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7" r:id="rId1"/>
  </p:sldMasterIdLst>
  <p:notesMasterIdLst>
    <p:notesMasterId r:id="rId58"/>
  </p:notesMasterIdLst>
  <p:sldIdLst>
    <p:sldId id="319" r:id="rId2"/>
    <p:sldId id="256" r:id="rId3"/>
    <p:sldId id="257" r:id="rId4"/>
    <p:sldId id="258" r:id="rId5"/>
    <p:sldId id="259" r:id="rId6"/>
    <p:sldId id="260" r:id="rId7"/>
    <p:sldId id="265" r:id="rId8"/>
    <p:sldId id="262" r:id="rId9"/>
    <p:sldId id="263" r:id="rId10"/>
    <p:sldId id="264"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3" r:id="rId26"/>
    <p:sldId id="284" r:id="rId27"/>
    <p:sldId id="285" r:id="rId28"/>
    <p:sldId id="286" r:id="rId29"/>
    <p:sldId id="289" r:id="rId30"/>
    <p:sldId id="290" r:id="rId31"/>
    <p:sldId id="291" r:id="rId32"/>
    <p:sldId id="292" r:id="rId33"/>
    <p:sldId id="293" r:id="rId34"/>
    <p:sldId id="294" r:id="rId35"/>
    <p:sldId id="295" r:id="rId36"/>
    <p:sldId id="296" r:id="rId37"/>
    <p:sldId id="297" r:id="rId38"/>
    <p:sldId id="299" r:id="rId39"/>
    <p:sldId id="321" r:id="rId40"/>
    <p:sldId id="322" r:id="rId41"/>
    <p:sldId id="324" r:id="rId42"/>
    <p:sldId id="325" r:id="rId43"/>
    <p:sldId id="326" r:id="rId44"/>
    <p:sldId id="328" r:id="rId45"/>
    <p:sldId id="300" r:id="rId46"/>
    <p:sldId id="301" r:id="rId47"/>
    <p:sldId id="302" r:id="rId48"/>
    <p:sldId id="303" r:id="rId49"/>
    <p:sldId id="304" r:id="rId50"/>
    <p:sldId id="306" r:id="rId51"/>
    <p:sldId id="307" r:id="rId52"/>
    <p:sldId id="308" r:id="rId53"/>
    <p:sldId id="310" r:id="rId54"/>
    <p:sldId id="311" r:id="rId55"/>
    <p:sldId id="340" r:id="rId56"/>
    <p:sldId id="320" r:id="rId57"/>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1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CD2C47-7FF4-4326-9B7E-5AB2C438DE4A}" v="88" dt="2024-07-09T22:33:05.247"/>
    <p1510:client id="{0C33A3FF-4421-4CD0-9748-55D0303D77EB}" v="4" dt="2024-07-09T23:12:17.257"/>
    <p1510:client id="{0DAC28A2-11A7-46B8-8A9F-50E57E3C49B4}" v="22" dt="2024-07-10T09:45:14.293"/>
    <p1510:client id="{116C1A18-78D2-4F2B-90AC-1C7998EE2566}" v="52" dt="2024-07-10T08:48:13.914"/>
    <p1510:client id="{14425F93-839A-4CC8-9A4E-EFDAE35FBB3F}" v="10" dt="2024-07-10T09:43:33.585"/>
    <p1510:client id="{2148B640-058C-4DBC-BE3C-645FAA27FA89}" v="202" dt="2024-07-10T10:37:16.701"/>
    <p1510:client id="{2B66D99D-EA3D-4B8A-A1A1-F0984C9B070E}" v="475" dt="2024-07-09T15:34:50.098"/>
    <p1510:client id="{2D4EC7C5-C379-46AE-8DEB-50A5483644B9}" v="3" dt="2024-07-10T10:56:02.009"/>
    <p1510:client id="{3F6AAE0B-875C-402E-B94D-96F38BB66A25}" v="1198" dt="2024-07-10T11:25:15.271"/>
    <p1510:client id="{40DE4352-23F5-4E60-B6DA-4B62373A3941}" v="1" dt="2024-07-10T08:19:25.206"/>
    <p1510:client id="{4CD64696-6EE3-4741-AB09-9E09460BA402}" v="27" dt="2024-07-09T17:40:33.212"/>
    <p1510:client id="{728B2D67-6731-434A-A09E-1DF4239D1842}" v="197" dt="2024-07-10T10:52:51.157"/>
    <p1510:client id="{88CDA36E-5523-4E6B-A0A1-629A099576B5}" v="67" dt="2024-07-09T15:58:54.831"/>
    <p1510:client id="{8C1475A1-6413-40A4-B237-7D7DF2AA5681}" v="525" dt="2024-07-09T17:28:35.507"/>
    <p1510:client id="{92E2EA5B-F00B-4DCE-B7E9-39B827C78A18}" v="107" dt="2024-07-10T11:14:09.386"/>
    <p1510:client id="{A54BDBBD-AA54-4E0C-85DF-1AD5F97CA689}" v="166" dt="2024-07-09T23:20:32.385"/>
    <p1510:client id="{AEBD05A6-F7EC-4CB1-BD1F-EE507FA92C3E}" v="105" dt="2024-07-09T23:02:06.747"/>
    <p1510:client id="{D9C7403B-08F1-444D-B2CB-5C4AB21D4E54}" v="52" dt="2024-07-10T10:15:22.501"/>
    <p1510:client id="{DA44FBCD-F409-4E87-B6D7-4DA4DE9D88AB}" v="746" dt="2024-07-09T23:11:14.019"/>
    <p1510:client id="{DA60D404-3615-4E55-B063-A2946D82F363}" v="13" dt="2024-07-10T10:59:16.704"/>
    <p1510:client id="{F8A73996-63F9-4F82-B005-6A7AD8C43CB3}" v="330" dt="2024-07-10T08:00:20.886"/>
    <p1510:client id="{FF8532AD-3B69-4AFA-AA61-691F7756BDC2}" v="1" dt="2024-07-09T16:48:06.2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83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2732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26232738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966155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327446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42508489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33349881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5520332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911695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35367201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28785526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4016609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3829101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28433378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22794438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20225876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26169730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29505459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3351141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8047932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5113260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3999351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20385347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7222705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9147301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4026711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7975399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20032633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24851677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39550302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657034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656300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38215648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22444512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8673022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1359740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5470271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34289839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37082981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6969309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7156321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886435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23219998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29416726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39926032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1718146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8538125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3303670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Jira: </a:t>
            </a:r>
            <a:r>
              <a:rPr lang="en-US" err="1"/>
              <a:t>Utilisé</a:t>
            </a:r>
            <a:r>
              <a:rPr lang="en-US"/>
              <a:t> pour la gestion de </a:t>
            </a:r>
            <a:r>
              <a:rPr lang="en-US" err="1"/>
              <a:t>projet</a:t>
            </a:r>
            <a:r>
              <a:rPr lang="en-US"/>
              <a:t>, le </a:t>
            </a:r>
            <a:r>
              <a:rPr lang="en-US" err="1"/>
              <a:t>suivi</a:t>
            </a:r>
            <a:r>
              <a:rPr lang="en-US"/>
              <a:t> des </a:t>
            </a:r>
            <a:r>
              <a:rPr lang="en-US" err="1"/>
              <a:t>tâches</a:t>
            </a:r>
            <a:r>
              <a:rPr lang="en-US"/>
              <a:t> et la gestion des bugs. </a:t>
            </a:r>
            <a:r>
              <a:rPr lang="en-US" err="1"/>
              <a:t>Idéal</a:t>
            </a:r>
            <a:r>
              <a:rPr lang="en-US"/>
              <a:t> pour les </a:t>
            </a:r>
            <a:r>
              <a:rPr lang="en-US" err="1"/>
              <a:t>projets</a:t>
            </a:r>
            <a:r>
              <a:rPr lang="en-US"/>
              <a:t> complexes </a:t>
            </a:r>
            <a:r>
              <a:rPr lang="en-US" err="1"/>
              <a:t>nécessitant</a:t>
            </a:r>
            <a:r>
              <a:rPr lang="en-US"/>
              <a:t> </a:t>
            </a:r>
            <a:r>
              <a:rPr lang="en-US" err="1"/>
              <a:t>une</a:t>
            </a:r>
            <a:r>
              <a:rPr lang="en-US"/>
              <a:t> planification </a:t>
            </a:r>
            <a:r>
              <a:rPr lang="en-US" err="1"/>
              <a:t>détaillée</a:t>
            </a:r>
            <a:r>
              <a:rPr lang="en-US"/>
              <a:t>.</a:t>
            </a:r>
          </a:p>
          <a:p>
            <a:r>
              <a:rPr lang="en-US"/>
              <a:t>Confluence: </a:t>
            </a:r>
            <a:r>
              <a:rPr lang="en-US" err="1"/>
              <a:t>Employé</a:t>
            </a:r>
            <a:r>
              <a:rPr lang="en-US"/>
              <a:t> pour la documentation des </a:t>
            </a:r>
            <a:r>
              <a:rPr lang="en-US" err="1"/>
              <a:t>projets</a:t>
            </a:r>
            <a:r>
              <a:rPr lang="en-US"/>
              <a:t>, y </a:t>
            </a:r>
            <a:r>
              <a:rPr lang="en-US" err="1"/>
              <a:t>compris</a:t>
            </a:r>
            <a:r>
              <a:rPr lang="en-US"/>
              <a:t> les </a:t>
            </a:r>
            <a:r>
              <a:rPr lang="en-US" err="1"/>
              <a:t>spécifications</a:t>
            </a:r>
            <a:r>
              <a:rPr lang="en-US"/>
              <a:t>, les configurations et les </a:t>
            </a:r>
            <a:r>
              <a:rPr lang="en-US" err="1"/>
              <a:t>manuels</a:t>
            </a:r>
            <a:r>
              <a:rPr lang="en-US"/>
              <a:t>. Facilite la collaboration et le partage </a:t>
            </a:r>
            <a:r>
              <a:rPr lang="en-US" err="1"/>
              <a:t>d'informations</a:t>
            </a:r>
            <a:r>
              <a:rPr lang="en-US"/>
              <a:t>.</a:t>
            </a:r>
            <a:br>
              <a:rPr lang="en-US">
                <a:cs typeface="+mn-lt"/>
              </a:rPr>
            </a:br>
            <a:r>
              <a:rPr lang="en-US"/>
              <a:t>Trello: </a:t>
            </a:r>
            <a:r>
              <a:rPr lang="en-US" err="1"/>
              <a:t>Choisi</a:t>
            </a:r>
            <a:r>
              <a:rPr lang="en-US"/>
              <a:t> pour la gestion de </a:t>
            </a:r>
            <a:r>
              <a:rPr lang="en-US" err="1"/>
              <a:t>tâches</a:t>
            </a:r>
            <a:r>
              <a:rPr lang="en-US"/>
              <a:t> simple et </a:t>
            </a:r>
            <a:r>
              <a:rPr lang="en-US" err="1"/>
              <a:t>visuelle</a:t>
            </a:r>
            <a:r>
              <a:rPr lang="en-US"/>
              <a:t>. </a:t>
            </a:r>
            <a:r>
              <a:rPr lang="en-US" err="1"/>
              <a:t>Particulièrement</a:t>
            </a:r>
            <a:r>
              <a:rPr lang="en-US"/>
              <a:t> </a:t>
            </a:r>
            <a:r>
              <a:rPr lang="en-US" err="1"/>
              <a:t>adapté</a:t>
            </a:r>
            <a:r>
              <a:rPr lang="en-US"/>
              <a:t> aux </a:t>
            </a:r>
            <a:r>
              <a:rPr lang="en-US" err="1"/>
              <a:t>projets</a:t>
            </a:r>
            <a:r>
              <a:rPr lang="en-US"/>
              <a:t> </a:t>
            </a:r>
            <a:r>
              <a:rPr lang="en-US" err="1"/>
              <a:t>nécessitant</a:t>
            </a:r>
            <a:r>
              <a:rPr lang="en-US"/>
              <a:t> </a:t>
            </a:r>
            <a:r>
              <a:rPr lang="en-US" err="1"/>
              <a:t>une</a:t>
            </a:r>
            <a:r>
              <a:rPr lang="en-US"/>
              <a:t> </a:t>
            </a:r>
            <a:r>
              <a:rPr lang="en-US" err="1"/>
              <a:t>flexibilité</a:t>
            </a:r>
            <a:r>
              <a:rPr lang="en-US"/>
              <a:t> et </a:t>
            </a:r>
            <a:r>
              <a:rPr lang="en-US" err="1"/>
              <a:t>une</a:t>
            </a:r>
            <a:r>
              <a:rPr lang="en-US"/>
              <a:t> </a:t>
            </a:r>
            <a:r>
              <a:rPr lang="en-US" err="1"/>
              <a:t>vue</a:t>
            </a:r>
            <a:r>
              <a:rPr lang="en-US"/>
              <a:t> </a:t>
            </a:r>
            <a:r>
              <a:rPr lang="en-US" err="1"/>
              <a:t>d'ensemble</a:t>
            </a:r>
            <a:r>
              <a:rPr lang="en-US"/>
              <a:t> </a:t>
            </a:r>
            <a:r>
              <a:rPr lang="en-US" err="1"/>
              <a:t>rapide</a:t>
            </a:r>
            <a:r>
              <a:rPr lang="en-US"/>
              <a:t>.</a:t>
            </a:r>
          </a:p>
          <a:p>
            <a:endParaRPr lang="en-US"/>
          </a:p>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597602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10160"/>
            <a:ext cx="14630400" cy="823976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808481" y="2885441"/>
            <a:ext cx="9320323" cy="1975562"/>
          </a:xfrm>
        </p:spPr>
        <p:txBody>
          <a:bodyPr anchor="b">
            <a:noAutofit/>
          </a:bodyPr>
          <a:lstStyle>
            <a:lvl1pPr algn="r">
              <a:defRPr sz="9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808481" y="4861000"/>
            <a:ext cx="9320323" cy="1316279"/>
          </a:xfrm>
        </p:spPr>
        <p:txBody>
          <a:bodyPr anchor="t"/>
          <a:lstStyle>
            <a:lvl1pPr marL="0" indent="0" algn="r">
              <a:buNone/>
              <a:defRPr>
                <a:solidFill>
                  <a:schemeClr val="tx1">
                    <a:lumMod val="50000"/>
                    <a:lumOff val="50000"/>
                  </a:schemeClr>
                </a:solidFill>
              </a:defRPr>
            </a:lvl1pPr>
            <a:lvl2pPr marL="812810" indent="0" algn="ctr">
              <a:buNone/>
              <a:defRPr>
                <a:solidFill>
                  <a:schemeClr val="tx1">
                    <a:tint val="75000"/>
                  </a:schemeClr>
                </a:solidFill>
              </a:defRPr>
            </a:lvl2pPr>
            <a:lvl3pPr marL="1625620" indent="0" algn="ctr">
              <a:buNone/>
              <a:defRPr>
                <a:solidFill>
                  <a:schemeClr val="tx1">
                    <a:tint val="75000"/>
                  </a:schemeClr>
                </a:solidFill>
              </a:defRPr>
            </a:lvl3pPr>
            <a:lvl4pPr marL="2438430" indent="0" algn="ctr">
              <a:buNone/>
              <a:defRPr>
                <a:solidFill>
                  <a:schemeClr val="tx1">
                    <a:tint val="75000"/>
                  </a:schemeClr>
                </a:solidFill>
              </a:defRPr>
            </a:lvl4pPr>
            <a:lvl5pPr marL="3251241" indent="0" algn="ctr">
              <a:buNone/>
              <a:defRPr>
                <a:solidFill>
                  <a:schemeClr val="tx1">
                    <a:tint val="75000"/>
                  </a:schemeClr>
                </a:solidFill>
              </a:defRPr>
            </a:lvl5pPr>
            <a:lvl6pPr marL="4064051" indent="0" algn="ctr">
              <a:buNone/>
              <a:defRPr>
                <a:solidFill>
                  <a:schemeClr val="tx1">
                    <a:tint val="75000"/>
                  </a:schemeClr>
                </a:solidFill>
              </a:defRPr>
            </a:lvl6pPr>
            <a:lvl7pPr marL="4876861" indent="0" algn="ctr">
              <a:buNone/>
              <a:defRPr>
                <a:solidFill>
                  <a:schemeClr val="tx1">
                    <a:tint val="75000"/>
                  </a:schemeClr>
                </a:solidFill>
              </a:defRPr>
            </a:lvl7pPr>
            <a:lvl8pPr marL="5689671" indent="0" algn="ctr">
              <a:buNone/>
              <a:defRPr>
                <a:solidFill>
                  <a:schemeClr val="tx1">
                    <a:tint val="75000"/>
                  </a:schemeClr>
                </a:solidFill>
              </a:defRPr>
            </a:lvl8pPr>
            <a:lvl9pPr marL="6502481"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7/10/2024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530655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2" y="731520"/>
            <a:ext cx="10316002" cy="4084320"/>
          </a:xfrm>
        </p:spPr>
        <p:txBody>
          <a:bodyPr anchor="ctr">
            <a:normAutofit/>
          </a:bodyPr>
          <a:lstStyle>
            <a:lvl1pPr algn="l">
              <a:defRPr sz="7822" b="0" cap="none"/>
            </a:lvl1pPr>
          </a:lstStyle>
          <a:p>
            <a:r>
              <a:rPr lang="en-US"/>
              <a:t>Click to edit Master title style</a:t>
            </a:r>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3200">
                <a:solidFill>
                  <a:schemeClr val="tx1">
                    <a:lumMod val="75000"/>
                    <a:lumOff val="25000"/>
                  </a:schemeClr>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56745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7822" b="0" cap="none"/>
            </a:lvl1pPr>
          </a:lstStyle>
          <a:p>
            <a:r>
              <a:rPr lang="en-US"/>
              <a:t>Click to edit Master title style</a:t>
            </a:r>
          </a:p>
        </p:txBody>
      </p:sp>
      <p:sp>
        <p:nvSpPr>
          <p:cNvPr id="23" name="Text Placeholder 9"/>
          <p:cNvSpPr>
            <a:spLocks noGrp="1"/>
          </p:cNvSpPr>
          <p:nvPr>
            <p:ph type="body" sz="quarter" idx="13"/>
          </p:nvPr>
        </p:nvSpPr>
        <p:spPr>
          <a:xfrm>
            <a:off x="1639367" y="4358640"/>
            <a:ext cx="8669429" cy="457200"/>
          </a:xfrm>
        </p:spPr>
        <p:txBody>
          <a:bodyPr anchor="ctr">
            <a:noAutofit/>
          </a:bodyPr>
          <a:lstStyle>
            <a:lvl1pPr marL="0" indent="0">
              <a:buFontTx/>
              <a:buNone/>
              <a:defRPr sz="2844">
                <a:solidFill>
                  <a:schemeClr val="tx1">
                    <a:lumMod val="50000"/>
                    <a:lumOff val="50000"/>
                  </a:schemeClr>
                </a:solidFill>
              </a:defRPr>
            </a:lvl1pPr>
            <a:lvl2pPr marL="812810" indent="0">
              <a:buFontTx/>
              <a:buNone/>
              <a:defRPr/>
            </a:lvl2pPr>
            <a:lvl3pPr marL="1625620" indent="0">
              <a:buFontTx/>
              <a:buNone/>
              <a:defRPr/>
            </a:lvl3pPr>
            <a:lvl4pPr marL="2438430" indent="0">
              <a:buFontTx/>
              <a:buNone/>
              <a:defRPr/>
            </a:lvl4pPr>
            <a:lvl5pPr marL="3251241"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3200">
                <a:solidFill>
                  <a:schemeClr val="tx1">
                    <a:lumMod val="75000"/>
                    <a:lumOff val="25000"/>
                  </a:schemeClr>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0" name="TextBox 19"/>
          <p:cNvSpPr txBox="1"/>
          <p:nvPr/>
        </p:nvSpPr>
        <p:spPr>
          <a:xfrm>
            <a:off x="650244" y="948454"/>
            <a:ext cx="731520" cy="701731"/>
          </a:xfrm>
          <a:prstGeom prst="rect">
            <a:avLst/>
          </a:prstGeom>
        </p:spPr>
        <p:txBody>
          <a:bodyPr vert="horz" lIns="162560" tIns="81280" rIns="162560" bIns="81280" rtlCol="0" anchor="ctr">
            <a:noAutofit/>
          </a:bodyPr>
          <a:lstStyle/>
          <a:p>
            <a:pPr lvl="0"/>
            <a:r>
              <a:rPr lang="en-US" sz="14222" baseline="0">
                <a:ln w="3175" cmpd="sng">
                  <a:noFill/>
                </a:ln>
                <a:solidFill>
                  <a:schemeClr val="accent1">
                    <a:lumMod val="60000"/>
                    <a:lumOff val="40000"/>
                  </a:schemeClr>
                </a:solidFill>
                <a:effectLst/>
                <a:latin typeface="Arial"/>
              </a:rPr>
              <a:t>“</a:t>
            </a:r>
          </a:p>
        </p:txBody>
      </p:sp>
      <p:sp>
        <p:nvSpPr>
          <p:cNvPr id="22" name="TextBox 21"/>
          <p:cNvSpPr txBox="1"/>
          <p:nvPr/>
        </p:nvSpPr>
        <p:spPr>
          <a:xfrm>
            <a:off x="10671613" y="3463867"/>
            <a:ext cx="731520" cy="701731"/>
          </a:xfrm>
          <a:prstGeom prst="rect">
            <a:avLst/>
          </a:prstGeom>
        </p:spPr>
        <p:txBody>
          <a:bodyPr vert="horz" lIns="162560" tIns="81280" rIns="162560" bIns="81280" rtlCol="0" anchor="ctr">
            <a:noAutofit/>
          </a:bodyPr>
          <a:lstStyle/>
          <a:p>
            <a:pPr lvl="0"/>
            <a:r>
              <a:rPr lang="en-US" sz="14222" baseline="0">
                <a:ln w="3175" cmpd="sng">
                  <a:noFill/>
                </a:ln>
                <a:solidFill>
                  <a:schemeClr val="accent1">
                    <a:lumMod val="60000"/>
                    <a:lumOff val="40000"/>
                  </a:schemeClr>
                </a:solidFill>
                <a:latin typeface="Arial"/>
              </a:rPr>
              <a:t>”</a:t>
            </a:r>
            <a:endParaRPr lang="en-US" sz="3200">
              <a:solidFill>
                <a:schemeClr val="accent1">
                  <a:lumMod val="60000"/>
                  <a:lumOff val="40000"/>
                </a:schemeClr>
              </a:solidFill>
              <a:latin typeface="Arial"/>
            </a:endParaRPr>
          </a:p>
        </p:txBody>
      </p:sp>
    </p:spTree>
    <p:extLst>
      <p:ext uri="{BB962C8B-B14F-4D97-AF65-F5344CB8AC3E}">
        <p14:creationId xmlns:p14="http://schemas.microsoft.com/office/powerpoint/2010/main" val="4842553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12802" y="2318386"/>
            <a:ext cx="10316002" cy="3114552"/>
          </a:xfrm>
        </p:spPr>
        <p:txBody>
          <a:bodyPr anchor="b">
            <a:normAutofit/>
          </a:bodyPr>
          <a:lstStyle>
            <a:lvl1pPr algn="l">
              <a:defRPr sz="7822" b="0" cap="none"/>
            </a:lvl1pPr>
          </a:lstStyle>
          <a:p>
            <a:r>
              <a:rPr lang="en-US"/>
              <a:t>Click to edit Master title style</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3200">
                <a:solidFill>
                  <a:schemeClr val="tx1">
                    <a:lumMod val="75000"/>
                    <a:lumOff val="25000"/>
                  </a:schemeClr>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0886499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7822" b="0" cap="none"/>
            </a:lvl1pPr>
          </a:lstStyle>
          <a:p>
            <a:r>
              <a:rPr lang="en-US"/>
              <a:t>Click to edit Master title style</a:t>
            </a:r>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4267">
                <a:solidFill>
                  <a:schemeClr val="tx1">
                    <a:lumMod val="75000"/>
                    <a:lumOff val="25000"/>
                  </a:schemeClr>
                </a:solidFill>
              </a:defRPr>
            </a:lvl1pPr>
            <a:lvl2pPr marL="812810" indent="0">
              <a:buFontTx/>
              <a:buNone/>
              <a:defRPr/>
            </a:lvl2pPr>
            <a:lvl3pPr marL="1625620" indent="0">
              <a:buFontTx/>
              <a:buNone/>
              <a:defRPr/>
            </a:lvl3pPr>
            <a:lvl4pPr marL="2438430" indent="0">
              <a:buFontTx/>
              <a:buNone/>
              <a:defRPr/>
            </a:lvl4pPr>
            <a:lvl5pPr marL="3251241"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3200">
                <a:solidFill>
                  <a:schemeClr val="tx1">
                    <a:lumMod val="50000"/>
                    <a:lumOff val="50000"/>
                  </a:schemeClr>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4" name="TextBox 23"/>
          <p:cNvSpPr txBox="1"/>
          <p:nvPr/>
        </p:nvSpPr>
        <p:spPr>
          <a:xfrm>
            <a:off x="650244" y="948454"/>
            <a:ext cx="731520" cy="701731"/>
          </a:xfrm>
          <a:prstGeom prst="rect">
            <a:avLst/>
          </a:prstGeom>
        </p:spPr>
        <p:txBody>
          <a:bodyPr vert="horz" lIns="162560" tIns="81280" rIns="162560" bIns="81280" rtlCol="0" anchor="ctr">
            <a:noAutofit/>
          </a:bodyPr>
          <a:lstStyle/>
          <a:p>
            <a:pPr lvl="0"/>
            <a:r>
              <a:rPr lang="en-US" sz="14222" baseline="0">
                <a:ln w="3175" cmpd="sng">
                  <a:noFill/>
                </a:ln>
                <a:solidFill>
                  <a:schemeClr val="accent1">
                    <a:lumMod val="60000"/>
                    <a:lumOff val="40000"/>
                  </a:schemeClr>
                </a:solidFill>
                <a:effectLst/>
                <a:latin typeface="Arial"/>
              </a:rPr>
              <a:t>“</a:t>
            </a:r>
          </a:p>
        </p:txBody>
      </p:sp>
      <p:sp>
        <p:nvSpPr>
          <p:cNvPr id="25" name="TextBox 24"/>
          <p:cNvSpPr txBox="1"/>
          <p:nvPr/>
        </p:nvSpPr>
        <p:spPr>
          <a:xfrm>
            <a:off x="10671613" y="3463867"/>
            <a:ext cx="731520" cy="701731"/>
          </a:xfrm>
          <a:prstGeom prst="rect">
            <a:avLst/>
          </a:prstGeom>
        </p:spPr>
        <p:txBody>
          <a:bodyPr vert="horz" lIns="162560" tIns="81280" rIns="162560" bIns="81280" rtlCol="0" anchor="ctr">
            <a:noAutofit/>
          </a:bodyPr>
          <a:lstStyle/>
          <a:p>
            <a:pPr lvl="0"/>
            <a:r>
              <a:rPr lang="en-US" sz="14222"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178315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22959" y="731520"/>
            <a:ext cx="10305844" cy="3627120"/>
          </a:xfrm>
        </p:spPr>
        <p:txBody>
          <a:bodyPr anchor="ctr">
            <a:normAutofit/>
          </a:bodyPr>
          <a:lstStyle>
            <a:lvl1pPr algn="l">
              <a:defRPr sz="7822" b="0" cap="none"/>
            </a:lvl1pPr>
          </a:lstStyle>
          <a:p>
            <a:r>
              <a:rPr lang="en-US"/>
              <a:t>Click to edit Master title style</a:t>
            </a:r>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4267">
                <a:solidFill>
                  <a:schemeClr val="accent1"/>
                </a:solidFill>
              </a:defRPr>
            </a:lvl1pPr>
            <a:lvl2pPr marL="812810" indent="0">
              <a:buFontTx/>
              <a:buNone/>
              <a:defRPr/>
            </a:lvl2pPr>
            <a:lvl3pPr marL="1625620" indent="0">
              <a:buFontTx/>
              <a:buNone/>
              <a:defRPr/>
            </a:lvl3pPr>
            <a:lvl4pPr marL="2438430" indent="0">
              <a:buFontTx/>
              <a:buNone/>
              <a:defRPr/>
            </a:lvl4pPr>
            <a:lvl5pPr marL="3251241"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3200">
                <a:solidFill>
                  <a:schemeClr val="tx1">
                    <a:lumMod val="50000"/>
                    <a:lumOff val="50000"/>
                  </a:schemeClr>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6028864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C6B4A9-1611-4792-9094-5F34BCA07E0B}" type="datetimeFigureOut">
              <a:rPr lang="en-US" dirty="0"/>
              <a:t>7/10/2024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a:p>
        </p:txBody>
      </p:sp>
    </p:spTree>
    <p:extLst>
      <p:ext uri="{BB962C8B-B14F-4D97-AF65-F5344CB8AC3E}">
        <p14:creationId xmlns:p14="http://schemas.microsoft.com/office/powerpoint/2010/main" val="26907940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61208" y="731520"/>
            <a:ext cx="1565692" cy="630174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812802" y="731520"/>
            <a:ext cx="8472180" cy="63017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7/10/2024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724102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5623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64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7/10/2024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926416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802" y="3241041"/>
            <a:ext cx="10316002" cy="2191897"/>
          </a:xfrm>
        </p:spPr>
        <p:txBody>
          <a:bodyPr anchor="b"/>
          <a:lstStyle>
            <a:lvl1pPr algn="l">
              <a:defRPr sz="7111" b="0" cap="none"/>
            </a:lvl1pPr>
          </a:lstStyle>
          <a:p>
            <a:r>
              <a:rPr lang="en-US"/>
              <a:t>Click to edit Master title style</a:t>
            </a:r>
          </a:p>
        </p:txBody>
      </p:sp>
      <p:sp>
        <p:nvSpPr>
          <p:cNvPr id="3" name="Text Placeholder 2"/>
          <p:cNvSpPr>
            <a:spLocks noGrp="1"/>
          </p:cNvSpPr>
          <p:nvPr>
            <p:ph type="body" idx="1"/>
          </p:nvPr>
        </p:nvSpPr>
        <p:spPr>
          <a:xfrm>
            <a:off x="812802" y="5432938"/>
            <a:ext cx="10316002" cy="1032480"/>
          </a:xfrm>
        </p:spPr>
        <p:txBody>
          <a:bodyPr anchor="t"/>
          <a:lstStyle>
            <a:lvl1pPr marL="0" indent="0" algn="l">
              <a:buNone/>
              <a:defRPr sz="3556">
                <a:solidFill>
                  <a:schemeClr val="tx1">
                    <a:lumMod val="50000"/>
                    <a:lumOff val="50000"/>
                  </a:schemeClr>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948575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1" y="2592707"/>
            <a:ext cx="5020842" cy="46569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07964" y="2592707"/>
            <a:ext cx="5020841" cy="46569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712588-04B1-427B-82EE-E8DB90309F08}" type="datetimeFigureOut">
              <a:rPr lang="en-US" dirty="0"/>
              <a:t>7/10/2024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a:p>
        </p:txBody>
      </p:sp>
    </p:spTree>
    <p:extLst>
      <p:ext uri="{BB962C8B-B14F-4D97-AF65-F5344CB8AC3E}">
        <p14:creationId xmlns:p14="http://schemas.microsoft.com/office/powerpoint/2010/main" val="2652883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810894" y="2593180"/>
            <a:ext cx="5022748" cy="691514"/>
          </a:xfrm>
        </p:spPr>
        <p:txBody>
          <a:bodyPr anchor="b">
            <a:noAutofit/>
          </a:bodyPr>
          <a:lstStyle>
            <a:lvl1pPr marL="0" indent="0">
              <a:buNone/>
              <a:defRPr sz="4267" b="0"/>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a:t>Click to edit Master text styles</a:t>
            </a:r>
          </a:p>
        </p:txBody>
      </p:sp>
      <p:sp>
        <p:nvSpPr>
          <p:cNvPr id="4" name="Content Placeholder 3"/>
          <p:cNvSpPr>
            <a:spLocks noGrp="1"/>
          </p:cNvSpPr>
          <p:nvPr>
            <p:ph sz="half" idx="2"/>
          </p:nvPr>
        </p:nvSpPr>
        <p:spPr>
          <a:xfrm>
            <a:off x="810894" y="3284695"/>
            <a:ext cx="5022748" cy="396494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06059" y="2593180"/>
            <a:ext cx="5022742" cy="691514"/>
          </a:xfrm>
        </p:spPr>
        <p:txBody>
          <a:bodyPr anchor="b">
            <a:noAutofit/>
          </a:bodyPr>
          <a:lstStyle>
            <a:lvl1pPr marL="0" indent="0">
              <a:buNone/>
              <a:defRPr sz="4267" b="0"/>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a:t>Click to edit Master text styles</a:t>
            </a:r>
          </a:p>
        </p:txBody>
      </p:sp>
      <p:sp>
        <p:nvSpPr>
          <p:cNvPr id="6" name="Content Placeholder 5"/>
          <p:cNvSpPr>
            <a:spLocks noGrp="1"/>
          </p:cNvSpPr>
          <p:nvPr>
            <p:ph sz="quarter" idx="4"/>
          </p:nvPr>
        </p:nvSpPr>
        <p:spPr>
          <a:xfrm>
            <a:off x="6106062" y="3284695"/>
            <a:ext cx="5022740" cy="396494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7/10/2024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987997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01" y="731520"/>
            <a:ext cx="10316002" cy="158496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7/10/2024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52871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785332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1" y="1798325"/>
            <a:ext cx="4625434" cy="1534159"/>
          </a:xfrm>
        </p:spPr>
        <p:txBody>
          <a:bodyPr anchor="b">
            <a:normAutofit/>
          </a:bodyPr>
          <a:lstStyle>
            <a:lvl1pPr>
              <a:defRPr sz="3556"/>
            </a:lvl1pPr>
          </a:lstStyle>
          <a:p>
            <a:r>
              <a:rPr lang="en-US"/>
              <a:t>Click to edit Master title style</a:t>
            </a:r>
          </a:p>
        </p:txBody>
      </p:sp>
      <p:sp>
        <p:nvSpPr>
          <p:cNvPr id="3" name="Content Placeholder 2"/>
          <p:cNvSpPr>
            <a:spLocks noGrp="1"/>
          </p:cNvSpPr>
          <p:nvPr>
            <p:ph idx="1"/>
          </p:nvPr>
        </p:nvSpPr>
        <p:spPr>
          <a:xfrm>
            <a:off x="5712554" y="617910"/>
            <a:ext cx="5416249" cy="66317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12801" y="3332483"/>
            <a:ext cx="4625434" cy="3101339"/>
          </a:xfrm>
        </p:spPr>
        <p:txBody>
          <a:bodyPr>
            <a:normAutofit/>
          </a:bodyPr>
          <a:lstStyle>
            <a:lvl1pPr marL="0" indent="0">
              <a:buNone/>
              <a:defRPr sz="2489"/>
            </a:lvl1pPr>
            <a:lvl2pPr marL="812567" indent="0">
              <a:buNone/>
              <a:defRPr sz="2489"/>
            </a:lvl2pPr>
            <a:lvl3pPr marL="1625133" indent="0">
              <a:buNone/>
              <a:defRPr sz="2133"/>
            </a:lvl3pPr>
            <a:lvl4pPr marL="2437700" indent="0">
              <a:buNone/>
              <a:defRPr sz="1778"/>
            </a:lvl4pPr>
            <a:lvl5pPr marL="3250265" indent="0">
              <a:buNone/>
              <a:defRPr sz="1778"/>
            </a:lvl5pPr>
            <a:lvl6pPr marL="4062831" indent="0">
              <a:buNone/>
              <a:defRPr sz="1778"/>
            </a:lvl6pPr>
            <a:lvl7pPr marL="4875398" indent="0">
              <a:buNone/>
              <a:defRPr sz="1778"/>
            </a:lvl7pPr>
            <a:lvl8pPr marL="5687964" indent="0">
              <a:buNone/>
              <a:defRPr sz="1778"/>
            </a:lvl8pPr>
            <a:lvl9pPr marL="6500531" indent="0">
              <a:buNone/>
              <a:defRPr sz="1778"/>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7/10/2024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a:p>
        </p:txBody>
      </p:sp>
    </p:spTree>
    <p:extLst>
      <p:ext uri="{BB962C8B-B14F-4D97-AF65-F5344CB8AC3E}">
        <p14:creationId xmlns:p14="http://schemas.microsoft.com/office/powerpoint/2010/main" val="27341898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2" y="5760720"/>
            <a:ext cx="10316000" cy="680086"/>
          </a:xfrm>
        </p:spPr>
        <p:txBody>
          <a:bodyPr anchor="b">
            <a:normAutofit/>
          </a:bodyPr>
          <a:lstStyle>
            <a:lvl1pPr algn="l">
              <a:defRPr sz="4267" b="0"/>
            </a:lvl1pPr>
          </a:lstStyle>
          <a:p>
            <a:r>
              <a:rPr lang="en-US"/>
              <a:t>Click to edit Master title style</a:t>
            </a:r>
          </a:p>
        </p:txBody>
      </p:sp>
      <p:sp>
        <p:nvSpPr>
          <p:cNvPr id="3" name="Picture Placeholder 2"/>
          <p:cNvSpPr>
            <a:spLocks noGrp="1" noChangeAspect="1"/>
          </p:cNvSpPr>
          <p:nvPr>
            <p:ph type="pic" idx="1"/>
          </p:nvPr>
        </p:nvSpPr>
        <p:spPr>
          <a:xfrm>
            <a:off x="812801" y="731520"/>
            <a:ext cx="10316002" cy="4614862"/>
          </a:xfrm>
        </p:spPr>
        <p:txBody>
          <a:bodyPr anchor="t">
            <a:normAutofit/>
          </a:bodyPr>
          <a:lstStyle>
            <a:lvl1pPr marL="0" indent="0" algn="ctr">
              <a:buNone/>
              <a:defRPr sz="2844"/>
            </a:lvl1pPr>
            <a:lvl2pPr marL="812810" indent="0">
              <a:buNone/>
              <a:defRPr sz="2844"/>
            </a:lvl2pPr>
            <a:lvl3pPr marL="1625620" indent="0">
              <a:buNone/>
              <a:defRPr sz="2844"/>
            </a:lvl3pPr>
            <a:lvl4pPr marL="2438430" indent="0">
              <a:buNone/>
              <a:defRPr sz="2844"/>
            </a:lvl4pPr>
            <a:lvl5pPr marL="3251241" indent="0">
              <a:buNone/>
              <a:defRPr sz="2844"/>
            </a:lvl5pPr>
            <a:lvl6pPr marL="4064051" indent="0">
              <a:buNone/>
              <a:defRPr sz="2844"/>
            </a:lvl6pPr>
            <a:lvl7pPr marL="4876861" indent="0">
              <a:buNone/>
              <a:defRPr sz="2844"/>
            </a:lvl7pPr>
            <a:lvl8pPr marL="5689671" indent="0">
              <a:buNone/>
              <a:defRPr sz="2844"/>
            </a:lvl8pPr>
            <a:lvl9pPr marL="6502481" indent="0">
              <a:buNone/>
              <a:defRPr sz="2844"/>
            </a:lvl9pPr>
          </a:lstStyle>
          <a:p>
            <a:endParaRPr lang="en-US"/>
          </a:p>
        </p:txBody>
      </p:sp>
      <p:sp>
        <p:nvSpPr>
          <p:cNvPr id="4" name="Text Placeholder 3"/>
          <p:cNvSpPr>
            <a:spLocks noGrp="1"/>
          </p:cNvSpPr>
          <p:nvPr>
            <p:ph type="body" sz="half" idx="2"/>
          </p:nvPr>
        </p:nvSpPr>
        <p:spPr>
          <a:xfrm>
            <a:off x="812802" y="6440806"/>
            <a:ext cx="10316000" cy="808829"/>
          </a:xfrm>
        </p:spPr>
        <p:txBody>
          <a:bodyPr>
            <a:normAutofit/>
          </a:bodyPr>
          <a:lstStyle>
            <a:lvl1pPr marL="0" indent="0">
              <a:buNone/>
              <a:defRPr sz="2133"/>
            </a:lvl1pPr>
            <a:lvl2pPr marL="812810" indent="0">
              <a:buNone/>
              <a:defRPr sz="2133"/>
            </a:lvl2pPr>
            <a:lvl3pPr marL="1625620" indent="0">
              <a:buNone/>
              <a:defRPr sz="1778"/>
            </a:lvl3pPr>
            <a:lvl4pPr marL="2438430" indent="0">
              <a:buNone/>
              <a:defRPr sz="1600"/>
            </a:lvl4pPr>
            <a:lvl5pPr marL="3251241" indent="0">
              <a:buNone/>
              <a:defRPr sz="1600"/>
            </a:lvl5pPr>
            <a:lvl6pPr marL="4064051" indent="0">
              <a:buNone/>
              <a:defRPr sz="1600"/>
            </a:lvl6pPr>
            <a:lvl7pPr marL="4876861" indent="0">
              <a:buNone/>
              <a:defRPr sz="1600"/>
            </a:lvl7pPr>
            <a:lvl8pPr marL="5689671" indent="0">
              <a:buNone/>
              <a:defRPr sz="1600"/>
            </a:lvl8pPr>
            <a:lvl9pPr marL="6502481" indent="0">
              <a:buNone/>
              <a:defRPr sz="16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253732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10160"/>
            <a:ext cx="14630400" cy="823976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812801" y="731520"/>
            <a:ext cx="10316002" cy="158496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812801" y="2592707"/>
            <a:ext cx="10316002" cy="46569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646160" y="7249635"/>
            <a:ext cx="1094327" cy="438150"/>
          </a:xfrm>
          <a:prstGeom prst="rect">
            <a:avLst/>
          </a:prstGeom>
        </p:spPr>
        <p:txBody>
          <a:bodyPr vert="horz" lIns="91440" tIns="45720" rIns="91440" bIns="45720" rtlCol="0" anchor="ctr"/>
          <a:lstStyle>
            <a:lvl1pPr algn="r">
              <a:defRPr sz="1600">
                <a:solidFill>
                  <a:schemeClr val="tx1">
                    <a:tint val="75000"/>
                  </a:schemeClr>
                </a:solidFill>
              </a:defRPr>
            </a:lvl1pPr>
          </a:lstStyle>
          <a:p>
            <a:fld id="{B61BEF0D-F0BB-DE4B-95CE-6DB70DBA9567}" type="datetimeFigureOut">
              <a:rPr lang="en-US" dirty="0"/>
              <a:pPr/>
              <a:t>7/10/2024</a:t>
            </a:fld>
            <a:endParaRPr lang="en-US"/>
          </a:p>
        </p:txBody>
      </p:sp>
      <p:sp>
        <p:nvSpPr>
          <p:cNvPr id="5" name="Footer Placeholder 4"/>
          <p:cNvSpPr>
            <a:spLocks noGrp="1"/>
          </p:cNvSpPr>
          <p:nvPr>
            <p:ph type="ftr" sz="quarter" idx="3"/>
          </p:nvPr>
        </p:nvSpPr>
        <p:spPr>
          <a:xfrm>
            <a:off x="812801" y="7249635"/>
            <a:ext cx="7557134" cy="438150"/>
          </a:xfrm>
          <a:prstGeom prst="rect">
            <a:avLst/>
          </a:prstGeom>
        </p:spPr>
        <p:txBody>
          <a:bodyPr vert="horz" lIns="91440" tIns="45720" rIns="91440" bIns="45720" rtlCol="0" anchor="ctr"/>
          <a:lstStyle>
            <a:lvl1pPr algn="l">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308796" y="7249635"/>
            <a:ext cx="820007" cy="438150"/>
          </a:xfrm>
          <a:prstGeom prst="rect">
            <a:avLst/>
          </a:prstGeom>
        </p:spPr>
        <p:txBody>
          <a:bodyPr vert="horz" lIns="91440" tIns="45720" rIns="91440" bIns="45720" rtlCol="0" anchor="ctr"/>
          <a:lstStyle>
            <a:lvl1pPr algn="r">
              <a:defRPr sz="1600">
                <a:solidFill>
                  <a:schemeClr val="accent1"/>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422580369"/>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 id="2147483823" r:id="rId16"/>
    <p:sldLayoutId id="2147483824" r:id="rId17"/>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7.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7.xml"/><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8" Type="http://schemas.openxmlformats.org/officeDocument/2006/relationships/hyperlink" Target="http://logs.py/" TargetMode="External"/><Relationship Id="rId3" Type="http://schemas.openxmlformats.org/officeDocument/2006/relationships/image" Target="../media/image40.png"/><Relationship Id="rId7" Type="http://schemas.openxmlformats.org/officeDocument/2006/relationships/hyperlink" Target="http://database.py/" TargetMode="External"/><Relationship Id="rId2" Type="http://schemas.openxmlformats.org/officeDocument/2006/relationships/notesSlide" Target="../notesSlides/notesSlide26.xml"/><Relationship Id="rId1" Type="http://schemas.openxmlformats.org/officeDocument/2006/relationships/slideLayout" Target="../slideLayouts/slideLayout1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1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1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17.xml"/><Relationship Id="rId5" Type="http://schemas.openxmlformats.org/officeDocument/2006/relationships/image" Target="../media/image58.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17.xml"/><Relationship Id="rId5" Type="http://schemas.openxmlformats.org/officeDocument/2006/relationships/image" Target="../media/image62.png"/><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7.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17.xml"/><Relationship Id="rId5" Type="http://schemas.openxmlformats.org/officeDocument/2006/relationships/image" Target="../media/image68.png"/><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43.xml"/><Relationship Id="rId1" Type="http://schemas.openxmlformats.org/officeDocument/2006/relationships/slideLayout" Target="../slideLayouts/slideLayout1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4.xml"/><Relationship Id="rId1" Type="http://schemas.openxmlformats.org/officeDocument/2006/relationships/slideLayout" Target="../slideLayouts/slideLayout1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7.xml"/><Relationship Id="rId1" Type="http://schemas.openxmlformats.org/officeDocument/2006/relationships/slideLayout" Target="../slideLayouts/slideLayout17.xml"/><Relationship Id="rId5" Type="http://schemas.openxmlformats.org/officeDocument/2006/relationships/image" Target="../media/image82.png"/><Relationship Id="rId4" Type="http://schemas.openxmlformats.org/officeDocument/2006/relationships/image" Target="../media/image81.png"/></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8.xml"/><Relationship Id="rId1" Type="http://schemas.openxmlformats.org/officeDocument/2006/relationships/slideLayout" Target="../slideLayouts/slideLayout17.xml"/><Relationship Id="rId5" Type="http://schemas.openxmlformats.org/officeDocument/2006/relationships/image" Target="../media/image85.png"/><Relationship Id="rId4" Type="http://schemas.openxmlformats.org/officeDocument/2006/relationships/image" Target="../media/image84.png"/></Relationships>
</file>

<file path=ppt/slides/_rels/slide49.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49.xml"/><Relationship Id="rId1" Type="http://schemas.openxmlformats.org/officeDocument/2006/relationships/slideLayout" Target="../slideLayouts/slideLayout1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7.xml"/><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0.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3.xml"/><Relationship Id="rId1" Type="http://schemas.openxmlformats.org/officeDocument/2006/relationships/slideLayout" Target="../slideLayouts/slideLayout17.xml"/><Relationship Id="rId5" Type="http://schemas.openxmlformats.org/officeDocument/2006/relationships/image" Target="../media/image97.png"/><Relationship Id="rId4" Type="http://schemas.openxmlformats.org/officeDocument/2006/relationships/image" Target="../media/image96.png"/></Relationships>
</file>

<file path=ppt/slides/_rels/slide5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4.xml"/><Relationship Id="rId1" Type="http://schemas.openxmlformats.org/officeDocument/2006/relationships/slideLayout" Target="../slideLayouts/slideLayout1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6.xml"/><Relationship Id="rId1" Type="http://schemas.openxmlformats.org/officeDocument/2006/relationships/slideLayout" Target="../slideLayouts/slideLayout17.xml"/><Relationship Id="rId5" Type="http://schemas.openxmlformats.org/officeDocument/2006/relationships/image" Target="../media/image104.png"/><Relationship Id="rId4" Type="http://schemas.openxmlformats.org/officeDocument/2006/relationships/image" Target="../media/image103.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7.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7.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 2"/>
          <p:cNvSpPr/>
          <p:nvPr/>
        </p:nvSpPr>
        <p:spPr>
          <a:xfrm>
            <a:off x="6576490" y="618722"/>
            <a:ext cx="6814066" cy="851654"/>
          </a:xfrm>
          <a:prstGeom prst="rect">
            <a:avLst/>
          </a:prstGeom>
          <a:noFill/>
          <a:ln/>
        </p:spPr>
        <p:txBody>
          <a:bodyPr wrap="none" lIns="91440" tIns="45720" rIns="91440" bIns="45720" rtlCol="0" anchor="t"/>
          <a:lstStyle/>
          <a:p>
            <a:pPr algn="ctr">
              <a:lnSpc>
                <a:spcPts val="6707"/>
              </a:lnSpc>
            </a:pPr>
            <a:r>
              <a:rPr lang="en-US" sz="5350" b="1" err="1">
                <a:solidFill>
                  <a:srgbClr val="383838"/>
                </a:solidFill>
                <a:latin typeface="Montserrat"/>
                <a:ea typeface="Patrick Hand" pitchFamily="34" charset="-122"/>
                <a:cs typeface="Patrick Hand" pitchFamily="34" charset="-120"/>
              </a:rPr>
              <a:t>Soutenance</a:t>
            </a:r>
            <a:r>
              <a:rPr lang="en-US" sz="5350">
                <a:solidFill>
                  <a:srgbClr val="383838"/>
                </a:solidFill>
                <a:latin typeface="Montserrat"/>
                <a:ea typeface="Patrick Hand" pitchFamily="34" charset="-122"/>
                <a:cs typeface="Patrick Hand" pitchFamily="34" charset="-120"/>
              </a:rPr>
              <a:t> </a:t>
            </a:r>
            <a:endParaRPr lang="en-US" sz="5350">
              <a:latin typeface="Montserrat"/>
            </a:endParaRPr>
          </a:p>
        </p:txBody>
      </p:sp>
      <p:sp>
        <p:nvSpPr>
          <p:cNvPr id="6" name="Text 3"/>
          <p:cNvSpPr/>
          <p:nvPr/>
        </p:nvSpPr>
        <p:spPr>
          <a:xfrm>
            <a:off x="6582663" y="1916150"/>
            <a:ext cx="7886574" cy="4882912"/>
          </a:xfrm>
          <a:prstGeom prst="rect">
            <a:avLst/>
          </a:prstGeom>
          <a:noFill/>
          <a:ln/>
        </p:spPr>
        <p:txBody>
          <a:bodyPr wrap="square" lIns="91440" tIns="45720" rIns="91440" bIns="45720" rtlCol="0" anchor="t"/>
          <a:lstStyle/>
          <a:p>
            <a:r>
              <a:rPr lang="en-US" sz="2400" b="1">
                <a:latin typeface="Heebo"/>
                <a:ea typeface="+mn-lt"/>
                <a:cs typeface="+mn-lt"/>
              </a:rPr>
              <a:t>Bonjour et Bienvenue à </a:t>
            </a:r>
            <a:r>
              <a:rPr lang="en-US" sz="2400" b="1" err="1">
                <a:latin typeface="Heebo"/>
                <a:ea typeface="+mn-lt"/>
                <a:cs typeface="+mn-lt"/>
              </a:rPr>
              <a:t>notre</a:t>
            </a:r>
            <a:r>
              <a:rPr lang="en-US" sz="2400" b="1">
                <a:latin typeface="Heebo"/>
                <a:ea typeface="+mn-lt"/>
                <a:cs typeface="+mn-lt"/>
              </a:rPr>
              <a:t> </a:t>
            </a:r>
            <a:r>
              <a:rPr lang="en-US" sz="2400" b="1" err="1">
                <a:latin typeface="Heebo"/>
                <a:ea typeface="+mn-lt"/>
                <a:cs typeface="+mn-lt"/>
              </a:rPr>
              <a:t>présentation</a:t>
            </a:r>
            <a:r>
              <a:rPr lang="en-US" sz="2400" b="1">
                <a:latin typeface="Heebo"/>
                <a:ea typeface="+mn-lt"/>
                <a:cs typeface="+mn-lt"/>
              </a:rPr>
              <a:t> </a:t>
            </a:r>
            <a:r>
              <a:rPr lang="en-US" sz="2400" b="1" err="1">
                <a:latin typeface="Heebo"/>
                <a:ea typeface="+mn-lt"/>
                <a:cs typeface="+mn-lt"/>
              </a:rPr>
              <a:t>orale</a:t>
            </a:r>
            <a:r>
              <a:rPr lang="en-US" sz="2400" b="1">
                <a:latin typeface="Heebo"/>
                <a:ea typeface="+mn-lt"/>
                <a:cs typeface="+mn-lt"/>
              </a:rPr>
              <a:t> qui met </a:t>
            </a:r>
            <a:r>
              <a:rPr lang="en-US" sz="2400" b="1" err="1">
                <a:latin typeface="Heebo"/>
                <a:ea typeface="+mn-lt"/>
                <a:cs typeface="+mn-lt"/>
              </a:rPr>
              <a:t>en</a:t>
            </a:r>
            <a:r>
              <a:rPr lang="en-US" sz="2400" b="1">
                <a:latin typeface="Heebo"/>
                <a:ea typeface="+mn-lt"/>
                <a:cs typeface="+mn-lt"/>
              </a:rPr>
              <a:t> lumière les </a:t>
            </a:r>
            <a:r>
              <a:rPr lang="en-US" sz="2400" b="1" err="1">
                <a:latin typeface="Heebo"/>
                <a:ea typeface="+mn-lt"/>
                <a:cs typeface="+mn-lt"/>
              </a:rPr>
              <a:t>différents</a:t>
            </a:r>
            <a:r>
              <a:rPr lang="en-US" sz="2400" b="1">
                <a:latin typeface="Heebo"/>
                <a:ea typeface="+mn-lt"/>
                <a:cs typeface="+mn-lt"/>
              </a:rPr>
              <a:t> </a:t>
            </a:r>
            <a:r>
              <a:rPr lang="en-US" sz="2400" b="1" err="1">
                <a:latin typeface="Heebo"/>
                <a:ea typeface="+mn-lt"/>
                <a:cs typeface="+mn-lt"/>
              </a:rPr>
              <a:t>projets</a:t>
            </a:r>
            <a:r>
              <a:rPr lang="en-US" sz="2400" b="1">
                <a:latin typeface="Heebo"/>
                <a:ea typeface="+mn-lt"/>
                <a:cs typeface="+mn-lt"/>
              </a:rPr>
              <a:t> qui </a:t>
            </a:r>
            <a:r>
              <a:rPr lang="en-US" sz="2400" b="1" err="1">
                <a:latin typeface="Heebo"/>
                <a:ea typeface="+mn-lt"/>
                <a:cs typeface="+mn-lt"/>
              </a:rPr>
              <a:t>ont</a:t>
            </a:r>
            <a:r>
              <a:rPr lang="en-US" sz="2400" b="1">
                <a:latin typeface="Heebo"/>
                <a:ea typeface="+mn-lt"/>
                <a:cs typeface="+mn-lt"/>
              </a:rPr>
              <a:t> </a:t>
            </a:r>
            <a:r>
              <a:rPr lang="en-US" sz="2400" b="1" err="1">
                <a:latin typeface="Heebo"/>
                <a:ea typeface="+mn-lt"/>
                <a:cs typeface="+mn-lt"/>
              </a:rPr>
              <a:t>marqué</a:t>
            </a:r>
            <a:r>
              <a:rPr lang="en-US" sz="2400" b="1">
                <a:latin typeface="Heebo"/>
                <a:ea typeface="+mn-lt"/>
                <a:cs typeface="+mn-lt"/>
              </a:rPr>
              <a:t> et </a:t>
            </a:r>
            <a:r>
              <a:rPr lang="en-US" sz="2400" b="1" err="1">
                <a:latin typeface="Heebo"/>
                <a:ea typeface="+mn-lt"/>
                <a:cs typeface="+mn-lt"/>
              </a:rPr>
              <a:t>enrichi</a:t>
            </a:r>
            <a:r>
              <a:rPr lang="en-US" sz="2400" b="1">
                <a:latin typeface="Heebo"/>
                <a:ea typeface="+mn-lt"/>
                <a:cs typeface="+mn-lt"/>
              </a:rPr>
              <a:t> </a:t>
            </a:r>
            <a:r>
              <a:rPr lang="en-US" sz="2400" b="1" err="1">
                <a:latin typeface="Heebo"/>
                <a:ea typeface="+mn-lt"/>
                <a:cs typeface="+mn-lt"/>
              </a:rPr>
              <a:t>notre</a:t>
            </a:r>
            <a:r>
              <a:rPr lang="en-US" sz="2400" b="1">
                <a:latin typeface="Heebo"/>
                <a:ea typeface="+mn-lt"/>
                <a:cs typeface="+mn-lt"/>
              </a:rPr>
              <a:t> </a:t>
            </a:r>
            <a:r>
              <a:rPr lang="en-US" sz="2400" b="1" err="1">
                <a:latin typeface="Heebo"/>
                <a:ea typeface="+mn-lt"/>
                <a:cs typeface="+mn-lt"/>
              </a:rPr>
              <a:t>année</a:t>
            </a:r>
            <a:r>
              <a:rPr lang="en-US" sz="2400" b="1">
                <a:latin typeface="Heebo"/>
                <a:ea typeface="+mn-lt"/>
                <a:cs typeface="+mn-lt"/>
              </a:rPr>
              <a:t> à travers </a:t>
            </a:r>
            <a:r>
              <a:rPr lang="en-US" sz="2400" b="1" err="1">
                <a:latin typeface="Heebo"/>
                <a:ea typeface="+mn-lt"/>
                <a:cs typeface="+mn-lt"/>
              </a:rPr>
              <a:t>l'exploration</a:t>
            </a:r>
            <a:r>
              <a:rPr lang="en-US" sz="2400" b="1">
                <a:latin typeface="Heebo"/>
                <a:ea typeface="+mn-lt"/>
                <a:cs typeface="+mn-lt"/>
              </a:rPr>
              <a:t> des six blocs de </a:t>
            </a:r>
            <a:r>
              <a:rPr lang="en-US" sz="2400" b="1" err="1">
                <a:latin typeface="Heebo"/>
                <a:ea typeface="+mn-lt"/>
                <a:cs typeface="+mn-lt"/>
              </a:rPr>
              <a:t>compétences</a:t>
            </a:r>
            <a:r>
              <a:rPr lang="en-US" sz="2400" b="1">
                <a:latin typeface="Heebo"/>
                <a:ea typeface="+mn-lt"/>
                <a:cs typeface="+mn-lt"/>
              </a:rPr>
              <a:t> pour la certification RNCP32123 :</a:t>
            </a:r>
            <a:endParaRPr lang="en-US" b="1">
              <a:latin typeface="Heebo"/>
              <a:ea typeface="+mn-lt"/>
              <a:cs typeface="+mn-lt"/>
            </a:endParaRPr>
          </a:p>
          <a:p>
            <a:pPr marL="285750" indent="-285750">
              <a:buFont typeface="Arial"/>
              <a:buChar char="•"/>
            </a:pPr>
            <a:endParaRPr lang="en-US" sz="2400">
              <a:solidFill>
                <a:srgbClr val="383838"/>
              </a:solidFill>
              <a:latin typeface="Heebo"/>
              <a:ea typeface="+mn-lt"/>
              <a:cs typeface="+mn-lt"/>
            </a:endParaRPr>
          </a:p>
          <a:p>
            <a:pPr marL="285750" indent="-285750">
              <a:buFont typeface="Arial"/>
              <a:buChar char="•"/>
            </a:pPr>
            <a:endParaRPr lang="en-US" sz="2400">
              <a:solidFill>
                <a:srgbClr val="383838"/>
              </a:solidFill>
              <a:latin typeface="Heebo"/>
              <a:ea typeface="+mn-lt"/>
              <a:cs typeface="+mn-lt"/>
            </a:endParaRPr>
          </a:p>
          <a:p>
            <a:pPr marL="742950" lvl="1" indent="-285750">
              <a:buFont typeface="Courier New"/>
              <a:buChar char="o"/>
            </a:pPr>
            <a:r>
              <a:rPr lang="en-US" sz="2400">
                <a:solidFill>
                  <a:srgbClr val="383838"/>
                </a:solidFill>
                <a:latin typeface="Heebo"/>
                <a:ea typeface="+mn-lt"/>
                <a:cs typeface="+mn-lt"/>
              </a:rPr>
              <a:t>Gestion de </a:t>
            </a:r>
            <a:r>
              <a:rPr lang="en-US" sz="2400" err="1">
                <a:solidFill>
                  <a:srgbClr val="383838"/>
                </a:solidFill>
                <a:latin typeface="Heebo"/>
                <a:ea typeface="+mn-lt"/>
                <a:cs typeface="+mn-lt"/>
              </a:rPr>
              <a:t>projet</a:t>
            </a:r>
            <a:endParaRPr lang="en-US" sz="2400">
              <a:latin typeface="Heebo"/>
              <a:cs typeface="Heebo"/>
            </a:endParaRPr>
          </a:p>
          <a:p>
            <a:pPr marL="742950" lvl="1" indent="-285750">
              <a:buFont typeface="Courier New"/>
              <a:buChar char="o"/>
            </a:pPr>
            <a:r>
              <a:rPr lang="en-US" sz="2400">
                <a:solidFill>
                  <a:srgbClr val="383838"/>
                </a:solidFill>
                <a:latin typeface="Heebo"/>
                <a:ea typeface="+mn-lt"/>
                <a:cs typeface="+mn-lt"/>
              </a:rPr>
              <a:t>Sécurité </a:t>
            </a:r>
            <a:r>
              <a:rPr lang="en-US" sz="2400" err="1">
                <a:solidFill>
                  <a:srgbClr val="383838"/>
                </a:solidFill>
                <a:latin typeface="Heebo"/>
                <a:ea typeface="+mn-lt"/>
                <a:cs typeface="+mn-lt"/>
              </a:rPr>
              <a:t>informatique</a:t>
            </a:r>
            <a:endParaRPr lang="en-US" sz="2400">
              <a:latin typeface="Heebo"/>
              <a:cs typeface="Heebo"/>
            </a:endParaRPr>
          </a:p>
          <a:p>
            <a:pPr marL="742950" lvl="1" indent="-285750">
              <a:buFont typeface="Courier New"/>
              <a:buChar char="o"/>
            </a:pPr>
            <a:r>
              <a:rPr lang="en-US" sz="2400">
                <a:solidFill>
                  <a:srgbClr val="383838"/>
                </a:solidFill>
                <a:latin typeface="Heebo"/>
                <a:ea typeface="+mn-lt"/>
                <a:cs typeface="+mn-lt"/>
              </a:rPr>
              <a:t>Développement Java J2EE</a:t>
            </a:r>
            <a:endParaRPr lang="en-US" sz="2400">
              <a:latin typeface="Heebo"/>
              <a:cs typeface="Heebo"/>
            </a:endParaRPr>
          </a:p>
          <a:p>
            <a:pPr marL="742950" lvl="1" indent="-285750">
              <a:buFont typeface="Courier New"/>
              <a:buChar char="o"/>
            </a:pPr>
            <a:r>
              <a:rPr lang="en-US" sz="2400">
                <a:solidFill>
                  <a:srgbClr val="383838"/>
                </a:solidFill>
                <a:latin typeface="Heebo"/>
                <a:ea typeface="+mn-lt"/>
                <a:cs typeface="+mn-lt"/>
              </a:rPr>
              <a:t>Administration de bases de données</a:t>
            </a:r>
            <a:endParaRPr lang="en-US" sz="2400">
              <a:latin typeface="Heebo"/>
              <a:cs typeface="Heebo"/>
            </a:endParaRPr>
          </a:p>
          <a:p>
            <a:pPr marL="742950" lvl="1" indent="-285750">
              <a:buFont typeface="Courier New"/>
              <a:buChar char="o"/>
            </a:pPr>
            <a:r>
              <a:rPr lang="en-US" sz="2400">
                <a:solidFill>
                  <a:srgbClr val="383838"/>
                </a:solidFill>
                <a:latin typeface="Heebo"/>
                <a:ea typeface="+mn-lt"/>
                <a:cs typeface="+mn-lt"/>
              </a:rPr>
              <a:t>Architecture Big Data</a:t>
            </a:r>
            <a:endParaRPr lang="en-US" sz="2400">
              <a:latin typeface="Heebo"/>
              <a:cs typeface="Heebo"/>
            </a:endParaRPr>
          </a:p>
          <a:p>
            <a:pPr marL="742950" lvl="1" indent="-285750">
              <a:buFont typeface="Courier New"/>
              <a:buChar char="o"/>
            </a:pPr>
            <a:r>
              <a:rPr lang="en-US" sz="2400">
                <a:solidFill>
                  <a:srgbClr val="383838"/>
                </a:solidFill>
                <a:latin typeface="Heebo"/>
                <a:ea typeface="+mn-lt"/>
                <a:cs typeface="+mn-lt"/>
              </a:rPr>
              <a:t>Développement web</a:t>
            </a:r>
            <a:endParaRPr lang="en-US" sz="2400">
              <a:latin typeface="Heebo"/>
              <a:cs typeface="Heebo"/>
            </a:endParaRPr>
          </a:p>
          <a:p>
            <a:pPr>
              <a:lnSpc>
                <a:spcPts val="3110"/>
              </a:lnSpc>
            </a:pPr>
            <a:endParaRPr lang="en-US" sz="2400">
              <a:solidFill>
                <a:srgbClr val="383838"/>
              </a:solidFill>
              <a:latin typeface="Heebo"/>
              <a:ea typeface="+mn-lt"/>
              <a:cs typeface="Arial"/>
            </a:endParaRPr>
          </a:p>
        </p:txBody>
      </p:sp>
      <p:sp>
        <p:nvSpPr>
          <p:cNvPr id="7" name="Text 4"/>
          <p:cNvSpPr/>
          <p:nvPr/>
        </p:nvSpPr>
        <p:spPr>
          <a:xfrm>
            <a:off x="6296648" y="3604616"/>
            <a:ext cx="7415927" cy="1929821"/>
          </a:xfrm>
          <a:prstGeom prst="rect">
            <a:avLst/>
          </a:prstGeom>
          <a:noFill/>
          <a:ln/>
        </p:spPr>
        <p:txBody>
          <a:bodyPr wrap="square" lIns="91440" tIns="45720" rIns="91440" bIns="45720" rtlCol="0" anchor="t"/>
          <a:lstStyle/>
          <a:p>
            <a:pPr marL="0" indent="0">
              <a:lnSpc>
                <a:spcPts val="3110"/>
              </a:lnSpc>
              <a:buNone/>
            </a:pPr>
            <a:endParaRPr lang="en-US" sz="1900">
              <a:solidFill>
                <a:srgbClr val="383838"/>
              </a:solidFill>
              <a:latin typeface="Arial"/>
              <a:cs typeface="Arial"/>
            </a:endParaRPr>
          </a:p>
        </p:txBody>
      </p:sp>
      <p:sp>
        <p:nvSpPr>
          <p:cNvPr id="8" name="Text 5"/>
          <p:cNvSpPr/>
          <p:nvPr/>
        </p:nvSpPr>
        <p:spPr>
          <a:xfrm>
            <a:off x="6297713" y="7240636"/>
            <a:ext cx="7687642" cy="1691515"/>
          </a:xfrm>
          <a:prstGeom prst="rect">
            <a:avLst/>
          </a:prstGeom>
          <a:noFill/>
          <a:ln/>
        </p:spPr>
        <p:txBody>
          <a:bodyPr wrap="none" lIns="91440" tIns="45720" rIns="91440" bIns="45720" rtlCol="0" anchor="t"/>
          <a:lstStyle/>
          <a:p>
            <a:pPr algn="ctr">
              <a:lnSpc>
                <a:spcPts val="3110"/>
              </a:lnSpc>
            </a:pPr>
            <a:r>
              <a:rPr lang="en-US" sz="2400">
                <a:solidFill>
                  <a:srgbClr val="383838"/>
                </a:solidFill>
                <a:latin typeface="Heebo"/>
                <a:ea typeface="+mn-lt"/>
                <a:cs typeface="+mn-lt"/>
              </a:rPr>
              <a:t>Fatima Berrabah / Christopher Alfred</a:t>
            </a:r>
          </a:p>
          <a:p>
            <a:pPr algn="ctr">
              <a:lnSpc>
                <a:spcPts val="3110"/>
              </a:lnSpc>
            </a:pPr>
            <a:r>
              <a:rPr lang="en-US" sz="2400">
                <a:solidFill>
                  <a:srgbClr val="383838"/>
                </a:solidFill>
                <a:latin typeface="Heebo"/>
                <a:ea typeface="+mn-lt"/>
                <a:cs typeface="+mn-lt"/>
              </a:rPr>
              <a:t>Dorian </a:t>
            </a:r>
            <a:r>
              <a:rPr lang="en-US" sz="2400" err="1">
                <a:solidFill>
                  <a:srgbClr val="383838"/>
                </a:solidFill>
                <a:latin typeface="Heebo"/>
                <a:ea typeface="+mn-lt"/>
                <a:cs typeface="+mn-lt"/>
              </a:rPr>
              <a:t>Cormerais</a:t>
            </a:r>
            <a:r>
              <a:rPr lang="en-US" sz="2400">
                <a:solidFill>
                  <a:srgbClr val="383838"/>
                </a:solidFill>
                <a:latin typeface="Heebo"/>
                <a:ea typeface="+mn-lt"/>
                <a:cs typeface="+mn-lt"/>
              </a:rPr>
              <a:t> / Christ </a:t>
            </a:r>
            <a:r>
              <a:rPr lang="en-US" sz="2400" err="1">
                <a:solidFill>
                  <a:srgbClr val="383838"/>
                </a:solidFill>
                <a:latin typeface="Heebo"/>
                <a:ea typeface="+mn-lt"/>
                <a:cs typeface="+mn-lt"/>
              </a:rPr>
              <a:t>Mougani</a:t>
            </a:r>
            <a:endParaRPr lang="en-US" sz="2400">
              <a:solidFill>
                <a:srgbClr val="383838"/>
              </a:solidFill>
              <a:latin typeface="Heebo"/>
              <a:ea typeface="+mn-lt"/>
              <a:cs typeface="+mn-lt"/>
            </a:endParaRPr>
          </a:p>
          <a:p>
            <a:pPr algn="ctr">
              <a:lnSpc>
                <a:spcPts val="3110"/>
              </a:lnSpc>
            </a:pPr>
            <a:endParaRPr lang="en-US" sz="1900">
              <a:solidFill>
                <a:srgbClr val="383838"/>
              </a:solidFill>
              <a:latin typeface="Heebo"/>
              <a:ea typeface="+mn-lt"/>
              <a:cs typeface="Arial"/>
            </a:endParaRPr>
          </a:p>
        </p:txBody>
      </p:sp>
      <p:pic>
        <p:nvPicPr>
          <p:cNvPr id="2" name="Image 1" descr="Une image contenant habits, homme, personne, chaussures&#10;&#10;Description générée automatiquement">
            <a:extLst>
              <a:ext uri="{FF2B5EF4-FFF2-40B4-BE49-F238E27FC236}">
                <a16:creationId xmlns:a16="http://schemas.microsoft.com/office/drawing/2014/main" id="{EB4A51DD-9F63-F731-5C7E-7385B2A32919}"/>
              </a:ext>
            </a:extLst>
          </p:cNvPr>
          <p:cNvPicPr>
            <a:picLocks noChangeAspect="1"/>
          </p:cNvPicPr>
          <p:nvPr/>
        </p:nvPicPr>
        <p:blipFill>
          <a:blip r:embed="rId3"/>
          <a:stretch>
            <a:fillRect/>
          </a:stretch>
        </p:blipFill>
        <p:spPr>
          <a:xfrm>
            <a:off x="5379" y="126403"/>
            <a:ext cx="6255572" cy="8097819"/>
          </a:xfrm>
          <a:prstGeom prst="rect">
            <a:avLst/>
          </a:prstGeom>
        </p:spPr>
      </p:pic>
    </p:spTree>
    <p:extLst>
      <p:ext uri="{BB962C8B-B14F-4D97-AF65-F5344CB8AC3E}">
        <p14:creationId xmlns:p14="http://schemas.microsoft.com/office/powerpoint/2010/main" val="3844259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name="Slide 9">
    <p:spTree>
      <p:nvGrpSpPr>
        <p:cNvPr id="1" name=""/>
        <p:cNvGrpSpPr/>
        <p:nvPr/>
      </p:nvGrpSpPr>
      <p:grpSpPr>
        <a:xfrm>
          <a:off x="0" y="0"/>
          <a:ext cx="0" cy="0"/>
          <a:chOff x="0" y="0"/>
          <a:chExt cx="0" cy="0"/>
        </a:xfrm>
      </p:grpSpPr>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7315200" y="1294924"/>
            <a:ext cx="4937760" cy="617101"/>
          </a:xfrm>
          <a:prstGeom prst="rect">
            <a:avLst/>
          </a:prstGeom>
          <a:noFill/>
          <a:ln/>
        </p:spPr>
        <p:txBody>
          <a:bodyPr wrap="none" lIns="91440" tIns="45720" rIns="91440" bIns="45720" rtlCol="0" anchor="t"/>
          <a:lstStyle/>
          <a:p>
            <a:pPr marL="0" indent="0" algn="ctr">
              <a:lnSpc>
                <a:spcPts val="4860"/>
              </a:lnSpc>
              <a:buNone/>
            </a:pPr>
            <a:r>
              <a:rPr lang="en-US" sz="3850">
                <a:solidFill>
                  <a:srgbClr val="383838"/>
                </a:solidFill>
                <a:latin typeface="Montserrat"/>
                <a:ea typeface="Patrick Hand" pitchFamily="34" charset="-122"/>
                <a:cs typeface="Patrick Hand" pitchFamily="34" charset="-120"/>
              </a:rPr>
              <a:t>Conclusion et Perspectives</a:t>
            </a:r>
            <a:endParaRPr lang="en-US" sz="3850">
              <a:latin typeface="Montserrat"/>
            </a:endParaRPr>
          </a:p>
        </p:txBody>
      </p:sp>
      <p:sp>
        <p:nvSpPr>
          <p:cNvPr id="6" name="Text 3"/>
          <p:cNvSpPr/>
          <p:nvPr/>
        </p:nvSpPr>
        <p:spPr>
          <a:xfrm>
            <a:off x="6350437" y="2691884"/>
            <a:ext cx="7415927" cy="1185148"/>
          </a:xfrm>
          <a:prstGeom prst="rect">
            <a:avLst/>
          </a:prstGeom>
          <a:noFill/>
          <a:ln/>
        </p:spPr>
        <p:txBody>
          <a:bodyPr wrap="square" lIns="91440" tIns="45720" rIns="91440" bIns="45720" rtlCol="0" anchor="t"/>
          <a:lstStyle/>
          <a:p>
            <a:pPr>
              <a:lnSpc>
                <a:spcPts val="3110"/>
              </a:lnSpc>
            </a:pPr>
            <a:endParaRPr lang="en-US" sz="1900">
              <a:solidFill>
                <a:srgbClr val="383838"/>
              </a:solidFill>
              <a:latin typeface="Patrick Hand"/>
            </a:endParaRPr>
          </a:p>
        </p:txBody>
      </p:sp>
      <p:sp>
        <p:nvSpPr>
          <p:cNvPr id="7" name="Text 4"/>
          <p:cNvSpPr/>
          <p:nvPr/>
        </p:nvSpPr>
        <p:spPr>
          <a:xfrm>
            <a:off x="6350437" y="2688957"/>
            <a:ext cx="7415927" cy="5153836"/>
          </a:xfrm>
          <a:prstGeom prst="rect">
            <a:avLst/>
          </a:prstGeom>
          <a:noFill/>
          <a:ln/>
        </p:spPr>
        <p:txBody>
          <a:bodyPr wrap="square" lIns="91440" tIns="45720" rIns="91440" bIns="45720" rtlCol="0" anchor="t"/>
          <a:lstStyle/>
          <a:p>
            <a:pPr marL="285750" indent="-285750">
              <a:buFont typeface="Arial"/>
              <a:buChar char="•"/>
            </a:pPr>
            <a:r>
              <a:rPr lang="en-US" sz="1900" err="1">
                <a:solidFill>
                  <a:srgbClr val="383838"/>
                </a:solidFill>
                <a:latin typeface="Heebo"/>
                <a:ea typeface="+mn-lt"/>
                <a:cs typeface="+mn-lt"/>
              </a:rPr>
              <a:t>Organisation</a:t>
            </a:r>
            <a:r>
              <a:rPr lang="en-US" sz="1900">
                <a:solidFill>
                  <a:srgbClr val="383838"/>
                </a:solidFill>
                <a:latin typeface="Heebo"/>
                <a:ea typeface="+mn-lt"/>
                <a:cs typeface="+mn-lt"/>
              </a:rPr>
              <a:t> </a:t>
            </a:r>
            <a:r>
              <a:rPr lang="en-US" sz="1900" err="1">
                <a:solidFill>
                  <a:srgbClr val="383838"/>
                </a:solidFill>
                <a:latin typeface="Heebo"/>
                <a:ea typeface="+mn-lt"/>
                <a:cs typeface="+mn-lt"/>
              </a:rPr>
              <a:t>exemplaire</a:t>
            </a:r>
            <a:endParaRPr lang="fr-FR">
              <a:latin typeface="Heebo"/>
              <a:cs typeface="Heebo"/>
            </a:endParaRPr>
          </a:p>
          <a:p>
            <a:pPr marL="285750" indent="-285750">
              <a:buFont typeface="Arial"/>
              <a:buChar char="•"/>
            </a:pPr>
            <a:endParaRPr lang="en-US" sz="1900">
              <a:solidFill>
                <a:srgbClr val="383838"/>
              </a:solidFill>
              <a:latin typeface="Heebo"/>
              <a:ea typeface="+mn-lt"/>
              <a:cs typeface="+mn-lt"/>
            </a:endParaRPr>
          </a:p>
          <a:p>
            <a:pPr marL="285750" indent="-285750">
              <a:buFont typeface="Arial"/>
              <a:buChar char="•"/>
            </a:pPr>
            <a:r>
              <a:rPr lang="en-US" sz="1900" err="1">
                <a:solidFill>
                  <a:srgbClr val="383838"/>
                </a:solidFill>
                <a:latin typeface="Heebo"/>
                <a:ea typeface="+mn-lt"/>
                <a:cs typeface="+mn-lt"/>
              </a:rPr>
              <a:t>Utilisation</a:t>
            </a:r>
            <a:r>
              <a:rPr lang="en-US" sz="1900">
                <a:solidFill>
                  <a:srgbClr val="383838"/>
                </a:solidFill>
                <a:latin typeface="Heebo"/>
                <a:ea typeface="+mn-lt"/>
                <a:cs typeface="+mn-lt"/>
              </a:rPr>
              <a:t> </a:t>
            </a:r>
            <a:r>
              <a:rPr lang="en-US" sz="1900" err="1">
                <a:solidFill>
                  <a:srgbClr val="383838"/>
                </a:solidFill>
                <a:latin typeface="Heebo"/>
                <a:ea typeface="+mn-lt"/>
                <a:cs typeface="+mn-lt"/>
              </a:rPr>
              <a:t>judicieuse</a:t>
            </a:r>
            <a:r>
              <a:rPr lang="en-US" sz="1900">
                <a:solidFill>
                  <a:srgbClr val="383838"/>
                </a:solidFill>
                <a:latin typeface="Heebo"/>
                <a:ea typeface="+mn-lt"/>
                <a:cs typeface="+mn-lt"/>
              </a:rPr>
              <a:t> </a:t>
            </a:r>
            <a:r>
              <a:rPr lang="en-US" sz="1900" err="1">
                <a:solidFill>
                  <a:srgbClr val="383838"/>
                </a:solidFill>
                <a:latin typeface="Heebo"/>
                <a:ea typeface="+mn-lt"/>
                <a:cs typeface="+mn-lt"/>
              </a:rPr>
              <a:t>d'outils</a:t>
            </a:r>
            <a:r>
              <a:rPr lang="en-US" sz="1900">
                <a:solidFill>
                  <a:srgbClr val="383838"/>
                </a:solidFill>
                <a:latin typeface="Heebo"/>
                <a:ea typeface="+mn-lt"/>
                <a:cs typeface="+mn-lt"/>
              </a:rPr>
              <a:t> </a:t>
            </a:r>
            <a:r>
              <a:rPr lang="en-US" sz="1900" err="1">
                <a:solidFill>
                  <a:srgbClr val="383838"/>
                </a:solidFill>
                <a:latin typeface="Heebo"/>
                <a:ea typeface="+mn-lt"/>
                <a:cs typeface="+mn-lt"/>
              </a:rPr>
              <a:t>modernes</a:t>
            </a:r>
            <a:r>
              <a:rPr lang="en-US" sz="1900">
                <a:solidFill>
                  <a:srgbClr val="383838"/>
                </a:solidFill>
                <a:latin typeface="Heebo"/>
                <a:ea typeface="+mn-lt"/>
                <a:cs typeface="+mn-lt"/>
              </a:rPr>
              <a:t> : Jira, Confluence, Trello</a:t>
            </a:r>
            <a:endParaRPr lang="en-US">
              <a:latin typeface="Heebo"/>
              <a:cs typeface="Heebo"/>
            </a:endParaRPr>
          </a:p>
          <a:p>
            <a:pPr marL="285750" indent="-285750">
              <a:buFont typeface="Arial"/>
              <a:buChar char="•"/>
            </a:pPr>
            <a:endParaRPr lang="en-US" sz="1900">
              <a:solidFill>
                <a:srgbClr val="383838"/>
              </a:solidFill>
              <a:latin typeface="Heebo"/>
              <a:ea typeface="+mn-lt"/>
              <a:cs typeface="+mn-lt"/>
            </a:endParaRPr>
          </a:p>
          <a:p>
            <a:pPr marL="285750" indent="-285750">
              <a:buFont typeface="Arial"/>
              <a:buChar char="•"/>
            </a:pPr>
            <a:r>
              <a:rPr lang="en-US" sz="1900" err="1">
                <a:solidFill>
                  <a:srgbClr val="383838"/>
                </a:solidFill>
                <a:latin typeface="Heebo"/>
                <a:ea typeface="+mn-lt"/>
                <a:cs typeface="+mn-lt"/>
              </a:rPr>
              <a:t>Approche</a:t>
            </a:r>
            <a:r>
              <a:rPr lang="en-US" sz="1900">
                <a:solidFill>
                  <a:srgbClr val="383838"/>
                </a:solidFill>
                <a:latin typeface="Heebo"/>
                <a:ea typeface="+mn-lt"/>
                <a:cs typeface="+mn-lt"/>
              </a:rPr>
              <a:t> </a:t>
            </a:r>
            <a:r>
              <a:rPr lang="en-US" sz="1900" err="1">
                <a:solidFill>
                  <a:srgbClr val="383838"/>
                </a:solidFill>
                <a:latin typeface="Heebo"/>
                <a:ea typeface="+mn-lt"/>
                <a:cs typeface="+mn-lt"/>
              </a:rPr>
              <a:t>structurée</a:t>
            </a:r>
            <a:r>
              <a:rPr lang="en-US" sz="1900">
                <a:solidFill>
                  <a:srgbClr val="383838"/>
                </a:solidFill>
                <a:latin typeface="Heebo"/>
                <a:ea typeface="+mn-lt"/>
                <a:cs typeface="+mn-lt"/>
              </a:rPr>
              <a:t> </a:t>
            </a:r>
            <a:r>
              <a:rPr lang="en-US" sz="1900" err="1">
                <a:solidFill>
                  <a:srgbClr val="383838"/>
                </a:solidFill>
                <a:latin typeface="Heebo"/>
                <a:ea typeface="+mn-lt"/>
                <a:cs typeface="+mn-lt"/>
              </a:rPr>
              <a:t>couvrant</a:t>
            </a:r>
            <a:r>
              <a:rPr lang="en-US" sz="1900">
                <a:solidFill>
                  <a:srgbClr val="383838"/>
                </a:solidFill>
                <a:latin typeface="Heebo"/>
                <a:ea typeface="+mn-lt"/>
                <a:cs typeface="+mn-lt"/>
              </a:rPr>
              <a:t> tout le cycle de vie du </a:t>
            </a:r>
            <a:r>
              <a:rPr lang="en-US" sz="1900" err="1">
                <a:solidFill>
                  <a:srgbClr val="383838"/>
                </a:solidFill>
                <a:latin typeface="Heebo"/>
                <a:ea typeface="+mn-lt"/>
                <a:cs typeface="+mn-lt"/>
              </a:rPr>
              <a:t>projet</a:t>
            </a:r>
            <a:r>
              <a:rPr lang="en-US" sz="1900">
                <a:solidFill>
                  <a:srgbClr val="383838"/>
                </a:solidFill>
                <a:latin typeface="Heebo"/>
                <a:ea typeface="+mn-lt"/>
                <a:cs typeface="+mn-lt"/>
              </a:rPr>
              <a:t> : DESIGN, BUILD &amp; RUN</a:t>
            </a:r>
            <a:endParaRPr lang="en-US">
              <a:latin typeface="Heebo"/>
              <a:cs typeface="Heebo"/>
            </a:endParaRPr>
          </a:p>
          <a:p>
            <a:pPr marL="285750" indent="-285750">
              <a:buFont typeface="Arial"/>
              <a:buChar char="•"/>
            </a:pPr>
            <a:endParaRPr lang="en-US" sz="1900">
              <a:solidFill>
                <a:srgbClr val="383838"/>
              </a:solidFill>
              <a:latin typeface="Heebo"/>
              <a:ea typeface="+mn-lt"/>
              <a:cs typeface="+mn-lt"/>
            </a:endParaRPr>
          </a:p>
          <a:p>
            <a:pPr marL="285750" indent="-285750">
              <a:buFont typeface="Arial"/>
              <a:buChar char="•"/>
            </a:pPr>
            <a:r>
              <a:rPr lang="en-US" sz="1900" err="1">
                <a:solidFill>
                  <a:srgbClr val="383838"/>
                </a:solidFill>
                <a:latin typeface="Heebo"/>
                <a:ea typeface="+mn-lt"/>
                <a:cs typeface="+mn-lt"/>
              </a:rPr>
              <a:t>Optimisation</a:t>
            </a:r>
            <a:r>
              <a:rPr lang="en-US" sz="1900">
                <a:solidFill>
                  <a:srgbClr val="383838"/>
                </a:solidFill>
                <a:latin typeface="Heebo"/>
                <a:ea typeface="+mn-lt"/>
                <a:cs typeface="+mn-lt"/>
              </a:rPr>
              <a:t> de la planification, collaboration et </a:t>
            </a:r>
            <a:r>
              <a:rPr lang="en-US" sz="1900" err="1">
                <a:solidFill>
                  <a:srgbClr val="383838"/>
                </a:solidFill>
                <a:latin typeface="Heebo"/>
                <a:ea typeface="+mn-lt"/>
                <a:cs typeface="+mn-lt"/>
              </a:rPr>
              <a:t>suivi</a:t>
            </a:r>
            <a:r>
              <a:rPr lang="en-US" sz="1900">
                <a:solidFill>
                  <a:srgbClr val="383838"/>
                </a:solidFill>
                <a:latin typeface="Heebo"/>
                <a:ea typeface="+mn-lt"/>
                <a:cs typeface="+mn-lt"/>
              </a:rPr>
              <a:t> des </a:t>
            </a:r>
            <a:r>
              <a:rPr lang="en-US" sz="1900" err="1">
                <a:solidFill>
                  <a:srgbClr val="383838"/>
                </a:solidFill>
                <a:latin typeface="Heebo"/>
                <a:ea typeface="+mn-lt"/>
                <a:cs typeface="+mn-lt"/>
              </a:rPr>
              <a:t>projets</a:t>
            </a:r>
            <a:endParaRPr lang="en-US">
              <a:latin typeface="Heebo"/>
              <a:cs typeface="Heebo"/>
            </a:endParaRPr>
          </a:p>
          <a:p>
            <a:pPr marL="285750" indent="-285750">
              <a:buFont typeface="Arial"/>
              <a:buChar char="•"/>
            </a:pPr>
            <a:endParaRPr lang="en-US" sz="1900">
              <a:solidFill>
                <a:srgbClr val="383838"/>
              </a:solidFill>
              <a:latin typeface="Heebo"/>
              <a:ea typeface="+mn-lt"/>
              <a:cs typeface="+mn-lt"/>
            </a:endParaRPr>
          </a:p>
          <a:p>
            <a:pPr marL="285750" indent="-285750">
              <a:buFont typeface="Arial"/>
              <a:buChar char="•"/>
            </a:pPr>
            <a:r>
              <a:rPr lang="en-US" sz="1900">
                <a:solidFill>
                  <a:srgbClr val="383838"/>
                </a:solidFill>
                <a:latin typeface="Heebo"/>
                <a:ea typeface="+mn-lt"/>
                <a:cs typeface="+mn-lt"/>
              </a:rPr>
              <a:t>Développement </a:t>
            </a:r>
            <a:r>
              <a:rPr lang="en-US" sz="1900" err="1">
                <a:solidFill>
                  <a:srgbClr val="383838"/>
                </a:solidFill>
                <a:latin typeface="Heebo"/>
                <a:ea typeface="+mn-lt"/>
                <a:cs typeface="+mn-lt"/>
              </a:rPr>
              <a:t>d'une</a:t>
            </a:r>
            <a:r>
              <a:rPr lang="en-US" sz="1900">
                <a:solidFill>
                  <a:srgbClr val="383838"/>
                </a:solidFill>
                <a:latin typeface="Heebo"/>
                <a:ea typeface="+mn-lt"/>
                <a:cs typeface="+mn-lt"/>
              </a:rPr>
              <a:t> expertise technique </a:t>
            </a:r>
            <a:r>
              <a:rPr lang="en-US" sz="1900" err="1">
                <a:solidFill>
                  <a:srgbClr val="383838"/>
                </a:solidFill>
                <a:latin typeface="Heebo"/>
                <a:ea typeface="+mn-lt"/>
                <a:cs typeface="+mn-lt"/>
              </a:rPr>
              <a:t>diversifiée</a:t>
            </a:r>
            <a:endParaRPr lang="en-US">
              <a:latin typeface="Heebo"/>
              <a:cs typeface="Heebo"/>
            </a:endParaRPr>
          </a:p>
          <a:p>
            <a:pPr marL="285750" indent="-285750">
              <a:buFont typeface="Arial"/>
              <a:buChar char="•"/>
            </a:pPr>
            <a:endParaRPr lang="en-US" sz="1900">
              <a:solidFill>
                <a:srgbClr val="383838"/>
              </a:solidFill>
              <a:latin typeface="Heebo"/>
              <a:ea typeface="+mn-lt"/>
              <a:cs typeface="+mn-lt"/>
            </a:endParaRPr>
          </a:p>
          <a:p>
            <a:pPr marL="285750" indent="-285750">
              <a:buFont typeface="Arial"/>
              <a:buChar char="•"/>
            </a:pPr>
            <a:r>
              <a:rPr lang="en-US" sz="1900" err="1">
                <a:solidFill>
                  <a:srgbClr val="383838"/>
                </a:solidFill>
                <a:latin typeface="Heebo"/>
                <a:ea typeface="+mn-lt"/>
                <a:cs typeface="+mn-lt"/>
              </a:rPr>
              <a:t>Renforcement</a:t>
            </a:r>
            <a:r>
              <a:rPr lang="en-US" sz="1900">
                <a:solidFill>
                  <a:srgbClr val="383838"/>
                </a:solidFill>
                <a:latin typeface="Heebo"/>
                <a:ea typeface="+mn-lt"/>
                <a:cs typeface="+mn-lt"/>
              </a:rPr>
              <a:t> de </a:t>
            </a:r>
            <a:r>
              <a:rPr lang="en-US" sz="1900" err="1">
                <a:solidFill>
                  <a:srgbClr val="383838"/>
                </a:solidFill>
                <a:latin typeface="Heebo"/>
                <a:ea typeface="+mn-lt"/>
                <a:cs typeface="+mn-lt"/>
              </a:rPr>
              <a:t>l'expérience</a:t>
            </a:r>
            <a:r>
              <a:rPr lang="en-US" sz="1900">
                <a:solidFill>
                  <a:srgbClr val="383838"/>
                </a:solidFill>
                <a:latin typeface="Heebo"/>
                <a:ea typeface="+mn-lt"/>
                <a:cs typeface="+mn-lt"/>
              </a:rPr>
              <a:t> </a:t>
            </a:r>
            <a:r>
              <a:rPr lang="en-US" sz="1900" err="1">
                <a:solidFill>
                  <a:srgbClr val="383838"/>
                </a:solidFill>
                <a:latin typeface="Heebo"/>
                <a:ea typeface="+mn-lt"/>
                <a:cs typeface="+mn-lt"/>
              </a:rPr>
              <a:t>en</a:t>
            </a:r>
            <a:r>
              <a:rPr lang="en-US" sz="1900">
                <a:solidFill>
                  <a:srgbClr val="383838"/>
                </a:solidFill>
                <a:latin typeface="Heebo"/>
                <a:ea typeface="+mn-lt"/>
                <a:cs typeface="+mn-lt"/>
              </a:rPr>
              <a:t> gestion de </a:t>
            </a:r>
            <a:r>
              <a:rPr lang="en-US" sz="1900" err="1">
                <a:solidFill>
                  <a:srgbClr val="383838"/>
                </a:solidFill>
                <a:latin typeface="Heebo"/>
                <a:ea typeface="+mn-lt"/>
                <a:cs typeface="+mn-lt"/>
              </a:rPr>
              <a:t>projet</a:t>
            </a:r>
            <a:r>
              <a:rPr lang="en-US" sz="1900">
                <a:solidFill>
                  <a:srgbClr val="383838"/>
                </a:solidFill>
                <a:latin typeface="Heebo"/>
                <a:ea typeface="+mn-lt"/>
                <a:cs typeface="+mn-lt"/>
              </a:rPr>
              <a:t> agile</a:t>
            </a:r>
            <a:endParaRPr lang="en-US">
              <a:latin typeface="Heebo"/>
              <a:cs typeface="Heebo"/>
            </a:endParaRPr>
          </a:p>
          <a:p>
            <a:pPr marL="285750" indent="-285750">
              <a:buFont typeface="Arial"/>
              <a:buChar char="•"/>
            </a:pPr>
            <a:endParaRPr lang="en-US" sz="1900">
              <a:solidFill>
                <a:srgbClr val="383838"/>
              </a:solidFill>
              <a:latin typeface="Heebo"/>
              <a:ea typeface="+mn-lt"/>
              <a:cs typeface="+mn-lt"/>
            </a:endParaRPr>
          </a:p>
          <a:p>
            <a:pPr marL="285750" indent="-285750">
              <a:buFont typeface="Arial"/>
              <a:buChar char="•"/>
            </a:pPr>
            <a:r>
              <a:rPr lang="en-US" sz="1900" err="1">
                <a:solidFill>
                  <a:srgbClr val="383838"/>
                </a:solidFill>
                <a:latin typeface="Heebo"/>
                <a:ea typeface="+mn-lt"/>
                <a:cs typeface="+mn-lt"/>
              </a:rPr>
              <a:t>Capacité</a:t>
            </a:r>
            <a:r>
              <a:rPr lang="en-US" sz="1900">
                <a:solidFill>
                  <a:srgbClr val="383838"/>
                </a:solidFill>
                <a:latin typeface="Heebo"/>
                <a:ea typeface="+mn-lt"/>
                <a:cs typeface="+mn-lt"/>
              </a:rPr>
              <a:t> à </a:t>
            </a:r>
            <a:r>
              <a:rPr lang="en-US" sz="1900" err="1">
                <a:solidFill>
                  <a:srgbClr val="383838"/>
                </a:solidFill>
                <a:latin typeface="Heebo"/>
                <a:ea typeface="+mn-lt"/>
                <a:cs typeface="+mn-lt"/>
              </a:rPr>
              <a:t>mener</a:t>
            </a:r>
            <a:r>
              <a:rPr lang="en-US" sz="1900">
                <a:solidFill>
                  <a:srgbClr val="383838"/>
                </a:solidFill>
                <a:latin typeface="Heebo"/>
                <a:ea typeface="+mn-lt"/>
                <a:cs typeface="+mn-lt"/>
              </a:rPr>
              <a:t> des </a:t>
            </a:r>
            <a:r>
              <a:rPr lang="en-US" sz="1900" err="1">
                <a:solidFill>
                  <a:srgbClr val="383838"/>
                </a:solidFill>
                <a:latin typeface="Heebo"/>
                <a:ea typeface="+mn-lt"/>
                <a:cs typeface="+mn-lt"/>
              </a:rPr>
              <a:t>projets</a:t>
            </a:r>
            <a:r>
              <a:rPr lang="en-US" sz="1900">
                <a:solidFill>
                  <a:srgbClr val="383838"/>
                </a:solidFill>
                <a:latin typeface="Heebo"/>
                <a:ea typeface="+mn-lt"/>
                <a:cs typeface="+mn-lt"/>
              </a:rPr>
              <a:t> complexes et à </a:t>
            </a:r>
            <a:r>
              <a:rPr lang="en-US" sz="1900" err="1">
                <a:solidFill>
                  <a:srgbClr val="383838"/>
                </a:solidFill>
                <a:latin typeface="Heebo"/>
                <a:ea typeface="+mn-lt"/>
                <a:cs typeface="+mn-lt"/>
              </a:rPr>
              <a:t>travailler</a:t>
            </a:r>
            <a:r>
              <a:rPr lang="en-US" sz="1900">
                <a:solidFill>
                  <a:srgbClr val="383838"/>
                </a:solidFill>
                <a:latin typeface="Heebo"/>
                <a:ea typeface="+mn-lt"/>
                <a:cs typeface="+mn-lt"/>
              </a:rPr>
              <a:t> </a:t>
            </a:r>
            <a:r>
              <a:rPr lang="en-US" sz="1900" err="1">
                <a:solidFill>
                  <a:srgbClr val="383838"/>
                </a:solidFill>
                <a:latin typeface="Heebo"/>
                <a:ea typeface="+mn-lt"/>
                <a:cs typeface="+mn-lt"/>
              </a:rPr>
              <a:t>efficacement</a:t>
            </a:r>
            <a:r>
              <a:rPr lang="en-US" sz="1900">
                <a:solidFill>
                  <a:srgbClr val="383838"/>
                </a:solidFill>
                <a:latin typeface="Heebo"/>
                <a:ea typeface="+mn-lt"/>
                <a:cs typeface="+mn-lt"/>
              </a:rPr>
              <a:t> </a:t>
            </a:r>
            <a:r>
              <a:rPr lang="en-US" sz="1900" err="1">
                <a:solidFill>
                  <a:srgbClr val="383838"/>
                </a:solidFill>
                <a:latin typeface="Heebo"/>
                <a:ea typeface="+mn-lt"/>
                <a:cs typeface="+mn-lt"/>
              </a:rPr>
              <a:t>en</a:t>
            </a:r>
            <a:r>
              <a:rPr lang="en-US" sz="1900">
                <a:solidFill>
                  <a:srgbClr val="383838"/>
                </a:solidFill>
                <a:latin typeface="Heebo"/>
                <a:ea typeface="+mn-lt"/>
                <a:cs typeface="+mn-lt"/>
              </a:rPr>
              <a:t> équipe</a:t>
            </a:r>
            <a:endParaRPr lang="en-US">
              <a:latin typeface="Heebo"/>
              <a:cs typeface="Heebo"/>
            </a:endParaRPr>
          </a:p>
          <a:p>
            <a:pPr marL="0" indent="0">
              <a:lnSpc>
                <a:spcPts val="3110"/>
              </a:lnSpc>
              <a:buNone/>
            </a:pPr>
            <a:endParaRPr lang="en-US" sz="1900">
              <a:solidFill>
                <a:srgbClr val="383838"/>
              </a:solidFill>
              <a:latin typeface="Heebo"/>
              <a:cs typeface="Heeb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age 1" descr="preencoded.png"/>
          <p:cNvPicPr>
            <a:picLocks noChangeAspect="1"/>
          </p:cNvPicPr>
          <p:nvPr/>
        </p:nvPicPr>
        <p:blipFill>
          <a:blip r:embed="rId3"/>
          <a:stretch>
            <a:fillRect/>
          </a:stretch>
        </p:blipFill>
        <p:spPr>
          <a:xfrm>
            <a:off x="0" y="0"/>
            <a:ext cx="5486400" cy="8230195"/>
          </a:xfrm>
          <a:prstGeom prst="rect">
            <a:avLst/>
          </a:prstGeom>
        </p:spPr>
      </p:pic>
      <p:sp>
        <p:nvSpPr>
          <p:cNvPr id="5" name="Text 1"/>
          <p:cNvSpPr/>
          <p:nvPr/>
        </p:nvSpPr>
        <p:spPr>
          <a:xfrm>
            <a:off x="6385084" y="658773"/>
            <a:ext cx="7346633" cy="918210"/>
          </a:xfrm>
          <a:prstGeom prst="rect">
            <a:avLst/>
          </a:prstGeom>
          <a:noFill/>
          <a:ln/>
        </p:spPr>
        <p:txBody>
          <a:bodyPr wrap="none" lIns="91440" tIns="45720" rIns="91440" bIns="45720" rtlCol="0" anchor="t"/>
          <a:lstStyle/>
          <a:p>
            <a:pPr algn="ctr">
              <a:lnSpc>
                <a:spcPts val="7231"/>
              </a:lnSpc>
            </a:pPr>
            <a:r>
              <a:rPr lang="en-US" sz="5750" b="1">
                <a:latin typeface="Montserrat"/>
                <a:ea typeface="Barlow" pitchFamily="34" charset="-122"/>
                <a:cs typeface="Barlow" pitchFamily="34" charset="-120"/>
              </a:rPr>
              <a:t>32123BC2 - Dev - Java </a:t>
            </a:r>
            <a:endParaRPr lang="en-US" sz="5750">
              <a:latin typeface="Montserrat"/>
            </a:endParaRPr>
          </a:p>
        </p:txBody>
      </p:sp>
      <p:sp>
        <p:nvSpPr>
          <p:cNvPr id="6" name="Text 2"/>
          <p:cNvSpPr/>
          <p:nvPr/>
        </p:nvSpPr>
        <p:spPr>
          <a:xfrm>
            <a:off x="6365179" y="2336363"/>
            <a:ext cx="7372995" cy="4854513"/>
          </a:xfrm>
          <a:prstGeom prst="rect">
            <a:avLst/>
          </a:prstGeom>
          <a:noFill/>
          <a:ln/>
        </p:spPr>
        <p:txBody>
          <a:bodyPr wrap="square" lIns="91440" tIns="45720" rIns="91440" bIns="45720" rtlCol="0" anchor="t"/>
          <a:lstStyle/>
          <a:p>
            <a:pPr marL="285750" indent="-285750">
              <a:buFont typeface="Arial"/>
              <a:buChar char="•"/>
            </a:pPr>
            <a:r>
              <a:rPr lang="fr-FR" sz="1850">
                <a:latin typeface="Heebo"/>
                <a:ea typeface="+mn-lt"/>
                <a:cs typeface="+mn-lt"/>
              </a:rPr>
              <a:t>Développement d'une application pour gérer les informations sur les films, acteurs et réalisateurs</a:t>
            </a:r>
          </a:p>
          <a:p>
            <a:pPr marL="285750" indent="-285750">
              <a:buFont typeface="Arial"/>
              <a:buChar char="•"/>
            </a:pPr>
            <a:endParaRPr lang="fr-FR" sz="1850">
              <a:latin typeface="Heebo"/>
              <a:ea typeface="+mn-lt"/>
              <a:cs typeface="+mn-lt"/>
            </a:endParaRPr>
          </a:p>
          <a:p>
            <a:pPr marL="285750" indent="-285750">
              <a:buFont typeface="Arial"/>
              <a:buChar char="•"/>
            </a:pPr>
            <a:r>
              <a:rPr lang="fr-FR" sz="1850">
                <a:latin typeface="Heebo"/>
                <a:ea typeface="+mn-lt"/>
                <a:cs typeface="+mn-lt"/>
              </a:rPr>
              <a:t>Intégration des données CSV dans une base de données dynamique</a:t>
            </a:r>
            <a:endParaRPr lang="fr-FR">
              <a:latin typeface="Heebo"/>
              <a:cs typeface="Heebo"/>
            </a:endParaRPr>
          </a:p>
          <a:p>
            <a:pPr marL="285750" indent="-285750">
              <a:buFont typeface="Arial"/>
              <a:buChar char="•"/>
            </a:pPr>
            <a:endParaRPr lang="fr-FR" sz="1850">
              <a:latin typeface="Heebo"/>
              <a:ea typeface="+mn-lt"/>
              <a:cs typeface="+mn-lt"/>
            </a:endParaRPr>
          </a:p>
          <a:p>
            <a:pPr marL="285750" indent="-285750">
              <a:buFont typeface="Arial"/>
              <a:buChar char="•"/>
            </a:pPr>
            <a:r>
              <a:rPr lang="fr-FR" sz="1850">
                <a:latin typeface="Heebo"/>
                <a:ea typeface="+mn-lt"/>
                <a:cs typeface="+mn-lt"/>
              </a:rPr>
              <a:t>Accès via une API REST</a:t>
            </a:r>
          </a:p>
          <a:p>
            <a:pPr marL="285750" indent="-285750">
              <a:buFont typeface="Arial"/>
              <a:buChar char="•"/>
            </a:pPr>
            <a:endParaRPr lang="fr-FR" sz="1850">
              <a:latin typeface="Heebo"/>
              <a:ea typeface="+mn-lt"/>
              <a:cs typeface="+mn-lt"/>
            </a:endParaRPr>
          </a:p>
          <a:p>
            <a:pPr marL="285750" indent="-285750">
              <a:buFont typeface="Arial"/>
              <a:buChar char="•"/>
            </a:pPr>
            <a:r>
              <a:rPr lang="fr-FR" sz="1850">
                <a:latin typeface="Heebo"/>
                <a:ea typeface="+mn-lt"/>
                <a:cs typeface="+mn-lt"/>
              </a:rPr>
              <a:t>Objectif : créer une plateforme robuste pour accéder, manipuler et analyser les données cinématographiques</a:t>
            </a:r>
            <a:endParaRPr lang="fr-FR">
              <a:latin typeface="Heebo"/>
              <a:cs typeface="Heebo"/>
            </a:endParaRPr>
          </a:p>
          <a:p>
            <a:pPr marL="285750" indent="-285750">
              <a:buFont typeface="Arial"/>
              <a:buChar char="•"/>
            </a:pPr>
            <a:endParaRPr lang="fr-FR" sz="1850">
              <a:latin typeface="Heebo"/>
              <a:ea typeface="+mn-lt"/>
              <a:cs typeface="+mn-lt"/>
            </a:endParaRPr>
          </a:p>
          <a:p>
            <a:pPr marL="285750" indent="-285750">
              <a:buFont typeface="Arial"/>
              <a:buChar char="•"/>
            </a:pPr>
            <a:r>
              <a:rPr lang="fr-FR" sz="1850">
                <a:latin typeface="Heebo"/>
                <a:ea typeface="+mn-lt"/>
                <a:cs typeface="+mn-lt"/>
              </a:rPr>
              <a:t>Tests initiaux avec POSTMAN</a:t>
            </a:r>
            <a:endParaRPr lang="fr-FR">
              <a:latin typeface="Heebo"/>
              <a:cs typeface="Heebo"/>
            </a:endParaRPr>
          </a:p>
          <a:p>
            <a:pPr marL="285750" indent="-285750">
              <a:buFont typeface="Arial"/>
              <a:buChar char="•"/>
            </a:pPr>
            <a:endParaRPr lang="fr-FR" sz="1850">
              <a:latin typeface="Heebo"/>
              <a:ea typeface="+mn-lt"/>
              <a:cs typeface="+mn-lt"/>
            </a:endParaRPr>
          </a:p>
          <a:p>
            <a:pPr marL="285750" indent="-285750">
              <a:buFont typeface="Arial"/>
              <a:buChar char="•"/>
            </a:pPr>
            <a:r>
              <a:rPr lang="fr-FR" sz="1850">
                <a:latin typeface="Heebo"/>
                <a:ea typeface="+mn-lt"/>
                <a:cs typeface="+mn-lt"/>
              </a:rPr>
              <a:t>Application prête pour une interface utilisateur complète</a:t>
            </a:r>
            <a:endParaRPr lang="fr-FR">
              <a:latin typeface="Heebo"/>
              <a:cs typeface="Heebo"/>
            </a:endParaRPr>
          </a:p>
          <a:p>
            <a:pPr marL="0" indent="0">
              <a:lnSpc>
                <a:spcPts val="3018"/>
              </a:lnSpc>
              <a:buNone/>
            </a:pPr>
            <a:endParaRPr lang="fr-FR" sz="1850">
              <a:latin typeface="Heebo"/>
              <a:cs typeface="Heebo"/>
            </a:endParaRPr>
          </a:p>
        </p:txBody>
      </p:sp>
      <p:sp>
        <p:nvSpPr>
          <p:cNvPr id="7" name="Text 3"/>
          <p:cNvSpPr/>
          <p:nvPr/>
        </p:nvSpPr>
        <p:spPr>
          <a:xfrm>
            <a:off x="6365179" y="7432861"/>
            <a:ext cx="7372995" cy="376687"/>
          </a:xfrm>
          <a:prstGeom prst="rect">
            <a:avLst/>
          </a:prstGeom>
          <a:noFill/>
          <a:ln/>
        </p:spPr>
        <p:txBody>
          <a:bodyPr wrap="square" lIns="91440" tIns="45720" rIns="91440" bIns="45720" rtlCol="0" anchor="t"/>
          <a:lstStyle/>
          <a:p>
            <a:pPr marL="0" indent="0">
              <a:lnSpc>
                <a:spcPts val="3018"/>
              </a:lnSpc>
              <a:buNone/>
            </a:pPr>
            <a:endParaRPr lang="fr-FR" sz="1850">
              <a:latin typeface="Overpass"/>
              <a:ea typeface="Barlow" pitchFamily="34" charset="-122"/>
              <a:cs typeface="Barlow" pitchFamily="34" charset="-120"/>
            </a:endParaRPr>
          </a:p>
        </p:txBody>
      </p:sp>
    </p:spTree>
    <p:extLst>
      <p:ext uri="{BB962C8B-B14F-4D97-AF65-F5344CB8AC3E}">
        <p14:creationId xmlns:p14="http://schemas.microsoft.com/office/powerpoint/2010/main" val="912388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age 1" descr="preencoded.png"/>
          <p:cNvPicPr>
            <a:picLocks noChangeAspect="1"/>
          </p:cNvPicPr>
          <p:nvPr/>
        </p:nvPicPr>
        <p:blipFill>
          <a:blip r:embed="rId3"/>
          <a:stretch>
            <a:fillRect/>
          </a:stretch>
        </p:blipFill>
        <p:spPr>
          <a:xfrm>
            <a:off x="0" y="0"/>
            <a:ext cx="5486400" cy="8229600"/>
          </a:xfrm>
          <a:prstGeom prst="rect">
            <a:avLst/>
          </a:prstGeom>
        </p:spPr>
      </p:pic>
      <p:sp>
        <p:nvSpPr>
          <p:cNvPr id="5" name="Text 1"/>
          <p:cNvSpPr/>
          <p:nvPr/>
        </p:nvSpPr>
        <p:spPr>
          <a:xfrm>
            <a:off x="7536635" y="718647"/>
            <a:ext cx="4052768" cy="506611"/>
          </a:xfrm>
          <a:prstGeom prst="rect">
            <a:avLst/>
          </a:prstGeom>
          <a:noFill/>
          <a:ln/>
        </p:spPr>
        <p:txBody>
          <a:bodyPr wrap="none" lIns="91440" tIns="45720" rIns="91440" bIns="45720" rtlCol="0" anchor="t"/>
          <a:lstStyle/>
          <a:p>
            <a:pPr marL="0" indent="0">
              <a:lnSpc>
                <a:spcPts val="3989"/>
              </a:lnSpc>
              <a:buNone/>
            </a:pPr>
            <a:r>
              <a:rPr lang="en-US" sz="3150" b="1" err="1">
                <a:latin typeface="Montserrat"/>
                <a:ea typeface="Barlow" pitchFamily="34" charset="-122"/>
                <a:cs typeface="Barlow" pitchFamily="34" charset="-120"/>
              </a:rPr>
              <a:t>Objectifs</a:t>
            </a:r>
            <a:r>
              <a:rPr lang="en-US" sz="3150" b="1">
                <a:latin typeface="Montserrat"/>
                <a:ea typeface="Barlow" pitchFamily="34" charset="-122"/>
                <a:cs typeface="Barlow" pitchFamily="34" charset="-120"/>
              </a:rPr>
              <a:t> du </a:t>
            </a:r>
            <a:r>
              <a:rPr lang="en-US" sz="3150" b="1" err="1">
                <a:latin typeface="Montserrat"/>
                <a:ea typeface="Barlow" pitchFamily="34" charset="-122"/>
                <a:cs typeface="Barlow" pitchFamily="34" charset="-120"/>
              </a:rPr>
              <a:t>Projet</a:t>
            </a:r>
            <a:endParaRPr lang="en-US" sz="3150" err="1">
              <a:latin typeface="Montserrat"/>
            </a:endParaRPr>
          </a:p>
        </p:txBody>
      </p:sp>
      <p:sp>
        <p:nvSpPr>
          <p:cNvPr id="6" name="Shape 2"/>
          <p:cNvSpPr/>
          <p:nvPr/>
        </p:nvSpPr>
        <p:spPr>
          <a:xfrm>
            <a:off x="6124694" y="2362795"/>
            <a:ext cx="410289" cy="410289"/>
          </a:xfrm>
          <a:prstGeom prst="roundRect">
            <a:avLst>
              <a:gd name="adj" fmla="val 20003"/>
            </a:avLst>
          </a:prstGeom>
          <a:solidFill>
            <a:srgbClr val="790709"/>
          </a:solidFill>
          <a:ln w="7620">
            <a:solidFill>
              <a:srgbClr val="922022"/>
            </a:solidFill>
            <a:prstDash val="solid"/>
          </a:ln>
        </p:spPr>
        <p:txBody>
          <a:bodyPr/>
          <a:lstStyle/>
          <a:p>
            <a:endParaRPr lang="en-GB"/>
          </a:p>
        </p:txBody>
      </p:sp>
      <p:sp>
        <p:nvSpPr>
          <p:cNvPr id="7" name="Text 3"/>
          <p:cNvSpPr/>
          <p:nvPr/>
        </p:nvSpPr>
        <p:spPr>
          <a:xfrm>
            <a:off x="6286857" y="2446377"/>
            <a:ext cx="85844" cy="243126"/>
          </a:xfrm>
          <a:prstGeom prst="rect">
            <a:avLst/>
          </a:prstGeom>
          <a:noFill/>
          <a:ln/>
        </p:spPr>
        <p:txBody>
          <a:bodyPr wrap="none" rtlCol="0" anchor="t"/>
          <a:lstStyle/>
          <a:p>
            <a:pPr marL="0" indent="0" algn="ctr">
              <a:lnSpc>
                <a:spcPts val="1915"/>
              </a:lnSpc>
              <a:buNone/>
            </a:pPr>
            <a:r>
              <a:rPr lang="en-US" sz="1915" b="1">
                <a:solidFill>
                  <a:srgbClr val="E5E0DF"/>
                </a:solidFill>
                <a:latin typeface="Barlow" pitchFamily="34" charset="0"/>
                <a:ea typeface="Barlow" pitchFamily="34" charset="-122"/>
                <a:cs typeface="Barlow" pitchFamily="34" charset="-120"/>
              </a:rPr>
              <a:t>1</a:t>
            </a:r>
            <a:endParaRPr lang="en-US" sz="1915"/>
          </a:p>
        </p:txBody>
      </p:sp>
      <p:sp>
        <p:nvSpPr>
          <p:cNvPr id="8" name="Text 4"/>
          <p:cNvSpPr/>
          <p:nvPr/>
        </p:nvSpPr>
        <p:spPr>
          <a:xfrm>
            <a:off x="6717268" y="2362795"/>
            <a:ext cx="2026325" cy="253246"/>
          </a:xfrm>
          <a:prstGeom prst="rect">
            <a:avLst/>
          </a:prstGeom>
          <a:noFill/>
          <a:ln/>
        </p:spPr>
        <p:txBody>
          <a:bodyPr wrap="none" lIns="91440" tIns="45720" rIns="91440" bIns="45720" rtlCol="0" anchor="t"/>
          <a:lstStyle/>
          <a:p>
            <a:pPr marL="0" indent="0">
              <a:lnSpc>
                <a:spcPts val="1995"/>
              </a:lnSpc>
              <a:buNone/>
            </a:pPr>
            <a:r>
              <a:rPr lang="en-US" b="1">
                <a:latin typeface="Barlow"/>
                <a:ea typeface="Barlow" pitchFamily="34" charset="-122"/>
                <a:cs typeface="Barlow" pitchFamily="34" charset="-120"/>
              </a:rPr>
              <a:t>Conception </a:t>
            </a:r>
            <a:r>
              <a:rPr lang="en-US" b="1" err="1">
                <a:latin typeface="Barlow"/>
                <a:ea typeface="Barlow" pitchFamily="34" charset="-122"/>
                <a:cs typeface="Barlow" pitchFamily="34" charset="-120"/>
              </a:rPr>
              <a:t>Détaillée</a:t>
            </a:r>
            <a:endParaRPr lang="en-US">
              <a:latin typeface="Barlow"/>
            </a:endParaRPr>
          </a:p>
        </p:txBody>
      </p:sp>
      <p:sp>
        <p:nvSpPr>
          <p:cNvPr id="9" name="Text 5"/>
          <p:cNvSpPr/>
          <p:nvPr/>
        </p:nvSpPr>
        <p:spPr>
          <a:xfrm>
            <a:off x="6717268" y="2725460"/>
            <a:ext cx="7274838" cy="875467"/>
          </a:xfrm>
          <a:prstGeom prst="rect">
            <a:avLst/>
          </a:prstGeom>
          <a:noFill/>
          <a:ln/>
        </p:spPr>
        <p:txBody>
          <a:bodyPr wrap="square" lIns="91440" tIns="45720" rIns="91440" bIns="45720" rtlCol="0" anchor="t"/>
          <a:lstStyle/>
          <a:p>
            <a:pPr>
              <a:lnSpc>
                <a:spcPts val="2298"/>
              </a:lnSpc>
            </a:pPr>
            <a:r>
              <a:rPr lang="en-US" sz="1600">
                <a:latin typeface="Heebo"/>
                <a:ea typeface="Barlow" pitchFamily="34" charset="-122"/>
                <a:cs typeface="Barlow" pitchFamily="34" charset="-120"/>
              </a:rPr>
              <a:t>Document de conception </a:t>
            </a:r>
            <a:r>
              <a:rPr lang="en-US" sz="1600" err="1">
                <a:latin typeface="Heebo"/>
                <a:ea typeface="Barlow" pitchFamily="34" charset="-122"/>
                <a:cs typeface="Barlow" pitchFamily="34" charset="-120"/>
              </a:rPr>
              <a:t>complet</a:t>
            </a:r>
            <a:r>
              <a:rPr lang="en-US" sz="1600">
                <a:latin typeface="Heebo"/>
                <a:ea typeface="Barlow" pitchFamily="34" charset="-122"/>
                <a:cs typeface="Barlow" pitchFamily="34" charset="-120"/>
              </a:rPr>
              <a:t>, </a:t>
            </a:r>
            <a:r>
              <a:rPr lang="en-US" sz="1600" err="1">
                <a:latin typeface="Heebo"/>
                <a:ea typeface="Barlow" pitchFamily="34" charset="-122"/>
                <a:cs typeface="Barlow" pitchFamily="34" charset="-120"/>
              </a:rPr>
              <a:t>diagramme</a:t>
            </a:r>
            <a:r>
              <a:rPr lang="en-US" sz="1600">
                <a:latin typeface="Heebo"/>
                <a:ea typeface="Barlow" pitchFamily="34" charset="-122"/>
                <a:cs typeface="Barlow" pitchFamily="34" charset="-120"/>
              </a:rPr>
              <a:t> de classes UML, </a:t>
            </a:r>
            <a:r>
              <a:rPr lang="en-US" sz="1600" err="1">
                <a:latin typeface="Heebo"/>
                <a:ea typeface="Barlow" pitchFamily="34" charset="-122"/>
                <a:cs typeface="Barlow" pitchFamily="34" charset="-120"/>
              </a:rPr>
              <a:t>Modèle</a:t>
            </a:r>
            <a:r>
              <a:rPr lang="en-US" sz="1600">
                <a:latin typeface="Heebo"/>
                <a:ea typeface="Barlow" pitchFamily="34" charset="-122"/>
                <a:cs typeface="Barlow" pitchFamily="34" charset="-120"/>
              </a:rPr>
              <a:t> Physique de Données</a:t>
            </a:r>
            <a:endParaRPr lang="en-US" sz="1600">
              <a:latin typeface="Heebo"/>
              <a:cs typeface="Heebo"/>
            </a:endParaRPr>
          </a:p>
        </p:txBody>
      </p:sp>
      <p:sp>
        <p:nvSpPr>
          <p:cNvPr id="10" name="Shape 6"/>
          <p:cNvSpPr/>
          <p:nvPr/>
        </p:nvSpPr>
        <p:spPr>
          <a:xfrm>
            <a:off x="6124694" y="3988356"/>
            <a:ext cx="410289" cy="410289"/>
          </a:xfrm>
          <a:prstGeom prst="roundRect">
            <a:avLst>
              <a:gd name="adj" fmla="val 20003"/>
            </a:avLst>
          </a:prstGeom>
          <a:solidFill>
            <a:srgbClr val="790709"/>
          </a:solidFill>
          <a:ln w="7620">
            <a:solidFill>
              <a:srgbClr val="922022"/>
            </a:solidFill>
            <a:prstDash val="solid"/>
          </a:ln>
        </p:spPr>
        <p:txBody>
          <a:bodyPr/>
          <a:lstStyle/>
          <a:p>
            <a:endParaRPr lang="en-GB"/>
          </a:p>
        </p:txBody>
      </p:sp>
      <p:sp>
        <p:nvSpPr>
          <p:cNvPr id="11" name="Text 7"/>
          <p:cNvSpPr/>
          <p:nvPr/>
        </p:nvSpPr>
        <p:spPr>
          <a:xfrm>
            <a:off x="6262807" y="4071937"/>
            <a:ext cx="134064" cy="243126"/>
          </a:xfrm>
          <a:prstGeom prst="rect">
            <a:avLst/>
          </a:prstGeom>
          <a:noFill/>
          <a:ln/>
        </p:spPr>
        <p:txBody>
          <a:bodyPr wrap="none" rtlCol="0" anchor="t"/>
          <a:lstStyle/>
          <a:p>
            <a:pPr marL="0" indent="0" algn="ctr">
              <a:lnSpc>
                <a:spcPts val="1915"/>
              </a:lnSpc>
              <a:buNone/>
            </a:pPr>
            <a:r>
              <a:rPr lang="en-US" sz="1915" b="1">
                <a:solidFill>
                  <a:srgbClr val="E5E0DF"/>
                </a:solidFill>
                <a:latin typeface="Barlow" pitchFamily="34" charset="0"/>
                <a:ea typeface="Barlow" pitchFamily="34" charset="-122"/>
                <a:cs typeface="Barlow" pitchFamily="34" charset="-120"/>
              </a:rPr>
              <a:t>2</a:t>
            </a:r>
            <a:endParaRPr lang="en-US" sz="1915"/>
          </a:p>
        </p:txBody>
      </p:sp>
      <p:sp>
        <p:nvSpPr>
          <p:cNvPr id="12" name="Text 8"/>
          <p:cNvSpPr/>
          <p:nvPr/>
        </p:nvSpPr>
        <p:spPr>
          <a:xfrm>
            <a:off x="6717268" y="3988356"/>
            <a:ext cx="2234565" cy="253246"/>
          </a:xfrm>
          <a:prstGeom prst="rect">
            <a:avLst/>
          </a:prstGeom>
          <a:noFill/>
          <a:ln/>
        </p:spPr>
        <p:txBody>
          <a:bodyPr wrap="none" lIns="91440" tIns="45720" rIns="91440" bIns="45720" rtlCol="0" anchor="t"/>
          <a:lstStyle/>
          <a:p>
            <a:pPr marL="0" indent="0">
              <a:lnSpc>
                <a:spcPts val="1995"/>
              </a:lnSpc>
              <a:buNone/>
            </a:pPr>
            <a:r>
              <a:rPr lang="en-US" b="1" err="1">
                <a:latin typeface="Barlow"/>
                <a:ea typeface="Barlow" pitchFamily="34" charset="-122"/>
                <a:cs typeface="Barlow" pitchFamily="34" charset="-120"/>
              </a:rPr>
              <a:t>Persistance</a:t>
            </a:r>
            <a:r>
              <a:rPr lang="en-US" b="1">
                <a:latin typeface="Barlow"/>
                <a:ea typeface="Barlow" pitchFamily="34" charset="-122"/>
                <a:cs typeface="Barlow" pitchFamily="34" charset="-120"/>
              </a:rPr>
              <a:t> des Données</a:t>
            </a:r>
            <a:endParaRPr lang="en-US">
              <a:latin typeface="Barlow"/>
            </a:endParaRPr>
          </a:p>
        </p:txBody>
      </p:sp>
      <p:sp>
        <p:nvSpPr>
          <p:cNvPr id="13" name="Text 9"/>
          <p:cNvSpPr/>
          <p:nvPr/>
        </p:nvSpPr>
        <p:spPr>
          <a:xfrm>
            <a:off x="6717268" y="4351020"/>
            <a:ext cx="7274838" cy="875467"/>
          </a:xfrm>
          <a:prstGeom prst="rect">
            <a:avLst/>
          </a:prstGeom>
          <a:noFill/>
          <a:ln/>
        </p:spPr>
        <p:txBody>
          <a:bodyPr wrap="square" lIns="91440" tIns="45720" rIns="91440" bIns="45720" rtlCol="0" anchor="t"/>
          <a:lstStyle/>
          <a:p>
            <a:pPr marL="0" indent="0">
              <a:lnSpc>
                <a:spcPts val="2298"/>
              </a:lnSpc>
              <a:buNone/>
            </a:pPr>
            <a:r>
              <a:rPr lang="en-US" sz="1600">
                <a:latin typeface="Heebo"/>
                <a:ea typeface="Barlow" pitchFamily="34" charset="-122"/>
                <a:cs typeface="Barlow" pitchFamily="34" charset="-120"/>
              </a:rPr>
              <a:t>Base de données </a:t>
            </a:r>
            <a:r>
              <a:rPr lang="en-US" sz="1600" err="1">
                <a:latin typeface="Heebo"/>
                <a:ea typeface="Barlow" pitchFamily="34" charset="-122"/>
                <a:cs typeface="Barlow" pitchFamily="34" charset="-120"/>
              </a:rPr>
              <a:t>robuste</a:t>
            </a:r>
            <a:endParaRPr lang="en-US" sz="1600">
              <a:latin typeface="Heebo"/>
              <a:cs typeface="Heebo"/>
            </a:endParaRPr>
          </a:p>
        </p:txBody>
      </p:sp>
      <p:sp>
        <p:nvSpPr>
          <p:cNvPr id="14" name="Shape 10"/>
          <p:cNvSpPr/>
          <p:nvPr/>
        </p:nvSpPr>
        <p:spPr>
          <a:xfrm>
            <a:off x="6124694" y="5613916"/>
            <a:ext cx="410289" cy="410289"/>
          </a:xfrm>
          <a:prstGeom prst="roundRect">
            <a:avLst>
              <a:gd name="adj" fmla="val 20003"/>
            </a:avLst>
          </a:prstGeom>
          <a:solidFill>
            <a:srgbClr val="790709"/>
          </a:solidFill>
          <a:ln w="7620">
            <a:solidFill>
              <a:srgbClr val="922022"/>
            </a:solidFill>
            <a:prstDash val="solid"/>
          </a:ln>
        </p:spPr>
        <p:txBody>
          <a:bodyPr/>
          <a:lstStyle/>
          <a:p>
            <a:endParaRPr lang="en-GB"/>
          </a:p>
        </p:txBody>
      </p:sp>
      <p:sp>
        <p:nvSpPr>
          <p:cNvPr id="15" name="Text 11"/>
          <p:cNvSpPr/>
          <p:nvPr/>
        </p:nvSpPr>
        <p:spPr>
          <a:xfrm>
            <a:off x="6265188" y="5697498"/>
            <a:ext cx="129183" cy="243126"/>
          </a:xfrm>
          <a:prstGeom prst="rect">
            <a:avLst/>
          </a:prstGeom>
          <a:noFill/>
          <a:ln/>
        </p:spPr>
        <p:txBody>
          <a:bodyPr wrap="none" rtlCol="0" anchor="t"/>
          <a:lstStyle/>
          <a:p>
            <a:pPr marL="0" indent="0" algn="ctr">
              <a:lnSpc>
                <a:spcPts val="1915"/>
              </a:lnSpc>
              <a:buNone/>
            </a:pPr>
            <a:r>
              <a:rPr lang="en-US" sz="1915" b="1">
                <a:solidFill>
                  <a:srgbClr val="E5E0DF"/>
                </a:solidFill>
                <a:latin typeface="Barlow" pitchFamily="34" charset="0"/>
                <a:ea typeface="Barlow" pitchFamily="34" charset="-122"/>
                <a:cs typeface="Barlow" pitchFamily="34" charset="-120"/>
              </a:rPr>
              <a:t>3</a:t>
            </a:r>
            <a:endParaRPr lang="en-US" sz="1915"/>
          </a:p>
        </p:txBody>
      </p:sp>
      <p:sp>
        <p:nvSpPr>
          <p:cNvPr id="16" name="Text 12"/>
          <p:cNvSpPr/>
          <p:nvPr/>
        </p:nvSpPr>
        <p:spPr>
          <a:xfrm>
            <a:off x="6717268" y="5613916"/>
            <a:ext cx="2026325" cy="253246"/>
          </a:xfrm>
          <a:prstGeom prst="rect">
            <a:avLst/>
          </a:prstGeom>
          <a:noFill/>
          <a:ln/>
        </p:spPr>
        <p:txBody>
          <a:bodyPr wrap="none" lIns="91440" tIns="45720" rIns="91440" bIns="45720" rtlCol="0" anchor="t"/>
          <a:lstStyle/>
          <a:p>
            <a:pPr marL="0" indent="0">
              <a:lnSpc>
                <a:spcPts val="1995"/>
              </a:lnSpc>
              <a:buNone/>
            </a:pPr>
            <a:r>
              <a:rPr lang="en-US" b="1">
                <a:latin typeface="Barlow"/>
                <a:ea typeface="Barlow" pitchFamily="34" charset="-122"/>
                <a:cs typeface="Barlow" pitchFamily="34" charset="-120"/>
              </a:rPr>
              <a:t>API REST </a:t>
            </a:r>
            <a:r>
              <a:rPr lang="en-US" b="1" err="1">
                <a:latin typeface="Barlow"/>
                <a:ea typeface="Barlow" pitchFamily="34" charset="-122"/>
                <a:cs typeface="Barlow" pitchFamily="34" charset="-120"/>
              </a:rPr>
              <a:t>Performante</a:t>
            </a:r>
            <a:endParaRPr lang="en-US" err="1">
              <a:latin typeface="Barlow"/>
            </a:endParaRPr>
          </a:p>
        </p:txBody>
      </p:sp>
      <p:sp>
        <p:nvSpPr>
          <p:cNvPr id="17" name="Text 13"/>
          <p:cNvSpPr/>
          <p:nvPr/>
        </p:nvSpPr>
        <p:spPr>
          <a:xfrm>
            <a:off x="6717268" y="5976580"/>
            <a:ext cx="7274838" cy="875467"/>
          </a:xfrm>
          <a:prstGeom prst="rect">
            <a:avLst/>
          </a:prstGeom>
          <a:noFill/>
          <a:ln/>
        </p:spPr>
        <p:txBody>
          <a:bodyPr wrap="square" lIns="91440" tIns="45720" rIns="91440" bIns="45720" rtlCol="0" anchor="t"/>
          <a:lstStyle/>
          <a:p>
            <a:pPr marL="0" indent="0">
              <a:lnSpc>
                <a:spcPts val="2298"/>
              </a:lnSpc>
              <a:buNone/>
            </a:pPr>
            <a:r>
              <a:rPr lang="en-US" sz="1600">
                <a:latin typeface="Heebo"/>
                <a:ea typeface="Barlow" pitchFamily="34" charset="-122"/>
                <a:cs typeface="Barlow" pitchFamily="34" charset="-120"/>
              </a:rPr>
              <a:t>Interface flexible et </a:t>
            </a:r>
            <a:r>
              <a:rPr lang="en-US" sz="1600" err="1">
                <a:latin typeface="Heebo"/>
                <a:ea typeface="Barlow" pitchFamily="34" charset="-122"/>
                <a:cs typeface="Barlow" pitchFamily="34" charset="-120"/>
              </a:rPr>
              <a:t>puissante</a:t>
            </a:r>
            <a:endParaRPr lang="en-US" sz="1600">
              <a:latin typeface="Heebo"/>
              <a:cs typeface="Heebo"/>
            </a:endParaRPr>
          </a:p>
        </p:txBody>
      </p:sp>
    </p:spTree>
    <p:extLst>
      <p:ext uri="{BB962C8B-B14F-4D97-AF65-F5344CB8AC3E}">
        <p14:creationId xmlns:p14="http://schemas.microsoft.com/office/powerpoint/2010/main" val="3556414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age 1"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1"/>
          <p:cNvSpPr/>
          <p:nvPr/>
        </p:nvSpPr>
        <p:spPr>
          <a:xfrm>
            <a:off x="821412" y="650319"/>
            <a:ext cx="5237917" cy="651986"/>
          </a:xfrm>
          <a:prstGeom prst="rect">
            <a:avLst/>
          </a:prstGeom>
          <a:noFill/>
          <a:ln/>
        </p:spPr>
        <p:txBody>
          <a:bodyPr wrap="none" rtlCol="0" anchor="t"/>
          <a:lstStyle/>
          <a:p>
            <a:pPr marL="0" indent="0">
              <a:lnSpc>
                <a:spcPts val="5134"/>
              </a:lnSpc>
              <a:buNone/>
            </a:pPr>
            <a:r>
              <a:rPr lang="en-US" sz="4107" b="1">
                <a:latin typeface="Barlow" pitchFamily="34" charset="0"/>
                <a:ea typeface="Barlow" pitchFamily="34" charset="-122"/>
                <a:cs typeface="Barlow" pitchFamily="34" charset="-120"/>
              </a:rPr>
              <a:t>Structure des Données</a:t>
            </a:r>
            <a:endParaRPr lang="en-US" sz="4107"/>
          </a:p>
        </p:txBody>
      </p:sp>
      <p:sp>
        <p:nvSpPr>
          <p:cNvPr id="6" name="Shape 2"/>
          <p:cNvSpPr/>
          <p:nvPr/>
        </p:nvSpPr>
        <p:spPr>
          <a:xfrm>
            <a:off x="821412" y="1654373"/>
            <a:ext cx="7501176" cy="5924907"/>
          </a:xfrm>
          <a:prstGeom prst="roundRect">
            <a:avLst>
              <a:gd name="adj" fmla="val 1783"/>
            </a:avLst>
          </a:prstGeom>
          <a:noFill/>
          <a:ln w="7620">
            <a:solidFill>
              <a:srgbClr val="FFFFFF">
                <a:alpha val="24000"/>
              </a:srgbClr>
            </a:solidFill>
            <a:prstDash val="solid"/>
          </a:ln>
        </p:spPr>
        <p:txBody>
          <a:bodyPr/>
          <a:lstStyle/>
          <a:p>
            <a:endParaRPr lang="en-GB"/>
          </a:p>
        </p:txBody>
      </p:sp>
      <p:sp>
        <p:nvSpPr>
          <p:cNvPr id="7" name="Shape 3"/>
          <p:cNvSpPr/>
          <p:nvPr/>
        </p:nvSpPr>
        <p:spPr>
          <a:xfrm>
            <a:off x="829032" y="1661993"/>
            <a:ext cx="7485936" cy="672108"/>
          </a:xfrm>
          <a:prstGeom prst="rect">
            <a:avLst/>
          </a:prstGeom>
          <a:solidFill>
            <a:srgbClr val="FFFFFF">
              <a:alpha val="4000"/>
            </a:srgbClr>
          </a:solidFill>
          <a:ln/>
        </p:spPr>
        <p:txBody>
          <a:bodyPr/>
          <a:lstStyle/>
          <a:p>
            <a:endParaRPr lang="en-GB"/>
          </a:p>
        </p:txBody>
      </p:sp>
      <p:sp>
        <p:nvSpPr>
          <p:cNvPr id="8" name="Text 4"/>
          <p:cNvSpPr/>
          <p:nvPr/>
        </p:nvSpPr>
        <p:spPr>
          <a:xfrm>
            <a:off x="1063704" y="1810345"/>
            <a:ext cx="3269813" cy="375404"/>
          </a:xfrm>
          <a:prstGeom prst="rect">
            <a:avLst/>
          </a:prstGeom>
          <a:noFill/>
          <a:ln/>
        </p:spPr>
        <p:txBody>
          <a:bodyPr wrap="none" rtlCol="0" anchor="t"/>
          <a:lstStyle/>
          <a:p>
            <a:pPr marL="0" indent="0">
              <a:lnSpc>
                <a:spcPts val="2957"/>
              </a:lnSpc>
              <a:buNone/>
            </a:pPr>
            <a:r>
              <a:rPr lang="en-US" sz="1848">
                <a:latin typeface="Barlow" pitchFamily="34" charset="0"/>
                <a:ea typeface="Barlow" pitchFamily="34" charset="-122"/>
                <a:cs typeface="Barlow" pitchFamily="34" charset="-120"/>
              </a:rPr>
              <a:t>Fichier</a:t>
            </a:r>
            <a:endParaRPr lang="en-US" sz="1848"/>
          </a:p>
        </p:txBody>
      </p:sp>
      <p:sp>
        <p:nvSpPr>
          <p:cNvPr id="9" name="Text 5"/>
          <p:cNvSpPr/>
          <p:nvPr/>
        </p:nvSpPr>
        <p:spPr>
          <a:xfrm>
            <a:off x="4810482" y="1810345"/>
            <a:ext cx="3269813" cy="375404"/>
          </a:xfrm>
          <a:prstGeom prst="rect">
            <a:avLst/>
          </a:prstGeom>
          <a:noFill/>
          <a:ln/>
        </p:spPr>
        <p:txBody>
          <a:bodyPr wrap="none" rtlCol="0" anchor="t"/>
          <a:lstStyle/>
          <a:p>
            <a:pPr marL="0" indent="0">
              <a:lnSpc>
                <a:spcPts val="2957"/>
              </a:lnSpc>
              <a:buNone/>
            </a:pPr>
            <a:r>
              <a:rPr lang="en-US" sz="1848">
                <a:latin typeface="Barlow" pitchFamily="34" charset="0"/>
                <a:ea typeface="Barlow" pitchFamily="34" charset="-122"/>
                <a:cs typeface="Barlow" pitchFamily="34" charset="-120"/>
              </a:rPr>
              <a:t>Contenu</a:t>
            </a:r>
            <a:endParaRPr lang="en-US" sz="1848"/>
          </a:p>
        </p:txBody>
      </p:sp>
      <p:sp>
        <p:nvSpPr>
          <p:cNvPr id="10" name="Shape 6"/>
          <p:cNvSpPr/>
          <p:nvPr/>
        </p:nvSpPr>
        <p:spPr>
          <a:xfrm>
            <a:off x="829032" y="2334101"/>
            <a:ext cx="7485936" cy="1047512"/>
          </a:xfrm>
          <a:prstGeom prst="rect">
            <a:avLst/>
          </a:prstGeom>
          <a:solidFill>
            <a:srgbClr val="000000">
              <a:alpha val="4000"/>
            </a:srgbClr>
          </a:solidFill>
          <a:ln/>
        </p:spPr>
        <p:txBody>
          <a:bodyPr/>
          <a:lstStyle/>
          <a:p>
            <a:endParaRPr lang="en-GB"/>
          </a:p>
        </p:txBody>
      </p:sp>
      <p:sp>
        <p:nvSpPr>
          <p:cNvPr id="11" name="Text 7"/>
          <p:cNvSpPr/>
          <p:nvPr/>
        </p:nvSpPr>
        <p:spPr>
          <a:xfrm>
            <a:off x="1063704" y="2482453"/>
            <a:ext cx="3269813" cy="375404"/>
          </a:xfrm>
          <a:prstGeom prst="rect">
            <a:avLst/>
          </a:prstGeom>
          <a:noFill/>
          <a:ln/>
        </p:spPr>
        <p:txBody>
          <a:bodyPr wrap="none" rtlCol="0" anchor="t"/>
          <a:lstStyle/>
          <a:p>
            <a:pPr marL="0" indent="0">
              <a:lnSpc>
                <a:spcPts val="2957"/>
              </a:lnSpc>
              <a:buNone/>
            </a:pPr>
            <a:r>
              <a:rPr lang="en-US" sz="1848">
                <a:latin typeface="Barlow" pitchFamily="34" charset="0"/>
                <a:ea typeface="Barlow" pitchFamily="34" charset="-122"/>
                <a:cs typeface="Barlow" pitchFamily="34" charset="-120"/>
              </a:rPr>
              <a:t>films.csv</a:t>
            </a:r>
            <a:endParaRPr lang="en-US" sz="1848"/>
          </a:p>
        </p:txBody>
      </p:sp>
      <p:sp>
        <p:nvSpPr>
          <p:cNvPr id="12" name="Text 8"/>
          <p:cNvSpPr/>
          <p:nvPr/>
        </p:nvSpPr>
        <p:spPr>
          <a:xfrm>
            <a:off x="4810482" y="2482453"/>
            <a:ext cx="3269813" cy="750808"/>
          </a:xfrm>
          <a:prstGeom prst="rect">
            <a:avLst/>
          </a:prstGeom>
          <a:noFill/>
          <a:ln/>
        </p:spPr>
        <p:txBody>
          <a:bodyPr wrap="square" rtlCol="0" anchor="t"/>
          <a:lstStyle/>
          <a:p>
            <a:pPr marL="0" indent="0">
              <a:lnSpc>
                <a:spcPts val="2957"/>
              </a:lnSpc>
              <a:buNone/>
            </a:pPr>
            <a:r>
              <a:rPr lang="en-US" sz="1848">
                <a:latin typeface="Barlow" pitchFamily="34" charset="0"/>
                <a:ea typeface="Barlow" pitchFamily="34" charset="-122"/>
                <a:cs typeface="Barlow" pitchFamily="34" charset="-120"/>
              </a:rPr>
              <a:t>Liste exhaustive des films avec leurs métadonnées</a:t>
            </a:r>
            <a:endParaRPr lang="en-US" sz="1848"/>
          </a:p>
        </p:txBody>
      </p:sp>
      <p:sp>
        <p:nvSpPr>
          <p:cNvPr id="13" name="Shape 9"/>
          <p:cNvSpPr/>
          <p:nvPr/>
        </p:nvSpPr>
        <p:spPr>
          <a:xfrm>
            <a:off x="829032" y="3381613"/>
            <a:ext cx="7485936" cy="1047512"/>
          </a:xfrm>
          <a:prstGeom prst="rect">
            <a:avLst/>
          </a:prstGeom>
          <a:solidFill>
            <a:srgbClr val="FFFFFF">
              <a:alpha val="4000"/>
            </a:srgbClr>
          </a:solidFill>
          <a:ln/>
        </p:spPr>
        <p:txBody>
          <a:bodyPr/>
          <a:lstStyle/>
          <a:p>
            <a:endParaRPr lang="en-GB"/>
          </a:p>
        </p:txBody>
      </p:sp>
      <p:sp>
        <p:nvSpPr>
          <p:cNvPr id="14" name="Text 10"/>
          <p:cNvSpPr/>
          <p:nvPr/>
        </p:nvSpPr>
        <p:spPr>
          <a:xfrm>
            <a:off x="1063704" y="3529965"/>
            <a:ext cx="3269813" cy="375404"/>
          </a:xfrm>
          <a:prstGeom prst="rect">
            <a:avLst/>
          </a:prstGeom>
          <a:noFill/>
          <a:ln/>
        </p:spPr>
        <p:txBody>
          <a:bodyPr wrap="none" rtlCol="0" anchor="t"/>
          <a:lstStyle/>
          <a:p>
            <a:pPr marL="0" indent="0">
              <a:lnSpc>
                <a:spcPts val="2957"/>
              </a:lnSpc>
              <a:buNone/>
            </a:pPr>
            <a:r>
              <a:rPr lang="en-US" sz="1848">
                <a:latin typeface="Barlow" pitchFamily="34" charset="0"/>
                <a:ea typeface="Barlow" pitchFamily="34" charset="-122"/>
                <a:cs typeface="Barlow" pitchFamily="34" charset="-120"/>
              </a:rPr>
              <a:t>acteurs.csv</a:t>
            </a:r>
            <a:endParaRPr lang="en-US" sz="1848"/>
          </a:p>
        </p:txBody>
      </p:sp>
      <p:sp>
        <p:nvSpPr>
          <p:cNvPr id="15" name="Text 11"/>
          <p:cNvSpPr/>
          <p:nvPr/>
        </p:nvSpPr>
        <p:spPr>
          <a:xfrm>
            <a:off x="4810482" y="3529965"/>
            <a:ext cx="3269813" cy="750808"/>
          </a:xfrm>
          <a:prstGeom prst="rect">
            <a:avLst/>
          </a:prstGeom>
          <a:noFill/>
          <a:ln/>
        </p:spPr>
        <p:txBody>
          <a:bodyPr wrap="square" rtlCol="0" anchor="t"/>
          <a:lstStyle/>
          <a:p>
            <a:pPr marL="0" indent="0">
              <a:lnSpc>
                <a:spcPts val="2957"/>
              </a:lnSpc>
              <a:buNone/>
            </a:pPr>
            <a:r>
              <a:rPr lang="en-US" sz="1848">
                <a:latin typeface="Barlow" pitchFamily="34" charset="0"/>
                <a:ea typeface="Barlow" pitchFamily="34" charset="-122"/>
                <a:cs typeface="Barlow" pitchFamily="34" charset="-120"/>
              </a:rPr>
              <a:t>Informations détaillées sur les acteurs</a:t>
            </a:r>
            <a:endParaRPr lang="en-US" sz="1848"/>
          </a:p>
        </p:txBody>
      </p:sp>
      <p:sp>
        <p:nvSpPr>
          <p:cNvPr id="16" name="Shape 12"/>
          <p:cNvSpPr/>
          <p:nvPr/>
        </p:nvSpPr>
        <p:spPr>
          <a:xfrm>
            <a:off x="829032" y="4429125"/>
            <a:ext cx="7485936" cy="1047512"/>
          </a:xfrm>
          <a:prstGeom prst="rect">
            <a:avLst/>
          </a:prstGeom>
          <a:solidFill>
            <a:srgbClr val="000000">
              <a:alpha val="4000"/>
            </a:srgbClr>
          </a:solidFill>
          <a:ln/>
        </p:spPr>
        <p:txBody>
          <a:bodyPr/>
          <a:lstStyle/>
          <a:p>
            <a:endParaRPr lang="en-GB"/>
          </a:p>
        </p:txBody>
      </p:sp>
      <p:sp>
        <p:nvSpPr>
          <p:cNvPr id="17" name="Text 13"/>
          <p:cNvSpPr/>
          <p:nvPr/>
        </p:nvSpPr>
        <p:spPr>
          <a:xfrm>
            <a:off x="1063704" y="4577477"/>
            <a:ext cx="3269813" cy="375404"/>
          </a:xfrm>
          <a:prstGeom prst="rect">
            <a:avLst/>
          </a:prstGeom>
          <a:noFill/>
          <a:ln/>
        </p:spPr>
        <p:txBody>
          <a:bodyPr wrap="none" rtlCol="0" anchor="t"/>
          <a:lstStyle/>
          <a:p>
            <a:pPr marL="0" indent="0">
              <a:lnSpc>
                <a:spcPts val="2957"/>
              </a:lnSpc>
              <a:buNone/>
            </a:pPr>
            <a:r>
              <a:rPr lang="en-US" sz="1848">
                <a:latin typeface="Barlow" pitchFamily="34" charset="0"/>
                <a:ea typeface="Barlow" pitchFamily="34" charset="-122"/>
                <a:cs typeface="Barlow" pitchFamily="34" charset="-120"/>
              </a:rPr>
              <a:t>realisateurs.csv</a:t>
            </a:r>
            <a:endParaRPr lang="en-US" sz="1848"/>
          </a:p>
        </p:txBody>
      </p:sp>
      <p:sp>
        <p:nvSpPr>
          <p:cNvPr id="18" name="Text 14"/>
          <p:cNvSpPr/>
          <p:nvPr/>
        </p:nvSpPr>
        <p:spPr>
          <a:xfrm>
            <a:off x="4810482" y="4577477"/>
            <a:ext cx="3269813" cy="750808"/>
          </a:xfrm>
          <a:prstGeom prst="rect">
            <a:avLst/>
          </a:prstGeom>
          <a:noFill/>
          <a:ln/>
        </p:spPr>
        <p:txBody>
          <a:bodyPr wrap="square" rtlCol="0" anchor="t"/>
          <a:lstStyle/>
          <a:p>
            <a:pPr marL="0" indent="0">
              <a:lnSpc>
                <a:spcPts val="2957"/>
              </a:lnSpc>
              <a:buNone/>
            </a:pPr>
            <a:r>
              <a:rPr lang="en-US" sz="1848">
                <a:latin typeface="Barlow" pitchFamily="34" charset="0"/>
                <a:ea typeface="Barlow" pitchFamily="34" charset="-122"/>
                <a:cs typeface="Barlow" pitchFamily="34" charset="-120"/>
              </a:rPr>
              <a:t>Données biographiques des réalisateurs</a:t>
            </a:r>
            <a:endParaRPr lang="en-US" sz="1848"/>
          </a:p>
        </p:txBody>
      </p:sp>
      <p:sp>
        <p:nvSpPr>
          <p:cNvPr id="19" name="Shape 15"/>
          <p:cNvSpPr/>
          <p:nvPr/>
        </p:nvSpPr>
        <p:spPr>
          <a:xfrm>
            <a:off x="829032" y="5476637"/>
            <a:ext cx="7485936" cy="1047512"/>
          </a:xfrm>
          <a:prstGeom prst="rect">
            <a:avLst/>
          </a:prstGeom>
          <a:solidFill>
            <a:srgbClr val="FFFFFF">
              <a:alpha val="4000"/>
            </a:srgbClr>
          </a:solidFill>
          <a:ln/>
        </p:spPr>
        <p:txBody>
          <a:bodyPr/>
          <a:lstStyle/>
          <a:p>
            <a:endParaRPr lang="en-GB"/>
          </a:p>
        </p:txBody>
      </p:sp>
      <p:sp>
        <p:nvSpPr>
          <p:cNvPr id="20" name="Text 16"/>
          <p:cNvSpPr/>
          <p:nvPr/>
        </p:nvSpPr>
        <p:spPr>
          <a:xfrm>
            <a:off x="1063704" y="5624989"/>
            <a:ext cx="3269813" cy="375404"/>
          </a:xfrm>
          <a:prstGeom prst="rect">
            <a:avLst/>
          </a:prstGeom>
          <a:noFill/>
          <a:ln/>
        </p:spPr>
        <p:txBody>
          <a:bodyPr wrap="none" rtlCol="0" anchor="t"/>
          <a:lstStyle/>
          <a:p>
            <a:pPr marL="0" indent="0">
              <a:lnSpc>
                <a:spcPts val="2957"/>
              </a:lnSpc>
              <a:buNone/>
            </a:pPr>
            <a:r>
              <a:rPr lang="en-US" sz="1848">
                <a:latin typeface="Barlow" pitchFamily="34" charset="0"/>
                <a:ea typeface="Barlow" pitchFamily="34" charset="-122"/>
                <a:cs typeface="Barlow" pitchFamily="34" charset="-120"/>
              </a:rPr>
              <a:t>roles.csv</a:t>
            </a:r>
            <a:endParaRPr lang="en-US" sz="1848"/>
          </a:p>
        </p:txBody>
      </p:sp>
      <p:sp>
        <p:nvSpPr>
          <p:cNvPr id="21" name="Text 17"/>
          <p:cNvSpPr/>
          <p:nvPr/>
        </p:nvSpPr>
        <p:spPr>
          <a:xfrm>
            <a:off x="4810482" y="5624989"/>
            <a:ext cx="3269813" cy="750808"/>
          </a:xfrm>
          <a:prstGeom prst="rect">
            <a:avLst/>
          </a:prstGeom>
          <a:noFill/>
          <a:ln/>
        </p:spPr>
        <p:txBody>
          <a:bodyPr wrap="square" rtlCol="0" anchor="t"/>
          <a:lstStyle/>
          <a:p>
            <a:pPr marL="0" indent="0">
              <a:lnSpc>
                <a:spcPts val="2957"/>
              </a:lnSpc>
              <a:buNone/>
            </a:pPr>
            <a:r>
              <a:rPr lang="en-US" sz="1848">
                <a:latin typeface="Barlow" pitchFamily="34" charset="0"/>
                <a:ea typeface="Barlow" pitchFamily="34" charset="-122"/>
                <a:cs typeface="Barlow" pitchFamily="34" charset="-120"/>
              </a:rPr>
              <a:t>Association entre les acteurs et leurs </a:t>
            </a:r>
            <a:r>
              <a:rPr lang="en-US" sz="1848" err="1">
                <a:latin typeface="Barlow" pitchFamily="34" charset="0"/>
                <a:ea typeface="Barlow" pitchFamily="34" charset="-122"/>
                <a:cs typeface="Barlow" pitchFamily="34" charset="-120"/>
              </a:rPr>
              <a:t>rôles</a:t>
            </a:r>
            <a:r>
              <a:rPr lang="en-US" sz="1848">
                <a:latin typeface="Barlow" pitchFamily="34" charset="0"/>
                <a:ea typeface="Barlow" pitchFamily="34" charset="-122"/>
                <a:cs typeface="Barlow" pitchFamily="34" charset="-120"/>
              </a:rPr>
              <a:t> dans les films</a:t>
            </a:r>
            <a:endParaRPr lang="en-US" sz="1848"/>
          </a:p>
        </p:txBody>
      </p:sp>
      <p:sp>
        <p:nvSpPr>
          <p:cNvPr id="22" name="Shape 18"/>
          <p:cNvSpPr/>
          <p:nvPr/>
        </p:nvSpPr>
        <p:spPr>
          <a:xfrm>
            <a:off x="829032" y="6524149"/>
            <a:ext cx="7485936" cy="1047512"/>
          </a:xfrm>
          <a:prstGeom prst="rect">
            <a:avLst/>
          </a:prstGeom>
          <a:solidFill>
            <a:srgbClr val="000000">
              <a:alpha val="4000"/>
            </a:srgbClr>
          </a:solidFill>
          <a:ln/>
        </p:spPr>
        <p:txBody>
          <a:bodyPr/>
          <a:lstStyle/>
          <a:p>
            <a:endParaRPr lang="en-GB"/>
          </a:p>
        </p:txBody>
      </p:sp>
      <p:sp>
        <p:nvSpPr>
          <p:cNvPr id="23" name="Text 19"/>
          <p:cNvSpPr/>
          <p:nvPr/>
        </p:nvSpPr>
        <p:spPr>
          <a:xfrm>
            <a:off x="1063704" y="6672501"/>
            <a:ext cx="3269813" cy="375404"/>
          </a:xfrm>
          <a:prstGeom prst="rect">
            <a:avLst/>
          </a:prstGeom>
          <a:noFill/>
          <a:ln/>
        </p:spPr>
        <p:txBody>
          <a:bodyPr wrap="none" rtlCol="0" anchor="t"/>
          <a:lstStyle/>
          <a:p>
            <a:pPr marL="0" indent="0">
              <a:lnSpc>
                <a:spcPts val="2957"/>
              </a:lnSpc>
              <a:buNone/>
            </a:pPr>
            <a:r>
              <a:rPr lang="en-US" sz="1848">
                <a:latin typeface="Barlow" pitchFamily="34" charset="0"/>
                <a:ea typeface="Barlow" pitchFamily="34" charset="-122"/>
                <a:cs typeface="Barlow" pitchFamily="34" charset="-120"/>
              </a:rPr>
              <a:t>film_realisateurs.csv</a:t>
            </a:r>
            <a:endParaRPr lang="en-US" sz="1848"/>
          </a:p>
        </p:txBody>
      </p:sp>
      <p:sp>
        <p:nvSpPr>
          <p:cNvPr id="24" name="Text 20"/>
          <p:cNvSpPr/>
          <p:nvPr/>
        </p:nvSpPr>
        <p:spPr>
          <a:xfrm>
            <a:off x="4810482" y="6672501"/>
            <a:ext cx="3269813" cy="750808"/>
          </a:xfrm>
          <a:prstGeom prst="rect">
            <a:avLst/>
          </a:prstGeom>
          <a:noFill/>
          <a:ln/>
        </p:spPr>
        <p:txBody>
          <a:bodyPr wrap="square" rtlCol="0" anchor="t"/>
          <a:lstStyle/>
          <a:p>
            <a:pPr marL="0" indent="0">
              <a:lnSpc>
                <a:spcPts val="2957"/>
              </a:lnSpc>
              <a:buNone/>
            </a:pPr>
            <a:r>
              <a:rPr lang="en-US" sz="1848">
                <a:latin typeface="Barlow" pitchFamily="34" charset="0"/>
                <a:ea typeface="Barlow" pitchFamily="34" charset="-122"/>
                <a:cs typeface="Barlow" pitchFamily="34" charset="-120"/>
              </a:rPr>
              <a:t>Liaison entre les films et leurs réalisateurs</a:t>
            </a:r>
            <a:endParaRPr lang="en-US" sz="1848"/>
          </a:p>
        </p:txBody>
      </p:sp>
    </p:spTree>
    <p:extLst>
      <p:ext uri="{BB962C8B-B14F-4D97-AF65-F5344CB8AC3E}">
        <p14:creationId xmlns:p14="http://schemas.microsoft.com/office/powerpoint/2010/main" val="1261973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age 1" descr="preencoded.png"/>
          <p:cNvPicPr>
            <a:picLocks noChangeAspect="1"/>
          </p:cNvPicPr>
          <p:nvPr/>
        </p:nvPicPr>
        <p:blipFill>
          <a:blip r:embed="rId3"/>
          <a:stretch>
            <a:fillRect/>
          </a:stretch>
        </p:blipFill>
        <p:spPr>
          <a:xfrm>
            <a:off x="0" y="0"/>
            <a:ext cx="5486400" cy="8229600"/>
          </a:xfrm>
          <a:prstGeom prst="rect">
            <a:avLst/>
          </a:prstGeom>
        </p:spPr>
      </p:pic>
      <p:sp>
        <p:nvSpPr>
          <p:cNvPr id="5" name="Text 1"/>
          <p:cNvSpPr/>
          <p:nvPr/>
        </p:nvSpPr>
        <p:spPr>
          <a:xfrm>
            <a:off x="6091238" y="1155740"/>
            <a:ext cx="5621060" cy="480060"/>
          </a:xfrm>
          <a:prstGeom prst="rect">
            <a:avLst/>
          </a:prstGeom>
          <a:noFill/>
          <a:ln/>
        </p:spPr>
        <p:txBody>
          <a:bodyPr wrap="none" lIns="91440" tIns="45720" rIns="91440" bIns="45720" rtlCol="0" anchor="t"/>
          <a:lstStyle/>
          <a:p>
            <a:pPr marL="0" indent="0">
              <a:lnSpc>
                <a:spcPts val="3780"/>
              </a:lnSpc>
              <a:buNone/>
            </a:pPr>
            <a:r>
              <a:rPr lang="en-US" sz="3000" b="1">
                <a:latin typeface="Montserrat"/>
                <a:ea typeface="Barlow" pitchFamily="34" charset="-122"/>
                <a:cs typeface="Barlow" pitchFamily="34" charset="-120"/>
              </a:rPr>
              <a:t>Phase </a:t>
            </a:r>
            <a:r>
              <a:rPr lang="en-US" sz="3000" b="1" err="1">
                <a:latin typeface="Montserrat"/>
                <a:ea typeface="Barlow" pitchFamily="34" charset="-122"/>
                <a:cs typeface="Barlow" pitchFamily="34" charset="-120"/>
              </a:rPr>
              <a:t>d'Analyse</a:t>
            </a:r>
            <a:r>
              <a:rPr lang="en-US" sz="3000" b="1">
                <a:latin typeface="Montserrat"/>
                <a:ea typeface="Barlow" pitchFamily="34" charset="-122"/>
                <a:cs typeface="Barlow" pitchFamily="34" charset="-120"/>
              </a:rPr>
              <a:t> et de Conception</a:t>
            </a:r>
            <a:endParaRPr lang="en-US" sz="3000">
              <a:latin typeface="Montserrat"/>
            </a:endParaRPr>
          </a:p>
        </p:txBody>
      </p:sp>
      <p:sp>
        <p:nvSpPr>
          <p:cNvPr id="6" name="Shape 2"/>
          <p:cNvSpPr/>
          <p:nvPr/>
        </p:nvSpPr>
        <p:spPr>
          <a:xfrm>
            <a:off x="6333173" y="1894999"/>
            <a:ext cx="34528" cy="5178743"/>
          </a:xfrm>
          <a:prstGeom prst="roundRect">
            <a:avLst>
              <a:gd name="adj" fmla="val 225237"/>
            </a:avLst>
          </a:prstGeom>
          <a:solidFill>
            <a:srgbClr val="922022"/>
          </a:solidFill>
          <a:ln/>
        </p:spPr>
        <p:txBody>
          <a:bodyPr/>
          <a:lstStyle/>
          <a:p>
            <a:endParaRPr lang="en-GB"/>
          </a:p>
        </p:txBody>
      </p:sp>
      <p:sp>
        <p:nvSpPr>
          <p:cNvPr id="7" name="Shape 3"/>
          <p:cNvSpPr/>
          <p:nvPr/>
        </p:nvSpPr>
        <p:spPr>
          <a:xfrm>
            <a:off x="6544806" y="2266355"/>
            <a:ext cx="604837" cy="34528"/>
          </a:xfrm>
          <a:prstGeom prst="roundRect">
            <a:avLst>
              <a:gd name="adj" fmla="val 225237"/>
            </a:avLst>
          </a:prstGeom>
          <a:solidFill>
            <a:srgbClr val="922022"/>
          </a:solidFill>
          <a:ln/>
        </p:spPr>
        <p:txBody>
          <a:bodyPr/>
          <a:lstStyle/>
          <a:p>
            <a:endParaRPr lang="en-GB"/>
          </a:p>
        </p:txBody>
      </p:sp>
      <p:sp>
        <p:nvSpPr>
          <p:cNvPr id="8" name="Shape 4"/>
          <p:cNvSpPr/>
          <p:nvPr/>
        </p:nvSpPr>
        <p:spPr>
          <a:xfrm>
            <a:off x="6156067" y="2089309"/>
            <a:ext cx="388739" cy="388739"/>
          </a:xfrm>
          <a:prstGeom prst="roundRect">
            <a:avLst>
              <a:gd name="adj" fmla="val 20006"/>
            </a:avLst>
          </a:prstGeom>
          <a:solidFill>
            <a:srgbClr val="790709"/>
          </a:solidFill>
          <a:ln w="7620">
            <a:solidFill>
              <a:srgbClr val="922022"/>
            </a:solidFill>
            <a:prstDash val="solid"/>
          </a:ln>
        </p:spPr>
        <p:txBody>
          <a:bodyPr/>
          <a:lstStyle/>
          <a:p>
            <a:endParaRPr lang="en-GB"/>
          </a:p>
        </p:txBody>
      </p:sp>
      <p:sp>
        <p:nvSpPr>
          <p:cNvPr id="9" name="Text 5"/>
          <p:cNvSpPr/>
          <p:nvPr/>
        </p:nvSpPr>
        <p:spPr>
          <a:xfrm>
            <a:off x="6309658" y="2168485"/>
            <a:ext cx="81439" cy="230386"/>
          </a:xfrm>
          <a:prstGeom prst="rect">
            <a:avLst/>
          </a:prstGeom>
          <a:noFill/>
          <a:ln/>
        </p:spPr>
        <p:txBody>
          <a:bodyPr wrap="none" rtlCol="0" anchor="t"/>
          <a:lstStyle/>
          <a:p>
            <a:pPr marL="0" indent="0" algn="ctr">
              <a:lnSpc>
                <a:spcPts val="1814"/>
              </a:lnSpc>
              <a:buNone/>
            </a:pPr>
            <a:r>
              <a:rPr lang="en-US" sz="1814" b="1">
                <a:solidFill>
                  <a:srgbClr val="E5E0DF"/>
                </a:solidFill>
                <a:latin typeface="Barlow" pitchFamily="34" charset="0"/>
                <a:ea typeface="Barlow" pitchFamily="34" charset="-122"/>
                <a:cs typeface="Barlow" pitchFamily="34" charset="-120"/>
              </a:rPr>
              <a:t>1</a:t>
            </a:r>
            <a:endParaRPr lang="en-US" sz="1814"/>
          </a:p>
        </p:txBody>
      </p:sp>
      <p:sp>
        <p:nvSpPr>
          <p:cNvPr id="10" name="Text 6"/>
          <p:cNvSpPr/>
          <p:nvPr/>
        </p:nvSpPr>
        <p:spPr>
          <a:xfrm>
            <a:off x="7300913" y="2067758"/>
            <a:ext cx="2105858" cy="240030"/>
          </a:xfrm>
          <a:prstGeom prst="rect">
            <a:avLst/>
          </a:prstGeom>
          <a:noFill/>
          <a:ln/>
        </p:spPr>
        <p:txBody>
          <a:bodyPr wrap="none" lIns="91440" tIns="45720" rIns="91440" bIns="45720" rtlCol="0" anchor="t"/>
          <a:lstStyle/>
          <a:p>
            <a:pPr marL="0" indent="0" algn="l">
              <a:lnSpc>
                <a:spcPts val="1890"/>
              </a:lnSpc>
              <a:buNone/>
            </a:pPr>
            <a:r>
              <a:rPr lang="en-US" b="1">
                <a:latin typeface="Montserrat"/>
                <a:ea typeface="Barlow" pitchFamily="34" charset="-122"/>
                <a:cs typeface="Barlow" pitchFamily="34" charset="-120"/>
              </a:rPr>
              <a:t>Analyse des </a:t>
            </a:r>
            <a:r>
              <a:rPr lang="en-US" b="1" err="1">
                <a:latin typeface="Montserrat"/>
                <a:ea typeface="Barlow" pitchFamily="34" charset="-122"/>
                <a:cs typeface="Barlow" pitchFamily="34" charset="-120"/>
              </a:rPr>
              <a:t>Fichiers</a:t>
            </a:r>
            <a:r>
              <a:rPr lang="en-US" b="1">
                <a:latin typeface="Montserrat"/>
                <a:ea typeface="Barlow" pitchFamily="34" charset="-122"/>
                <a:cs typeface="Barlow" pitchFamily="34" charset="-120"/>
              </a:rPr>
              <a:t> CSV</a:t>
            </a:r>
            <a:endParaRPr lang="en-US">
              <a:latin typeface="Montserrat"/>
            </a:endParaRPr>
          </a:p>
        </p:txBody>
      </p:sp>
      <p:sp>
        <p:nvSpPr>
          <p:cNvPr id="11" name="Text 7"/>
          <p:cNvSpPr/>
          <p:nvPr/>
        </p:nvSpPr>
        <p:spPr>
          <a:xfrm>
            <a:off x="7300913" y="2411373"/>
            <a:ext cx="6724650" cy="1106329"/>
          </a:xfrm>
          <a:prstGeom prst="rect">
            <a:avLst/>
          </a:prstGeom>
          <a:noFill/>
          <a:ln/>
        </p:spPr>
        <p:txBody>
          <a:bodyPr wrap="square" lIns="91440" tIns="45720" rIns="91440" bIns="45720" rtlCol="0" anchor="t"/>
          <a:lstStyle/>
          <a:p>
            <a:pPr marL="0" indent="0" algn="l">
              <a:lnSpc>
                <a:spcPts val="2177"/>
              </a:lnSpc>
              <a:buNone/>
            </a:pPr>
            <a:r>
              <a:rPr lang="en-US" sz="1600" err="1">
                <a:latin typeface="Heebo"/>
                <a:ea typeface="Barlow" pitchFamily="34" charset="-122"/>
                <a:cs typeface="Barlow" pitchFamily="34" charset="-120"/>
              </a:rPr>
              <a:t>Comprendre</a:t>
            </a:r>
            <a:r>
              <a:rPr lang="en-US" sz="1600">
                <a:latin typeface="Heebo"/>
                <a:ea typeface="Barlow" pitchFamily="34" charset="-122"/>
                <a:cs typeface="Barlow" pitchFamily="34" charset="-120"/>
              </a:rPr>
              <a:t> les relations entre les </a:t>
            </a:r>
            <a:r>
              <a:rPr lang="en-US" sz="1600" err="1">
                <a:latin typeface="Heebo"/>
                <a:ea typeface="Barlow" pitchFamily="34" charset="-122"/>
                <a:cs typeface="Barlow" pitchFamily="34" charset="-120"/>
              </a:rPr>
              <a:t>différentes</a:t>
            </a:r>
            <a:r>
              <a:rPr lang="en-US" sz="1600">
                <a:latin typeface="Heebo"/>
                <a:ea typeface="Barlow" pitchFamily="34" charset="-122"/>
                <a:cs typeface="Barlow" pitchFamily="34" charset="-120"/>
              </a:rPr>
              <a:t> </a:t>
            </a:r>
            <a:r>
              <a:rPr lang="en-US" sz="1600" err="1">
                <a:latin typeface="Heebo"/>
                <a:ea typeface="Barlow" pitchFamily="34" charset="-122"/>
                <a:cs typeface="Barlow" pitchFamily="34" charset="-120"/>
              </a:rPr>
              <a:t>entités</a:t>
            </a:r>
            <a:r>
              <a:rPr lang="en-US" sz="1600">
                <a:latin typeface="Heebo"/>
                <a:ea typeface="Barlow" pitchFamily="34" charset="-122"/>
                <a:cs typeface="Barlow" pitchFamily="34" charset="-120"/>
              </a:rPr>
              <a:t> et identifier les champs </a:t>
            </a:r>
            <a:r>
              <a:rPr lang="en-US" sz="1600" err="1">
                <a:latin typeface="Heebo"/>
                <a:ea typeface="Barlow" pitchFamily="34" charset="-122"/>
                <a:cs typeface="Barlow" pitchFamily="34" charset="-120"/>
              </a:rPr>
              <a:t>clés</a:t>
            </a:r>
            <a:r>
              <a:rPr lang="en-US" sz="1600">
                <a:latin typeface="Heebo"/>
                <a:ea typeface="Barlow" pitchFamily="34" charset="-122"/>
                <a:cs typeface="Barlow" pitchFamily="34" charset="-120"/>
              </a:rPr>
              <a:t>.</a:t>
            </a:r>
            <a:endParaRPr lang="en-US" sz="1600">
              <a:latin typeface="Heebo"/>
              <a:cs typeface="Heebo"/>
            </a:endParaRPr>
          </a:p>
        </p:txBody>
      </p:sp>
      <p:sp>
        <p:nvSpPr>
          <p:cNvPr id="12" name="Shape 8"/>
          <p:cNvSpPr/>
          <p:nvPr/>
        </p:nvSpPr>
        <p:spPr>
          <a:xfrm>
            <a:off x="6544806" y="4234577"/>
            <a:ext cx="604837" cy="34528"/>
          </a:xfrm>
          <a:prstGeom prst="roundRect">
            <a:avLst>
              <a:gd name="adj" fmla="val 225237"/>
            </a:avLst>
          </a:prstGeom>
          <a:solidFill>
            <a:srgbClr val="922022"/>
          </a:solidFill>
          <a:ln/>
        </p:spPr>
        <p:txBody>
          <a:bodyPr/>
          <a:lstStyle/>
          <a:p>
            <a:endParaRPr lang="en-GB"/>
          </a:p>
        </p:txBody>
      </p:sp>
      <p:sp>
        <p:nvSpPr>
          <p:cNvPr id="13" name="Shape 9"/>
          <p:cNvSpPr/>
          <p:nvPr/>
        </p:nvSpPr>
        <p:spPr>
          <a:xfrm>
            <a:off x="6156067" y="4057531"/>
            <a:ext cx="388739" cy="388739"/>
          </a:xfrm>
          <a:prstGeom prst="roundRect">
            <a:avLst>
              <a:gd name="adj" fmla="val 20006"/>
            </a:avLst>
          </a:prstGeom>
          <a:solidFill>
            <a:srgbClr val="790709"/>
          </a:solidFill>
          <a:ln w="7620">
            <a:solidFill>
              <a:srgbClr val="922022"/>
            </a:solidFill>
            <a:prstDash val="solid"/>
          </a:ln>
        </p:spPr>
        <p:txBody>
          <a:bodyPr/>
          <a:lstStyle/>
          <a:p>
            <a:endParaRPr lang="en-GB"/>
          </a:p>
        </p:txBody>
      </p:sp>
      <p:sp>
        <p:nvSpPr>
          <p:cNvPr id="14" name="Text 10"/>
          <p:cNvSpPr/>
          <p:nvPr/>
        </p:nvSpPr>
        <p:spPr>
          <a:xfrm>
            <a:off x="6286917" y="4136708"/>
            <a:ext cx="127040" cy="230386"/>
          </a:xfrm>
          <a:prstGeom prst="rect">
            <a:avLst/>
          </a:prstGeom>
          <a:noFill/>
          <a:ln/>
        </p:spPr>
        <p:txBody>
          <a:bodyPr wrap="none" rtlCol="0" anchor="t"/>
          <a:lstStyle/>
          <a:p>
            <a:pPr marL="0" indent="0" algn="ctr">
              <a:lnSpc>
                <a:spcPts val="1814"/>
              </a:lnSpc>
              <a:buNone/>
            </a:pPr>
            <a:r>
              <a:rPr lang="en-US" sz="1814" b="1">
                <a:solidFill>
                  <a:srgbClr val="E5E0DF"/>
                </a:solidFill>
                <a:latin typeface="Barlow" pitchFamily="34" charset="0"/>
                <a:ea typeface="Barlow" pitchFamily="34" charset="-122"/>
                <a:cs typeface="Barlow" pitchFamily="34" charset="-120"/>
              </a:rPr>
              <a:t>2</a:t>
            </a:r>
            <a:endParaRPr lang="en-US" sz="1814"/>
          </a:p>
        </p:txBody>
      </p:sp>
      <p:sp>
        <p:nvSpPr>
          <p:cNvPr id="15" name="Text 11"/>
          <p:cNvSpPr/>
          <p:nvPr/>
        </p:nvSpPr>
        <p:spPr>
          <a:xfrm>
            <a:off x="7300913" y="4035981"/>
            <a:ext cx="3163253" cy="240030"/>
          </a:xfrm>
          <a:prstGeom prst="rect">
            <a:avLst/>
          </a:prstGeom>
          <a:noFill/>
          <a:ln/>
        </p:spPr>
        <p:txBody>
          <a:bodyPr wrap="none" lIns="91440" tIns="45720" rIns="91440" bIns="45720" rtlCol="0" anchor="t"/>
          <a:lstStyle/>
          <a:p>
            <a:pPr marL="0" indent="0" algn="l">
              <a:lnSpc>
                <a:spcPts val="1890"/>
              </a:lnSpc>
              <a:buNone/>
            </a:pPr>
            <a:r>
              <a:rPr lang="en-US" b="1" err="1">
                <a:latin typeface="Montserrat"/>
                <a:ea typeface="Barlow" pitchFamily="34" charset="-122"/>
                <a:cs typeface="Barlow" pitchFamily="34" charset="-120"/>
              </a:rPr>
              <a:t>Élaboration</a:t>
            </a:r>
            <a:r>
              <a:rPr lang="en-US" b="1">
                <a:latin typeface="Montserrat"/>
                <a:ea typeface="Barlow" pitchFamily="34" charset="-122"/>
                <a:cs typeface="Barlow" pitchFamily="34" charset="-120"/>
              </a:rPr>
              <a:t> du </a:t>
            </a:r>
            <a:r>
              <a:rPr lang="en-US" b="1" err="1">
                <a:latin typeface="Montserrat"/>
                <a:ea typeface="Barlow" pitchFamily="34" charset="-122"/>
                <a:cs typeface="Barlow" pitchFamily="34" charset="-120"/>
              </a:rPr>
              <a:t>Diagramme</a:t>
            </a:r>
            <a:r>
              <a:rPr lang="en-US" b="1">
                <a:latin typeface="Montserrat"/>
                <a:ea typeface="Barlow" pitchFamily="34" charset="-122"/>
                <a:cs typeface="Barlow" pitchFamily="34" charset="-120"/>
              </a:rPr>
              <a:t> de Classes</a:t>
            </a:r>
            <a:endParaRPr lang="en-US">
              <a:latin typeface="Montserrat"/>
            </a:endParaRPr>
          </a:p>
        </p:txBody>
      </p:sp>
      <p:sp>
        <p:nvSpPr>
          <p:cNvPr id="16" name="Text 12"/>
          <p:cNvSpPr/>
          <p:nvPr/>
        </p:nvSpPr>
        <p:spPr>
          <a:xfrm>
            <a:off x="7300913" y="4379595"/>
            <a:ext cx="6724650" cy="829747"/>
          </a:xfrm>
          <a:prstGeom prst="rect">
            <a:avLst/>
          </a:prstGeom>
          <a:noFill/>
          <a:ln/>
        </p:spPr>
        <p:txBody>
          <a:bodyPr wrap="square" lIns="91440" tIns="45720" rIns="91440" bIns="45720" rtlCol="0" anchor="t"/>
          <a:lstStyle/>
          <a:p>
            <a:pPr marL="0" indent="0" algn="l">
              <a:lnSpc>
                <a:spcPts val="2177"/>
              </a:lnSpc>
              <a:buNone/>
            </a:pPr>
            <a:r>
              <a:rPr lang="en-US" sz="1600" err="1">
                <a:latin typeface="Heebo"/>
                <a:ea typeface="Barlow" pitchFamily="34" charset="-122"/>
                <a:cs typeface="Barlow" pitchFamily="34" charset="-120"/>
              </a:rPr>
              <a:t>Diagramme</a:t>
            </a:r>
            <a:r>
              <a:rPr lang="en-US" sz="1600">
                <a:latin typeface="Heebo"/>
                <a:ea typeface="Barlow" pitchFamily="34" charset="-122"/>
                <a:cs typeface="Barlow" pitchFamily="34" charset="-120"/>
              </a:rPr>
              <a:t> de classes UML </a:t>
            </a:r>
            <a:r>
              <a:rPr lang="en-US" sz="1600" err="1">
                <a:latin typeface="Heebo"/>
                <a:ea typeface="Barlow" pitchFamily="34" charset="-122"/>
                <a:cs typeface="Barlow" pitchFamily="34" charset="-120"/>
              </a:rPr>
              <a:t>détaillé</a:t>
            </a:r>
            <a:r>
              <a:rPr lang="en-US" sz="1600">
                <a:latin typeface="Heebo"/>
                <a:ea typeface="Barlow" pitchFamily="34" charset="-122"/>
                <a:cs typeface="Barlow" pitchFamily="34" charset="-120"/>
              </a:rPr>
              <a:t> </a:t>
            </a:r>
            <a:r>
              <a:rPr lang="en-US" sz="1600" err="1">
                <a:latin typeface="Heebo"/>
                <a:ea typeface="Barlow" pitchFamily="34" charset="-122"/>
                <a:cs typeface="Barlow" pitchFamily="34" charset="-120"/>
              </a:rPr>
              <a:t>représentant</a:t>
            </a:r>
            <a:r>
              <a:rPr lang="en-US" sz="1600">
                <a:latin typeface="Heebo"/>
                <a:ea typeface="Barlow" pitchFamily="34" charset="-122"/>
                <a:cs typeface="Barlow" pitchFamily="34" charset="-120"/>
              </a:rPr>
              <a:t> les </a:t>
            </a:r>
            <a:r>
              <a:rPr lang="en-US" sz="1600" err="1">
                <a:latin typeface="Heebo"/>
                <a:ea typeface="Barlow" pitchFamily="34" charset="-122"/>
                <a:cs typeface="Barlow" pitchFamily="34" charset="-120"/>
              </a:rPr>
              <a:t>entités</a:t>
            </a:r>
            <a:r>
              <a:rPr lang="en-US" sz="1600">
                <a:latin typeface="Heebo"/>
                <a:ea typeface="Barlow" pitchFamily="34" charset="-122"/>
                <a:cs typeface="Barlow" pitchFamily="34" charset="-120"/>
              </a:rPr>
              <a:t> </a:t>
            </a:r>
            <a:r>
              <a:rPr lang="en-US" sz="1600" err="1">
                <a:latin typeface="Heebo"/>
                <a:ea typeface="Barlow" pitchFamily="34" charset="-122"/>
                <a:cs typeface="Barlow" pitchFamily="34" charset="-120"/>
              </a:rPr>
              <a:t>principales</a:t>
            </a:r>
            <a:r>
              <a:rPr lang="en-US" sz="1600">
                <a:latin typeface="Heebo"/>
                <a:ea typeface="Barlow" pitchFamily="34" charset="-122"/>
                <a:cs typeface="Barlow" pitchFamily="34" charset="-120"/>
              </a:rPr>
              <a:t> (Film, </a:t>
            </a:r>
            <a:r>
              <a:rPr lang="en-US" sz="1600" err="1">
                <a:latin typeface="Heebo"/>
                <a:ea typeface="Barlow" pitchFamily="34" charset="-122"/>
                <a:cs typeface="Barlow" pitchFamily="34" charset="-120"/>
              </a:rPr>
              <a:t>Acteur</a:t>
            </a:r>
            <a:r>
              <a:rPr lang="en-US" sz="1600">
                <a:latin typeface="Heebo"/>
                <a:ea typeface="Barlow" pitchFamily="34" charset="-122"/>
                <a:cs typeface="Barlow" pitchFamily="34" charset="-120"/>
              </a:rPr>
              <a:t>, </a:t>
            </a:r>
            <a:r>
              <a:rPr lang="en-US" sz="1600" err="1">
                <a:latin typeface="Heebo"/>
                <a:ea typeface="Barlow" pitchFamily="34" charset="-122"/>
                <a:cs typeface="Barlow" pitchFamily="34" charset="-120"/>
              </a:rPr>
              <a:t>Réalisateur</a:t>
            </a:r>
            <a:r>
              <a:rPr lang="en-US" sz="1600">
                <a:latin typeface="Heebo"/>
                <a:ea typeface="Barlow" pitchFamily="34" charset="-122"/>
                <a:cs typeface="Barlow" pitchFamily="34" charset="-120"/>
              </a:rPr>
              <a:t>, </a:t>
            </a:r>
            <a:r>
              <a:rPr lang="en-US" sz="1600" err="1">
                <a:latin typeface="Heebo"/>
                <a:ea typeface="Barlow" pitchFamily="34" charset="-122"/>
                <a:cs typeface="Barlow" pitchFamily="34" charset="-120"/>
              </a:rPr>
              <a:t>Rôle</a:t>
            </a:r>
            <a:r>
              <a:rPr lang="en-US" sz="1600">
                <a:latin typeface="Heebo"/>
                <a:ea typeface="Barlow" pitchFamily="34" charset="-122"/>
                <a:cs typeface="Barlow" pitchFamily="34" charset="-120"/>
              </a:rPr>
              <a:t>, Genre) et </a:t>
            </a:r>
            <a:r>
              <a:rPr lang="en-US" sz="1600" err="1">
                <a:latin typeface="Heebo"/>
                <a:ea typeface="Barlow" pitchFamily="34" charset="-122"/>
                <a:cs typeface="Barlow" pitchFamily="34" charset="-120"/>
              </a:rPr>
              <a:t>leurs</a:t>
            </a:r>
            <a:r>
              <a:rPr lang="en-US" sz="1600">
                <a:latin typeface="Heebo"/>
                <a:ea typeface="Barlow" pitchFamily="34" charset="-122"/>
                <a:cs typeface="Barlow" pitchFamily="34" charset="-120"/>
              </a:rPr>
              <a:t> relations.</a:t>
            </a:r>
            <a:endParaRPr lang="en-US" sz="1600">
              <a:latin typeface="Heebo"/>
              <a:cs typeface="Heebo"/>
            </a:endParaRPr>
          </a:p>
        </p:txBody>
      </p:sp>
      <p:sp>
        <p:nvSpPr>
          <p:cNvPr id="17" name="Shape 13"/>
          <p:cNvSpPr/>
          <p:nvPr/>
        </p:nvSpPr>
        <p:spPr>
          <a:xfrm>
            <a:off x="6544806" y="5926217"/>
            <a:ext cx="604837" cy="34528"/>
          </a:xfrm>
          <a:prstGeom prst="roundRect">
            <a:avLst>
              <a:gd name="adj" fmla="val 225237"/>
            </a:avLst>
          </a:prstGeom>
          <a:solidFill>
            <a:srgbClr val="922022"/>
          </a:solidFill>
          <a:ln/>
        </p:spPr>
        <p:txBody>
          <a:bodyPr/>
          <a:lstStyle/>
          <a:p>
            <a:endParaRPr lang="en-GB"/>
          </a:p>
        </p:txBody>
      </p:sp>
      <p:sp>
        <p:nvSpPr>
          <p:cNvPr id="18" name="Shape 14"/>
          <p:cNvSpPr/>
          <p:nvPr/>
        </p:nvSpPr>
        <p:spPr>
          <a:xfrm>
            <a:off x="6156067" y="5749171"/>
            <a:ext cx="388739" cy="388739"/>
          </a:xfrm>
          <a:prstGeom prst="roundRect">
            <a:avLst>
              <a:gd name="adj" fmla="val 20006"/>
            </a:avLst>
          </a:prstGeom>
          <a:solidFill>
            <a:srgbClr val="790709"/>
          </a:solidFill>
          <a:ln w="7620">
            <a:solidFill>
              <a:srgbClr val="922022"/>
            </a:solidFill>
            <a:prstDash val="solid"/>
          </a:ln>
        </p:spPr>
        <p:txBody>
          <a:bodyPr/>
          <a:lstStyle/>
          <a:p>
            <a:endParaRPr lang="en-GB"/>
          </a:p>
        </p:txBody>
      </p:sp>
      <p:sp>
        <p:nvSpPr>
          <p:cNvPr id="19" name="Text 15"/>
          <p:cNvSpPr/>
          <p:nvPr/>
        </p:nvSpPr>
        <p:spPr>
          <a:xfrm>
            <a:off x="6289179" y="5828348"/>
            <a:ext cx="122396" cy="230386"/>
          </a:xfrm>
          <a:prstGeom prst="rect">
            <a:avLst/>
          </a:prstGeom>
          <a:noFill/>
          <a:ln/>
        </p:spPr>
        <p:txBody>
          <a:bodyPr wrap="none" rtlCol="0" anchor="t"/>
          <a:lstStyle/>
          <a:p>
            <a:pPr marL="0" indent="0" algn="ctr">
              <a:lnSpc>
                <a:spcPts val="1814"/>
              </a:lnSpc>
              <a:buNone/>
            </a:pPr>
            <a:r>
              <a:rPr lang="en-US" sz="1814" b="1">
                <a:solidFill>
                  <a:srgbClr val="E5E0DF"/>
                </a:solidFill>
                <a:latin typeface="Barlow" pitchFamily="34" charset="0"/>
                <a:ea typeface="Barlow" pitchFamily="34" charset="-122"/>
                <a:cs typeface="Barlow" pitchFamily="34" charset="-120"/>
              </a:rPr>
              <a:t>3</a:t>
            </a:r>
            <a:endParaRPr lang="en-US" sz="1814"/>
          </a:p>
        </p:txBody>
      </p:sp>
      <p:sp>
        <p:nvSpPr>
          <p:cNvPr id="20" name="Text 16"/>
          <p:cNvSpPr/>
          <p:nvPr/>
        </p:nvSpPr>
        <p:spPr>
          <a:xfrm>
            <a:off x="7300913" y="5727621"/>
            <a:ext cx="3686056" cy="240030"/>
          </a:xfrm>
          <a:prstGeom prst="rect">
            <a:avLst/>
          </a:prstGeom>
          <a:noFill/>
          <a:ln/>
        </p:spPr>
        <p:txBody>
          <a:bodyPr wrap="none" lIns="91440" tIns="45720" rIns="91440" bIns="45720" rtlCol="0" anchor="t"/>
          <a:lstStyle/>
          <a:p>
            <a:pPr marL="0" indent="0" algn="l">
              <a:lnSpc>
                <a:spcPts val="1890"/>
              </a:lnSpc>
              <a:buNone/>
            </a:pPr>
            <a:r>
              <a:rPr lang="en-US" b="1">
                <a:latin typeface="Montserrat"/>
                <a:ea typeface="Barlow" pitchFamily="34" charset="-122"/>
                <a:cs typeface="Barlow" pitchFamily="34" charset="-120"/>
              </a:rPr>
              <a:t>Conception du </a:t>
            </a:r>
            <a:r>
              <a:rPr lang="en-US" b="1" err="1">
                <a:latin typeface="Montserrat"/>
                <a:ea typeface="Barlow" pitchFamily="34" charset="-122"/>
                <a:cs typeface="Barlow" pitchFamily="34" charset="-120"/>
              </a:rPr>
              <a:t>Modèle</a:t>
            </a:r>
            <a:r>
              <a:rPr lang="en-US" b="1">
                <a:latin typeface="Montserrat"/>
                <a:ea typeface="Barlow" pitchFamily="34" charset="-122"/>
                <a:cs typeface="Barlow" pitchFamily="34" charset="-120"/>
              </a:rPr>
              <a:t> Physique de Données</a:t>
            </a:r>
            <a:endParaRPr lang="en-US">
              <a:latin typeface="Montserrat"/>
            </a:endParaRPr>
          </a:p>
        </p:txBody>
      </p:sp>
      <p:sp>
        <p:nvSpPr>
          <p:cNvPr id="21" name="Text 17"/>
          <p:cNvSpPr/>
          <p:nvPr/>
        </p:nvSpPr>
        <p:spPr>
          <a:xfrm>
            <a:off x="7300913" y="6071235"/>
            <a:ext cx="6724650" cy="829747"/>
          </a:xfrm>
          <a:prstGeom prst="rect">
            <a:avLst/>
          </a:prstGeom>
          <a:noFill/>
          <a:ln/>
        </p:spPr>
        <p:txBody>
          <a:bodyPr wrap="square" lIns="91440" tIns="45720" rIns="91440" bIns="45720" rtlCol="0" anchor="t"/>
          <a:lstStyle/>
          <a:p>
            <a:pPr>
              <a:lnSpc>
                <a:spcPts val="2177"/>
              </a:lnSpc>
            </a:pPr>
            <a:r>
              <a:rPr lang="en-US" sz="1600" err="1">
                <a:latin typeface="Heebo"/>
                <a:ea typeface="Barlow" pitchFamily="34" charset="-122"/>
                <a:cs typeface="Barlow" pitchFamily="34" charset="-120"/>
              </a:rPr>
              <a:t>Modèle</a:t>
            </a:r>
            <a:r>
              <a:rPr lang="en-US" sz="1600">
                <a:latin typeface="Heebo"/>
                <a:ea typeface="Barlow" pitchFamily="34" charset="-122"/>
                <a:cs typeface="Barlow" pitchFamily="34" charset="-120"/>
              </a:rPr>
              <a:t> physique de données </a:t>
            </a:r>
            <a:r>
              <a:rPr lang="en-US" sz="1600" err="1">
                <a:latin typeface="Heebo"/>
                <a:ea typeface="Barlow" pitchFamily="34" charset="-122"/>
                <a:cs typeface="Barlow" pitchFamily="34" charset="-120"/>
              </a:rPr>
              <a:t>définissant</a:t>
            </a:r>
            <a:r>
              <a:rPr lang="en-US" sz="1600">
                <a:latin typeface="Heebo"/>
                <a:ea typeface="Barlow" pitchFamily="34" charset="-122"/>
                <a:cs typeface="Barlow" pitchFamily="34" charset="-120"/>
              </a:rPr>
              <a:t> les tables, les </a:t>
            </a:r>
            <a:r>
              <a:rPr lang="en-US" sz="1600" err="1">
                <a:latin typeface="Heebo"/>
                <a:ea typeface="Barlow" pitchFamily="34" charset="-122"/>
                <a:cs typeface="Barlow" pitchFamily="34" charset="-120"/>
              </a:rPr>
              <a:t>colonnes</a:t>
            </a:r>
            <a:r>
              <a:rPr lang="en-US" sz="1600">
                <a:latin typeface="Heebo"/>
                <a:ea typeface="Barlow" pitchFamily="34" charset="-122"/>
                <a:cs typeface="Barlow" pitchFamily="34" charset="-120"/>
              </a:rPr>
              <a:t>, les types de données et les </a:t>
            </a:r>
            <a:r>
              <a:rPr lang="en-US" sz="1600" err="1">
                <a:latin typeface="Heebo"/>
                <a:ea typeface="Barlow" pitchFamily="34" charset="-122"/>
                <a:cs typeface="Barlow" pitchFamily="34" charset="-120"/>
              </a:rPr>
              <a:t>contraintes</a:t>
            </a:r>
            <a:r>
              <a:rPr lang="en-US" sz="1600">
                <a:latin typeface="Heebo"/>
                <a:ea typeface="Barlow" pitchFamily="34" charset="-122"/>
                <a:cs typeface="Barlow" pitchFamily="34" charset="-120"/>
              </a:rPr>
              <a:t>.</a:t>
            </a:r>
            <a:endParaRPr lang="en-US" sz="1600">
              <a:latin typeface="Heebo"/>
              <a:cs typeface="Heebo"/>
            </a:endParaRPr>
          </a:p>
        </p:txBody>
      </p:sp>
    </p:spTree>
    <p:extLst>
      <p:ext uri="{BB962C8B-B14F-4D97-AF65-F5344CB8AC3E}">
        <p14:creationId xmlns:p14="http://schemas.microsoft.com/office/powerpoint/2010/main" val="22436558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 1"/>
          <p:cNvSpPr/>
          <p:nvPr/>
        </p:nvSpPr>
        <p:spPr>
          <a:xfrm>
            <a:off x="4504670" y="259080"/>
            <a:ext cx="5621060" cy="480060"/>
          </a:xfrm>
          <a:prstGeom prst="rect">
            <a:avLst/>
          </a:prstGeom>
          <a:noFill/>
          <a:ln/>
        </p:spPr>
        <p:txBody>
          <a:bodyPr wrap="none" rtlCol="0" anchor="t"/>
          <a:lstStyle/>
          <a:p>
            <a:pPr marL="0" indent="0" algn="ctr">
              <a:lnSpc>
                <a:spcPts val="3780"/>
              </a:lnSpc>
              <a:buNone/>
            </a:pPr>
            <a:r>
              <a:rPr lang="en-US" sz="3024" b="1">
                <a:latin typeface="Barlow" pitchFamily="34" charset="0"/>
                <a:ea typeface="Barlow" pitchFamily="34" charset="-122"/>
                <a:cs typeface="Barlow" pitchFamily="34" charset="-120"/>
              </a:rPr>
              <a:t>Modèle Physique de Données</a:t>
            </a:r>
            <a:endParaRPr lang="en-US" sz="3024"/>
          </a:p>
        </p:txBody>
      </p:sp>
      <p:sp>
        <p:nvSpPr>
          <p:cNvPr id="9" name="Text 5"/>
          <p:cNvSpPr/>
          <p:nvPr/>
        </p:nvSpPr>
        <p:spPr>
          <a:xfrm>
            <a:off x="6309658" y="2168485"/>
            <a:ext cx="81439" cy="230386"/>
          </a:xfrm>
          <a:prstGeom prst="rect">
            <a:avLst/>
          </a:prstGeom>
          <a:noFill/>
          <a:ln/>
        </p:spPr>
        <p:txBody>
          <a:bodyPr wrap="none" rtlCol="0" anchor="t"/>
          <a:lstStyle/>
          <a:p>
            <a:pPr marL="0" indent="0" algn="ctr">
              <a:lnSpc>
                <a:spcPts val="1814"/>
              </a:lnSpc>
              <a:buNone/>
            </a:pPr>
            <a:endParaRPr lang="en-US" sz="1814"/>
          </a:p>
        </p:txBody>
      </p:sp>
      <p:sp>
        <p:nvSpPr>
          <p:cNvPr id="10" name="Text 6"/>
          <p:cNvSpPr/>
          <p:nvPr/>
        </p:nvSpPr>
        <p:spPr>
          <a:xfrm>
            <a:off x="7300913" y="2067758"/>
            <a:ext cx="2105858" cy="240030"/>
          </a:xfrm>
          <a:prstGeom prst="rect">
            <a:avLst/>
          </a:prstGeom>
          <a:noFill/>
          <a:ln/>
        </p:spPr>
        <p:txBody>
          <a:bodyPr wrap="none" rtlCol="0" anchor="t"/>
          <a:lstStyle/>
          <a:p>
            <a:pPr marL="0" indent="0" algn="l">
              <a:lnSpc>
                <a:spcPts val="1890"/>
              </a:lnSpc>
              <a:buNone/>
            </a:pPr>
            <a:endParaRPr lang="en-US" sz="1512"/>
          </a:p>
        </p:txBody>
      </p:sp>
      <p:sp>
        <p:nvSpPr>
          <p:cNvPr id="14" name="Text 10"/>
          <p:cNvSpPr/>
          <p:nvPr/>
        </p:nvSpPr>
        <p:spPr>
          <a:xfrm>
            <a:off x="6286917" y="4136708"/>
            <a:ext cx="127040" cy="230386"/>
          </a:xfrm>
          <a:prstGeom prst="rect">
            <a:avLst/>
          </a:prstGeom>
          <a:noFill/>
          <a:ln/>
        </p:spPr>
        <p:txBody>
          <a:bodyPr wrap="none" rtlCol="0" anchor="t"/>
          <a:lstStyle/>
          <a:p>
            <a:pPr marL="0" indent="0" algn="ctr">
              <a:lnSpc>
                <a:spcPts val="1814"/>
              </a:lnSpc>
              <a:buNone/>
            </a:pPr>
            <a:endParaRPr lang="en-US" sz="1814"/>
          </a:p>
        </p:txBody>
      </p:sp>
      <p:sp>
        <p:nvSpPr>
          <p:cNvPr id="19" name="Text 15"/>
          <p:cNvSpPr/>
          <p:nvPr/>
        </p:nvSpPr>
        <p:spPr>
          <a:xfrm>
            <a:off x="6289179" y="5828348"/>
            <a:ext cx="122396" cy="230386"/>
          </a:xfrm>
          <a:prstGeom prst="rect">
            <a:avLst/>
          </a:prstGeom>
          <a:noFill/>
          <a:ln/>
        </p:spPr>
        <p:txBody>
          <a:bodyPr wrap="none" rtlCol="0" anchor="t"/>
          <a:lstStyle/>
          <a:p>
            <a:pPr marL="0" indent="0" algn="ctr">
              <a:lnSpc>
                <a:spcPts val="1814"/>
              </a:lnSpc>
              <a:buNone/>
            </a:pPr>
            <a:endParaRPr lang="en-US" sz="1814"/>
          </a:p>
        </p:txBody>
      </p:sp>
      <p:pic>
        <p:nvPicPr>
          <p:cNvPr id="24" name="Picture 23" descr="A screenshot of a computer screen&#10;&#10;Description automatically generated">
            <a:extLst>
              <a:ext uri="{FF2B5EF4-FFF2-40B4-BE49-F238E27FC236}">
                <a16:creationId xmlns:a16="http://schemas.microsoft.com/office/drawing/2014/main" id="{BCE7741B-D798-ADA5-965D-B786B49007DD}"/>
              </a:ext>
            </a:extLst>
          </p:cNvPr>
          <p:cNvPicPr>
            <a:picLocks noChangeAspect="1"/>
          </p:cNvPicPr>
          <p:nvPr/>
        </p:nvPicPr>
        <p:blipFill>
          <a:blip r:embed="rId3"/>
          <a:stretch>
            <a:fillRect/>
          </a:stretch>
        </p:blipFill>
        <p:spPr>
          <a:xfrm>
            <a:off x="163210" y="1028432"/>
            <a:ext cx="14303980" cy="6172735"/>
          </a:xfrm>
          <a:prstGeom prst="rect">
            <a:avLst/>
          </a:prstGeom>
          <a:ln>
            <a:noFill/>
          </a:ln>
          <a:effectLst>
            <a:softEdge rad="112500"/>
          </a:effectLst>
        </p:spPr>
      </p:pic>
    </p:spTree>
    <p:extLst>
      <p:ext uri="{BB962C8B-B14F-4D97-AF65-F5344CB8AC3E}">
        <p14:creationId xmlns:p14="http://schemas.microsoft.com/office/powerpoint/2010/main" val="3303663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age 1" descr="preencoded.png"/>
          <p:cNvPicPr>
            <a:picLocks noChangeAspect="1"/>
          </p:cNvPicPr>
          <p:nvPr/>
        </p:nvPicPr>
        <p:blipFill>
          <a:blip r:embed="rId3"/>
          <a:stretch>
            <a:fillRect/>
          </a:stretch>
        </p:blipFill>
        <p:spPr>
          <a:xfrm>
            <a:off x="0" y="0"/>
            <a:ext cx="5486400" cy="8229600"/>
          </a:xfrm>
          <a:prstGeom prst="rect">
            <a:avLst/>
          </a:prstGeom>
        </p:spPr>
      </p:pic>
      <p:sp>
        <p:nvSpPr>
          <p:cNvPr id="5" name="Text 1"/>
          <p:cNvSpPr/>
          <p:nvPr/>
        </p:nvSpPr>
        <p:spPr>
          <a:xfrm>
            <a:off x="6544039" y="890035"/>
            <a:ext cx="6024682" cy="487204"/>
          </a:xfrm>
          <a:prstGeom prst="rect">
            <a:avLst/>
          </a:prstGeom>
          <a:noFill/>
          <a:ln/>
        </p:spPr>
        <p:txBody>
          <a:bodyPr wrap="none" rtlCol="0" anchor="t"/>
          <a:lstStyle/>
          <a:p>
            <a:pPr marL="0" indent="0">
              <a:lnSpc>
                <a:spcPts val="3837"/>
              </a:lnSpc>
              <a:buNone/>
            </a:pPr>
            <a:r>
              <a:rPr lang="en-US" sz="3069" b="1">
                <a:latin typeface="Barlow" pitchFamily="34" charset="0"/>
                <a:ea typeface="Barlow" pitchFamily="34" charset="-122"/>
                <a:cs typeface="Barlow" pitchFamily="34" charset="-120"/>
              </a:rPr>
              <a:t>Mise en Place du Projet Spring Boot</a:t>
            </a:r>
            <a:endParaRPr lang="en-US" sz="3069"/>
          </a:p>
        </p:txBody>
      </p:sp>
      <p:pic>
        <p:nvPicPr>
          <p:cNvPr id="6" name="Image 2" descr="preencoded.png"/>
          <p:cNvPicPr>
            <a:picLocks noChangeAspect="1"/>
          </p:cNvPicPr>
          <p:nvPr/>
        </p:nvPicPr>
        <p:blipFill>
          <a:blip r:embed="rId4"/>
          <a:stretch>
            <a:fillRect/>
          </a:stretch>
        </p:blipFill>
        <p:spPr>
          <a:xfrm>
            <a:off x="6100286" y="2178248"/>
            <a:ext cx="877014" cy="1541145"/>
          </a:xfrm>
          <a:prstGeom prst="rect">
            <a:avLst/>
          </a:prstGeom>
        </p:spPr>
      </p:pic>
      <p:sp>
        <p:nvSpPr>
          <p:cNvPr id="7" name="Text 2"/>
          <p:cNvSpPr/>
          <p:nvPr/>
        </p:nvSpPr>
        <p:spPr>
          <a:xfrm>
            <a:off x="7240429" y="2353628"/>
            <a:ext cx="1949053" cy="243602"/>
          </a:xfrm>
          <a:prstGeom prst="rect">
            <a:avLst/>
          </a:prstGeom>
          <a:noFill/>
          <a:ln/>
        </p:spPr>
        <p:txBody>
          <a:bodyPr wrap="none" lIns="91440" tIns="45720" rIns="91440" bIns="45720" rtlCol="0" anchor="t"/>
          <a:lstStyle/>
          <a:p>
            <a:pPr marL="0" indent="0" algn="l">
              <a:lnSpc>
                <a:spcPts val="1918"/>
              </a:lnSpc>
              <a:buNone/>
            </a:pPr>
            <a:r>
              <a:rPr lang="en-US" b="1" err="1">
                <a:latin typeface="Barlow"/>
                <a:ea typeface="Barlow" pitchFamily="34" charset="-122"/>
                <a:cs typeface="Barlow" pitchFamily="34" charset="-120"/>
              </a:rPr>
              <a:t>Initialisation</a:t>
            </a:r>
            <a:r>
              <a:rPr lang="en-US" b="1">
                <a:latin typeface="Barlow"/>
                <a:ea typeface="Barlow" pitchFamily="34" charset="-122"/>
                <a:cs typeface="Barlow" pitchFamily="34" charset="-120"/>
              </a:rPr>
              <a:t> du </a:t>
            </a:r>
            <a:r>
              <a:rPr lang="en-US" b="1" err="1">
                <a:latin typeface="Barlow"/>
                <a:ea typeface="Barlow" pitchFamily="34" charset="-122"/>
                <a:cs typeface="Barlow" pitchFamily="34" charset="-120"/>
              </a:rPr>
              <a:t>Projet</a:t>
            </a:r>
            <a:endParaRPr lang="en-US" err="1">
              <a:latin typeface="Barlow"/>
            </a:endParaRPr>
          </a:p>
        </p:txBody>
      </p:sp>
      <p:sp>
        <p:nvSpPr>
          <p:cNvPr id="8" name="Text 3"/>
          <p:cNvSpPr/>
          <p:nvPr/>
        </p:nvSpPr>
        <p:spPr>
          <a:xfrm>
            <a:off x="7240429" y="2702481"/>
            <a:ext cx="6776085" cy="841534"/>
          </a:xfrm>
          <a:prstGeom prst="rect">
            <a:avLst/>
          </a:prstGeom>
          <a:noFill/>
          <a:ln/>
        </p:spPr>
        <p:txBody>
          <a:bodyPr wrap="square" lIns="91440" tIns="45720" rIns="91440" bIns="45720" rtlCol="0" anchor="t"/>
          <a:lstStyle/>
          <a:p>
            <a:pPr marL="0" indent="0" algn="l">
              <a:lnSpc>
                <a:spcPts val="2210"/>
              </a:lnSpc>
              <a:buNone/>
            </a:pPr>
            <a:r>
              <a:rPr lang="en-US" sz="1600" err="1">
                <a:latin typeface="Heebo"/>
                <a:ea typeface="Barlow" pitchFamily="34" charset="-122"/>
                <a:cs typeface="Barlow" pitchFamily="34" charset="-120"/>
              </a:rPr>
              <a:t>Utiliser</a:t>
            </a:r>
            <a:r>
              <a:rPr lang="en-US" sz="1600">
                <a:latin typeface="Heebo"/>
                <a:ea typeface="Barlow" pitchFamily="34" charset="-122"/>
                <a:cs typeface="Barlow" pitchFamily="34" charset="-120"/>
              </a:rPr>
              <a:t> Spring </a:t>
            </a:r>
            <a:r>
              <a:rPr lang="en-US" sz="1600" err="1">
                <a:latin typeface="Heebo"/>
                <a:ea typeface="Barlow" pitchFamily="34" charset="-122"/>
                <a:cs typeface="Barlow" pitchFamily="34" charset="-120"/>
              </a:rPr>
              <a:t>Initializr</a:t>
            </a:r>
            <a:r>
              <a:rPr lang="en-US" sz="1600">
                <a:latin typeface="Heebo"/>
                <a:ea typeface="Barlow" pitchFamily="34" charset="-122"/>
                <a:cs typeface="Barlow" pitchFamily="34" charset="-120"/>
              </a:rPr>
              <a:t> pour </a:t>
            </a:r>
            <a:r>
              <a:rPr lang="en-US" sz="1600" err="1">
                <a:latin typeface="Heebo"/>
                <a:ea typeface="Barlow" pitchFamily="34" charset="-122"/>
                <a:cs typeface="Barlow" pitchFamily="34" charset="-120"/>
              </a:rPr>
              <a:t>créer</a:t>
            </a:r>
            <a:r>
              <a:rPr lang="en-US" sz="1600">
                <a:latin typeface="Heebo"/>
                <a:ea typeface="Barlow" pitchFamily="34" charset="-122"/>
                <a:cs typeface="Barlow" pitchFamily="34" charset="-120"/>
              </a:rPr>
              <a:t> un nouveau </a:t>
            </a:r>
            <a:r>
              <a:rPr lang="en-US" sz="1600" err="1">
                <a:latin typeface="Heebo"/>
                <a:ea typeface="Barlow" pitchFamily="34" charset="-122"/>
                <a:cs typeface="Barlow" pitchFamily="34" charset="-120"/>
              </a:rPr>
              <a:t>projet</a:t>
            </a:r>
            <a:r>
              <a:rPr lang="en-US" sz="1600">
                <a:latin typeface="Heebo"/>
                <a:ea typeface="Barlow" pitchFamily="34" charset="-122"/>
                <a:cs typeface="Barlow" pitchFamily="34" charset="-120"/>
              </a:rPr>
              <a:t> Spring Boot, </a:t>
            </a:r>
            <a:r>
              <a:rPr lang="en-US" sz="1600" err="1">
                <a:latin typeface="Heebo"/>
                <a:ea typeface="Barlow" pitchFamily="34" charset="-122"/>
                <a:cs typeface="Barlow" pitchFamily="34" charset="-120"/>
              </a:rPr>
              <a:t>en</a:t>
            </a:r>
            <a:r>
              <a:rPr lang="en-US" sz="1600">
                <a:latin typeface="Heebo"/>
                <a:ea typeface="Barlow" pitchFamily="34" charset="-122"/>
                <a:cs typeface="Barlow" pitchFamily="34" charset="-120"/>
              </a:rPr>
              <a:t> </a:t>
            </a:r>
            <a:r>
              <a:rPr lang="en-US" sz="1600" err="1">
                <a:latin typeface="Heebo"/>
                <a:ea typeface="Barlow" pitchFamily="34" charset="-122"/>
                <a:cs typeface="Barlow" pitchFamily="34" charset="-120"/>
              </a:rPr>
              <a:t>incluant</a:t>
            </a:r>
            <a:r>
              <a:rPr lang="en-US" sz="1600">
                <a:latin typeface="Heebo"/>
                <a:ea typeface="Barlow" pitchFamily="34" charset="-122"/>
                <a:cs typeface="Barlow" pitchFamily="34" charset="-120"/>
              </a:rPr>
              <a:t> les </a:t>
            </a:r>
            <a:r>
              <a:rPr lang="en-US" sz="1600" err="1">
                <a:latin typeface="Heebo"/>
                <a:ea typeface="Barlow" pitchFamily="34" charset="-122"/>
                <a:cs typeface="Barlow" pitchFamily="34" charset="-120"/>
              </a:rPr>
              <a:t>dépendances</a:t>
            </a:r>
            <a:r>
              <a:rPr lang="en-US" sz="1600">
                <a:latin typeface="Heebo"/>
                <a:ea typeface="Barlow" pitchFamily="34" charset="-122"/>
                <a:cs typeface="Barlow" pitchFamily="34" charset="-120"/>
              </a:rPr>
              <a:t> </a:t>
            </a:r>
            <a:r>
              <a:rPr lang="en-US" sz="1600" err="1">
                <a:latin typeface="Heebo"/>
                <a:ea typeface="Barlow" pitchFamily="34" charset="-122"/>
                <a:cs typeface="Barlow" pitchFamily="34" charset="-120"/>
              </a:rPr>
              <a:t>essentielles</a:t>
            </a:r>
            <a:r>
              <a:rPr lang="en-US" sz="1600">
                <a:latin typeface="Heebo"/>
                <a:ea typeface="Barlow" pitchFamily="34" charset="-122"/>
                <a:cs typeface="Barlow" pitchFamily="34" charset="-120"/>
              </a:rPr>
              <a:t> </a:t>
            </a:r>
            <a:r>
              <a:rPr lang="en-US" sz="1600" err="1">
                <a:latin typeface="Heebo"/>
                <a:ea typeface="Barlow" pitchFamily="34" charset="-122"/>
                <a:cs typeface="Barlow" pitchFamily="34" charset="-120"/>
              </a:rPr>
              <a:t>telles</a:t>
            </a:r>
            <a:r>
              <a:rPr lang="en-US" sz="1600">
                <a:latin typeface="Heebo"/>
                <a:ea typeface="Barlow" pitchFamily="34" charset="-122"/>
                <a:cs typeface="Barlow" pitchFamily="34" charset="-120"/>
              </a:rPr>
              <a:t> que Spring Web et Spring Data JPA.</a:t>
            </a:r>
            <a:endParaRPr lang="en-US" sz="1600">
              <a:latin typeface="Heebo"/>
              <a:cs typeface="Heebo"/>
            </a:endParaRPr>
          </a:p>
        </p:txBody>
      </p:sp>
      <p:pic>
        <p:nvPicPr>
          <p:cNvPr id="9" name="Image 3" descr="preencoded.png"/>
          <p:cNvPicPr>
            <a:picLocks noChangeAspect="1"/>
          </p:cNvPicPr>
          <p:nvPr/>
        </p:nvPicPr>
        <p:blipFill>
          <a:blip r:embed="rId5"/>
          <a:stretch>
            <a:fillRect/>
          </a:stretch>
        </p:blipFill>
        <p:spPr>
          <a:xfrm>
            <a:off x="6100286" y="3719393"/>
            <a:ext cx="877014" cy="1541145"/>
          </a:xfrm>
          <a:prstGeom prst="rect">
            <a:avLst/>
          </a:prstGeom>
        </p:spPr>
      </p:pic>
      <p:sp>
        <p:nvSpPr>
          <p:cNvPr id="10" name="Text 4"/>
          <p:cNvSpPr/>
          <p:nvPr/>
        </p:nvSpPr>
        <p:spPr>
          <a:xfrm>
            <a:off x="7240429" y="3894773"/>
            <a:ext cx="2261354" cy="243602"/>
          </a:xfrm>
          <a:prstGeom prst="rect">
            <a:avLst/>
          </a:prstGeom>
          <a:noFill/>
          <a:ln/>
        </p:spPr>
        <p:txBody>
          <a:bodyPr wrap="none" lIns="91440" tIns="45720" rIns="91440" bIns="45720" rtlCol="0" anchor="t"/>
          <a:lstStyle/>
          <a:p>
            <a:pPr marL="0" indent="0" algn="l">
              <a:lnSpc>
                <a:spcPts val="1918"/>
              </a:lnSpc>
              <a:buNone/>
            </a:pPr>
            <a:r>
              <a:rPr lang="en-US" b="1">
                <a:latin typeface="Barlow"/>
                <a:ea typeface="Barlow" pitchFamily="34" charset="-122"/>
                <a:cs typeface="Barlow" pitchFamily="34" charset="-120"/>
              </a:rPr>
              <a:t>Configuration du Dépôt Git</a:t>
            </a:r>
            <a:endParaRPr lang="en-US">
              <a:latin typeface="Barlow"/>
            </a:endParaRPr>
          </a:p>
        </p:txBody>
      </p:sp>
      <p:sp>
        <p:nvSpPr>
          <p:cNvPr id="11" name="Text 5"/>
          <p:cNvSpPr/>
          <p:nvPr/>
        </p:nvSpPr>
        <p:spPr>
          <a:xfrm>
            <a:off x="7240429" y="4243626"/>
            <a:ext cx="6776085" cy="841534"/>
          </a:xfrm>
          <a:prstGeom prst="rect">
            <a:avLst/>
          </a:prstGeom>
          <a:noFill/>
          <a:ln/>
        </p:spPr>
        <p:txBody>
          <a:bodyPr wrap="square" lIns="91440" tIns="45720" rIns="91440" bIns="45720" rtlCol="0" anchor="t"/>
          <a:lstStyle/>
          <a:p>
            <a:pPr marL="0" indent="0" algn="l">
              <a:lnSpc>
                <a:spcPts val="2210"/>
              </a:lnSpc>
              <a:buNone/>
            </a:pPr>
            <a:r>
              <a:rPr lang="en-US" sz="1600" err="1">
                <a:latin typeface="Heebo"/>
                <a:ea typeface="Barlow" pitchFamily="34" charset="-122"/>
                <a:cs typeface="Barlow" pitchFamily="34" charset="-120"/>
              </a:rPr>
              <a:t>Initialiser</a:t>
            </a:r>
            <a:r>
              <a:rPr lang="en-US" sz="1600">
                <a:latin typeface="Heebo"/>
                <a:ea typeface="Barlow" pitchFamily="34" charset="-122"/>
                <a:cs typeface="Barlow" pitchFamily="34" charset="-120"/>
              </a:rPr>
              <a:t> un </a:t>
            </a:r>
            <a:r>
              <a:rPr lang="en-US" sz="1600" err="1">
                <a:latin typeface="Heebo"/>
                <a:ea typeface="Barlow" pitchFamily="34" charset="-122"/>
                <a:cs typeface="Barlow" pitchFamily="34" charset="-120"/>
              </a:rPr>
              <a:t>dépôt</a:t>
            </a:r>
            <a:r>
              <a:rPr lang="en-US" sz="1600">
                <a:latin typeface="Heebo"/>
                <a:ea typeface="Barlow" pitchFamily="34" charset="-122"/>
                <a:cs typeface="Barlow" pitchFamily="34" charset="-120"/>
              </a:rPr>
              <a:t> Git local, </a:t>
            </a:r>
            <a:r>
              <a:rPr lang="en-US" sz="1600" err="1">
                <a:latin typeface="Heebo"/>
                <a:ea typeface="Barlow" pitchFamily="34" charset="-122"/>
                <a:cs typeface="Barlow" pitchFamily="34" charset="-120"/>
              </a:rPr>
              <a:t>effectuer</a:t>
            </a:r>
            <a:r>
              <a:rPr lang="en-US" sz="1600">
                <a:latin typeface="Heebo"/>
                <a:ea typeface="Barlow" pitchFamily="34" charset="-122"/>
                <a:cs typeface="Barlow" pitchFamily="34" charset="-120"/>
              </a:rPr>
              <a:t> un premier commit avec la structure de base du </a:t>
            </a:r>
            <a:r>
              <a:rPr lang="en-US" sz="1600" err="1">
                <a:latin typeface="Heebo"/>
                <a:ea typeface="Barlow" pitchFamily="34" charset="-122"/>
                <a:cs typeface="Barlow" pitchFamily="34" charset="-120"/>
              </a:rPr>
              <a:t>projet</a:t>
            </a:r>
            <a:r>
              <a:rPr lang="en-US" sz="1600">
                <a:latin typeface="Heebo"/>
                <a:ea typeface="Barlow" pitchFamily="34" charset="-122"/>
                <a:cs typeface="Barlow" pitchFamily="34" charset="-120"/>
              </a:rPr>
              <a:t>, </a:t>
            </a:r>
            <a:r>
              <a:rPr lang="en-US" sz="1600" err="1">
                <a:latin typeface="Heebo"/>
                <a:ea typeface="Barlow" pitchFamily="34" charset="-122"/>
                <a:cs typeface="Barlow" pitchFamily="34" charset="-120"/>
              </a:rPr>
              <a:t>puis</a:t>
            </a:r>
            <a:r>
              <a:rPr lang="en-US" sz="1600">
                <a:latin typeface="Heebo"/>
                <a:ea typeface="Barlow" pitchFamily="34" charset="-122"/>
                <a:cs typeface="Barlow" pitchFamily="34" charset="-120"/>
              </a:rPr>
              <a:t> </a:t>
            </a:r>
            <a:r>
              <a:rPr lang="en-US" sz="1600" err="1">
                <a:latin typeface="Heebo"/>
                <a:ea typeface="Barlow" pitchFamily="34" charset="-122"/>
                <a:cs typeface="Barlow" pitchFamily="34" charset="-120"/>
              </a:rPr>
              <a:t>pousser</a:t>
            </a:r>
            <a:r>
              <a:rPr lang="en-US" sz="1600">
                <a:latin typeface="Heebo"/>
                <a:ea typeface="Barlow" pitchFamily="34" charset="-122"/>
                <a:cs typeface="Barlow" pitchFamily="34" charset="-120"/>
              </a:rPr>
              <a:t> le tout sur GitHub.</a:t>
            </a:r>
            <a:endParaRPr lang="en-US" sz="1600">
              <a:latin typeface="Heebo"/>
              <a:cs typeface="Heebo"/>
            </a:endParaRPr>
          </a:p>
        </p:txBody>
      </p:sp>
      <p:pic>
        <p:nvPicPr>
          <p:cNvPr id="12" name="Image 4" descr="preencoded.png"/>
          <p:cNvPicPr>
            <a:picLocks noChangeAspect="1"/>
          </p:cNvPicPr>
          <p:nvPr/>
        </p:nvPicPr>
        <p:blipFill>
          <a:blip r:embed="rId6"/>
          <a:stretch>
            <a:fillRect/>
          </a:stretch>
        </p:blipFill>
        <p:spPr>
          <a:xfrm>
            <a:off x="6100286" y="5260538"/>
            <a:ext cx="877014" cy="1541145"/>
          </a:xfrm>
          <a:prstGeom prst="rect">
            <a:avLst/>
          </a:prstGeom>
        </p:spPr>
      </p:pic>
      <p:sp>
        <p:nvSpPr>
          <p:cNvPr id="13" name="Text 6"/>
          <p:cNvSpPr/>
          <p:nvPr/>
        </p:nvSpPr>
        <p:spPr>
          <a:xfrm>
            <a:off x="7240429" y="5435918"/>
            <a:ext cx="1970365" cy="243602"/>
          </a:xfrm>
          <a:prstGeom prst="rect">
            <a:avLst/>
          </a:prstGeom>
          <a:noFill/>
          <a:ln/>
        </p:spPr>
        <p:txBody>
          <a:bodyPr wrap="none" lIns="91440" tIns="45720" rIns="91440" bIns="45720" rtlCol="0" anchor="t"/>
          <a:lstStyle/>
          <a:p>
            <a:pPr marL="0" indent="0" algn="l">
              <a:lnSpc>
                <a:spcPts val="1918"/>
              </a:lnSpc>
              <a:buNone/>
            </a:pPr>
            <a:r>
              <a:rPr lang="en-US" b="1">
                <a:latin typeface="Barlow"/>
                <a:ea typeface="Barlow" pitchFamily="34" charset="-122"/>
                <a:cs typeface="Barlow" pitchFamily="34" charset="-120"/>
              </a:rPr>
              <a:t>Structuration du </a:t>
            </a:r>
            <a:r>
              <a:rPr lang="en-US" b="1" err="1">
                <a:latin typeface="Barlow"/>
                <a:ea typeface="Barlow" pitchFamily="34" charset="-122"/>
                <a:cs typeface="Barlow" pitchFamily="34" charset="-120"/>
              </a:rPr>
              <a:t>Projet</a:t>
            </a:r>
            <a:endParaRPr lang="en-US" err="1">
              <a:latin typeface="Barlow"/>
            </a:endParaRPr>
          </a:p>
        </p:txBody>
      </p:sp>
      <p:sp>
        <p:nvSpPr>
          <p:cNvPr id="14" name="Text 7"/>
          <p:cNvSpPr/>
          <p:nvPr/>
        </p:nvSpPr>
        <p:spPr>
          <a:xfrm>
            <a:off x="7240429" y="5784771"/>
            <a:ext cx="6776085" cy="841534"/>
          </a:xfrm>
          <a:prstGeom prst="rect">
            <a:avLst/>
          </a:prstGeom>
          <a:noFill/>
          <a:ln/>
        </p:spPr>
        <p:txBody>
          <a:bodyPr wrap="square" lIns="91440" tIns="45720" rIns="91440" bIns="45720" rtlCol="0" anchor="t"/>
          <a:lstStyle/>
          <a:p>
            <a:pPr>
              <a:lnSpc>
                <a:spcPts val="2210"/>
              </a:lnSpc>
            </a:pPr>
            <a:r>
              <a:rPr lang="en-US" sz="1600" err="1">
                <a:latin typeface="Heebo"/>
                <a:ea typeface="Barlow" pitchFamily="34" charset="-122"/>
                <a:cs typeface="Barlow" pitchFamily="34" charset="-120"/>
              </a:rPr>
              <a:t>Organiser</a:t>
            </a:r>
            <a:r>
              <a:rPr lang="en-US" sz="1600">
                <a:latin typeface="Heebo"/>
                <a:ea typeface="Barlow" pitchFamily="34" charset="-122"/>
                <a:cs typeface="Barlow" pitchFamily="34" charset="-120"/>
              </a:rPr>
              <a:t> le </a:t>
            </a:r>
            <a:r>
              <a:rPr lang="en-US" sz="1600" err="1">
                <a:latin typeface="Heebo"/>
                <a:ea typeface="Barlow" pitchFamily="34" charset="-122"/>
                <a:cs typeface="Barlow" pitchFamily="34" charset="-120"/>
              </a:rPr>
              <a:t>projet</a:t>
            </a:r>
            <a:r>
              <a:rPr lang="en-US" sz="1600">
                <a:latin typeface="Heebo"/>
                <a:ea typeface="Barlow" pitchFamily="34" charset="-122"/>
                <a:cs typeface="Barlow" pitchFamily="34" charset="-120"/>
              </a:rPr>
              <a:t> </a:t>
            </a:r>
            <a:r>
              <a:rPr lang="en-US" sz="1600" err="1">
                <a:latin typeface="Heebo"/>
                <a:ea typeface="Barlow" pitchFamily="34" charset="-122"/>
                <a:cs typeface="Barlow" pitchFamily="34" charset="-120"/>
              </a:rPr>
              <a:t>en</a:t>
            </a:r>
            <a:r>
              <a:rPr lang="en-US" sz="1600">
                <a:latin typeface="Heebo"/>
                <a:ea typeface="Barlow" pitchFamily="34" charset="-122"/>
                <a:cs typeface="Barlow" pitchFamily="34" charset="-120"/>
              </a:rPr>
              <a:t> packages </a:t>
            </a:r>
            <a:r>
              <a:rPr lang="en-US" sz="1600" err="1">
                <a:latin typeface="Heebo"/>
                <a:ea typeface="Barlow" pitchFamily="34" charset="-122"/>
                <a:cs typeface="Barlow" pitchFamily="34" charset="-120"/>
              </a:rPr>
              <a:t>logiques</a:t>
            </a:r>
            <a:r>
              <a:rPr lang="en-US" sz="1600">
                <a:latin typeface="Heebo"/>
                <a:ea typeface="Barlow" pitchFamily="34" charset="-122"/>
                <a:cs typeface="Barlow" pitchFamily="34" charset="-120"/>
              </a:rPr>
              <a:t> (entities, repositories, services, controllers, DTO) pour </a:t>
            </a:r>
            <a:r>
              <a:rPr lang="en-US" sz="1600" err="1">
                <a:latin typeface="Heebo"/>
                <a:ea typeface="Barlow" pitchFamily="34" charset="-122"/>
                <a:cs typeface="Barlow" pitchFamily="34" charset="-120"/>
              </a:rPr>
              <a:t>une</a:t>
            </a:r>
            <a:r>
              <a:rPr lang="en-US" sz="1600">
                <a:latin typeface="Heebo"/>
                <a:ea typeface="Barlow" pitchFamily="34" charset="-122"/>
                <a:cs typeface="Barlow" pitchFamily="34" charset="-120"/>
              </a:rPr>
              <a:t> </a:t>
            </a:r>
            <a:r>
              <a:rPr lang="en-US" sz="1600" err="1">
                <a:latin typeface="Heebo"/>
                <a:ea typeface="Barlow" pitchFamily="34" charset="-122"/>
                <a:cs typeface="Barlow" pitchFamily="34" charset="-120"/>
              </a:rPr>
              <a:t>meilleure</a:t>
            </a:r>
            <a:r>
              <a:rPr lang="en-US" sz="1600">
                <a:latin typeface="Heebo"/>
                <a:ea typeface="Barlow" pitchFamily="34" charset="-122"/>
                <a:cs typeface="Barlow" pitchFamily="34" charset="-120"/>
              </a:rPr>
              <a:t> </a:t>
            </a:r>
            <a:r>
              <a:rPr lang="en-US" sz="1600" err="1">
                <a:latin typeface="Heebo"/>
                <a:ea typeface="Barlow" pitchFamily="34" charset="-122"/>
                <a:cs typeface="Barlow" pitchFamily="34" charset="-120"/>
              </a:rPr>
              <a:t>maintenabilité</a:t>
            </a:r>
            <a:r>
              <a:rPr lang="en-US" sz="1600">
                <a:latin typeface="Heebo"/>
                <a:ea typeface="Barlow" pitchFamily="34" charset="-122"/>
                <a:cs typeface="Barlow" pitchFamily="34" charset="-120"/>
              </a:rPr>
              <a:t>.</a:t>
            </a:r>
            <a:endParaRPr lang="en-US" sz="1600">
              <a:latin typeface="Heebo"/>
              <a:cs typeface="Heebo"/>
            </a:endParaRPr>
          </a:p>
        </p:txBody>
      </p:sp>
    </p:spTree>
    <p:extLst>
      <p:ext uri="{BB962C8B-B14F-4D97-AF65-F5344CB8AC3E}">
        <p14:creationId xmlns:p14="http://schemas.microsoft.com/office/powerpoint/2010/main" val="521195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1"/>
          <p:cNvSpPr/>
          <p:nvPr/>
        </p:nvSpPr>
        <p:spPr>
          <a:xfrm>
            <a:off x="1321356" y="884634"/>
            <a:ext cx="10858143" cy="685800"/>
          </a:xfrm>
          <a:prstGeom prst="rect">
            <a:avLst/>
          </a:prstGeom>
          <a:noFill/>
          <a:ln/>
        </p:spPr>
        <p:txBody>
          <a:bodyPr wrap="none" lIns="91440" tIns="45720" rIns="91440" bIns="45720" rtlCol="0" anchor="t"/>
          <a:lstStyle/>
          <a:p>
            <a:pPr marL="0" indent="0" algn="ctr">
              <a:lnSpc>
                <a:spcPts val="5400"/>
              </a:lnSpc>
              <a:buNone/>
            </a:pPr>
            <a:r>
              <a:rPr lang="en-US" sz="3600" b="1">
                <a:latin typeface="Barlow"/>
                <a:ea typeface="Barlow" pitchFamily="34" charset="-122"/>
                <a:cs typeface="Barlow" pitchFamily="34" charset="-120"/>
              </a:rPr>
              <a:t>Développement des Applications Spring Boot</a:t>
            </a:r>
            <a:endParaRPr lang="en-US" sz="3600">
              <a:latin typeface="Barlow"/>
            </a:endParaRPr>
          </a:p>
        </p:txBody>
      </p:sp>
      <p:sp>
        <p:nvSpPr>
          <p:cNvPr id="5" name="Text 2"/>
          <p:cNvSpPr/>
          <p:nvPr/>
        </p:nvSpPr>
        <p:spPr>
          <a:xfrm>
            <a:off x="2430363" y="2283618"/>
            <a:ext cx="2905958" cy="342900"/>
          </a:xfrm>
          <a:prstGeom prst="rect">
            <a:avLst/>
          </a:prstGeom>
          <a:noFill/>
          <a:ln/>
        </p:spPr>
        <p:txBody>
          <a:bodyPr wrap="none" lIns="91440" tIns="45720" rIns="91440" bIns="45720" rtlCol="0" anchor="t"/>
          <a:lstStyle/>
          <a:p>
            <a:pPr marL="0" indent="0">
              <a:lnSpc>
                <a:spcPts val="2700"/>
              </a:lnSpc>
              <a:buNone/>
            </a:pPr>
            <a:r>
              <a:rPr lang="en-US" b="1" err="1">
                <a:latin typeface="Barlow"/>
                <a:ea typeface="Barlow" pitchFamily="34" charset="-122"/>
                <a:cs typeface="Barlow" pitchFamily="34" charset="-120"/>
              </a:rPr>
              <a:t>ProjetSpringApplication</a:t>
            </a:r>
            <a:endParaRPr lang="en-US" err="1">
              <a:latin typeface="Barlow"/>
            </a:endParaRPr>
          </a:p>
        </p:txBody>
      </p:sp>
      <p:sp>
        <p:nvSpPr>
          <p:cNvPr id="6" name="Text 3"/>
          <p:cNvSpPr/>
          <p:nvPr/>
        </p:nvSpPr>
        <p:spPr>
          <a:xfrm>
            <a:off x="2430363" y="3243977"/>
            <a:ext cx="3593902" cy="3950494"/>
          </a:xfrm>
          <a:prstGeom prst="rect">
            <a:avLst/>
          </a:prstGeom>
          <a:noFill/>
          <a:ln/>
        </p:spPr>
        <p:txBody>
          <a:bodyPr wrap="square" lIns="91440" tIns="45720" rIns="91440" bIns="45720" rtlCol="0" anchor="t"/>
          <a:lstStyle/>
          <a:p>
            <a:pPr marL="285750" indent="-285750">
              <a:buFont typeface="Arial"/>
              <a:buChar char="•"/>
            </a:pPr>
            <a:r>
              <a:rPr lang="en-US" sz="1600" err="1">
                <a:ea typeface="+mn-lt"/>
                <a:cs typeface="+mn-lt"/>
              </a:rPr>
              <a:t>Lancement</a:t>
            </a:r>
            <a:r>
              <a:rPr lang="en-US" sz="1600">
                <a:ea typeface="+mn-lt"/>
                <a:cs typeface="+mn-lt"/>
              </a:rPr>
              <a:t> de </a:t>
            </a:r>
            <a:r>
              <a:rPr lang="en-US" sz="1600" err="1">
                <a:ea typeface="+mn-lt"/>
                <a:cs typeface="+mn-lt"/>
              </a:rPr>
              <a:t>l'API</a:t>
            </a:r>
            <a:r>
              <a:rPr lang="en-US" sz="1600">
                <a:ea typeface="+mn-lt"/>
                <a:cs typeface="+mn-lt"/>
              </a:rPr>
              <a:t> REST</a:t>
            </a:r>
            <a:endParaRPr lang="fr-FR" sz="1600"/>
          </a:p>
          <a:p>
            <a:pPr marL="285750" indent="-285750">
              <a:buFont typeface="Arial"/>
              <a:buChar char="•"/>
            </a:pPr>
            <a:endParaRPr lang="en-US" sz="1600">
              <a:ea typeface="+mn-lt"/>
              <a:cs typeface="+mn-lt"/>
            </a:endParaRPr>
          </a:p>
          <a:p>
            <a:pPr marL="285750" indent="-285750">
              <a:buFont typeface="Arial"/>
              <a:buChar char="•"/>
            </a:pPr>
            <a:r>
              <a:rPr lang="en-US" sz="1600">
                <a:ea typeface="+mn-lt"/>
                <a:cs typeface="+mn-lt"/>
              </a:rPr>
              <a:t>Configuration du </a:t>
            </a:r>
            <a:r>
              <a:rPr lang="en-US" sz="1600" err="1">
                <a:ea typeface="+mn-lt"/>
                <a:cs typeface="+mn-lt"/>
              </a:rPr>
              <a:t>contexte</a:t>
            </a:r>
            <a:r>
              <a:rPr lang="en-US" sz="1600">
                <a:ea typeface="+mn-lt"/>
                <a:cs typeface="+mn-lt"/>
              </a:rPr>
              <a:t> Spring</a:t>
            </a:r>
            <a:endParaRPr lang="en-US" sz="1600"/>
          </a:p>
          <a:p>
            <a:pPr marL="285750" indent="-285750">
              <a:buFont typeface="Arial"/>
              <a:buChar char="•"/>
            </a:pPr>
            <a:endParaRPr lang="en-US" sz="1600">
              <a:ea typeface="+mn-lt"/>
              <a:cs typeface="+mn-lt"/>
            </a:endParaRPr>
          </a:p>
          <a:p>
            <a:pPr marL="285750" indent="-285750">
              <a:buFont typeface="Arial"/>
              <a:buChar char="•"/>
            </a:pPr>
            <a:r>
              <a:rPr lang="en-US" sz="1600" err="1">
                <a:ea typeface="+mn-lt"/>
                <a:cs typeface="+mn-lt"/>
              </a:rPr>
              <a:t>Initialisation</a:t>
            </a:r>
            <a:r>
              <a:rPr lang="en-US" sz="1600">
                <a:ea typeface="+mn-lt"/>
                <a:cs typeface="+mn-lt"/>
              </a:rPr>
              <a:t> des beans </a:t>
            </a:r>
            <a:r>
              <a:rPr lang="en-US" sz="1600" err="1">
                <a:ea typeface="+mn-lt"/>
                <a:cs typeface="+mn-lt"/>
              </a:rPr>
              <a:t>nécessaires</a:t>
            </a:r>
            <a:endParaRPr lang="en-US" sz="1600"/>
          </a:p>
          <a:p>
            <a:pPr marL="285750" indent="-285750">
              <a:buFont typeface="Arial"/>
              <a:buChar char="•"/>
            </a:pPr>
            <a:endParaRPr lang="en-US" sz="1600">
              <a:ea typeface="+mn-lt"/>
              <a:cs typeface="+mn-lt"/>
            </a:endParaRPr>
          </a:p>
          <a:p>
            <a:pPr marL="285750" indent="-285750">
              <a:buFont typeface="Arial"/>
              <a:buChar char="•"/>
            </a:pPr>
            <a:r>
              <a:rPr lang="en-US" sz="1600">
                <a:ea typeface="+mn-lt"/>
                <a:cs typeface="+mn-lt"/>
              </a:rPr>
              <a:t>Exposition des endpoints de </a:t>
            </a:r>
            <a:r>
              <a:rPr lang="en-US" sz="1600" err="1">
                <a:ea typeface="+mn-lt"/>
                <a:cs typeface="+mn-lt"/>
              </a:rPr>
              <a:t>l'API</a:t>
            </a:r>
            <a:endParaRPr lang="en-US" sz="1600"/>
          </a:p>
          <a:p>
            <a:pPr marL="285750" indent="-285750">
              <a:buFont typeface="Arial"/>
              <a:buChar char="•"/>
            </a:pPr>
            <a:endParaRPr lang="en-US" sz="1600">
              <a:ea typeface="+mn-lt"/>
              <a:cs typeface="+mn-lt"/>
            </a:endParaRPr>
          </a:p>
          <a:p>
            <a:pPr marL="285750" indent="-285750">
              <a:buFont typeface="Arial"/>
              <a:buChar char="•"/>
            </a:pPr>
            <a:r>
              <a:rPr lang="en-US" sz="1600" err="1">
                <a:ea typeface="+mn-lt"/>
                <a:cs typeface="+mn-lt"/>
              </a:rPr>
              <a:t>Définition</a:t>
            </a:r>
            <a:r>
              <a:rPr lang="en-US" sz="1600">
                <a:ea typeface="+mn-lt"/>
                <a:cs typeface="+mn-lt"/>
              </a:rPr>
              <a:t> des </a:t>
            </a:r>
            <a:r>
              <a:rPr lang="en-US" sz="1600" err="1">
                <a:ea typeface="+mn-lt"/>
                <a:cs typeface="+mn-lt"/>
              </a:rPr>
              <a:t>contrôleurs</a:t>
            </a:r>
            <a:r>
              <a:rPr lang="en-US" sz="1600">
                <a:ea typeface="+mn-lt"/>
                <a:cs typeface="+mn-lt"/>
              </a:rPr>
              <a:t> REST</a:t>
            </a:r>
            <a:endParaRPr lang="en-US" sz="1600"/>
          </a:p>
          <a:p>
            <a:pPr marL="285750" indent="-285750">
              <a:buFont typeface="Arial"/>
              <a:buChar char="•"/>
            </a:pPr>
            <a:endParaRPr lang="en-US" sz="1600">
              <a:ea typeface="+mn-lt"/>
              <a:cs typeface="+mn-lt"/>
            </a:endParaRPr>
          </a:p>
          <a:p>
            <a:pPr marL="285750" indent="-285750">
              <a:buFont typeface="Arial"/>
              <a:buChar char="•"/>
            </a:pPr>
            <a:r>
              <a:rPr lang="en-US" sz="1600" err="1">
                <a:ea typeface="+mn-lt"/>
                <a:cs typeface="+mn-lt"/>
              </a:rPr>
              <a:t>Implémentation</a:t>
            </a:r>
            <a:r>
              <a:rPr lang="en-US" sz="1600">
                <a:ea typeface="+mn-lt"/>
                <a:cs typeface="+mn-lt"/>
              </a:rPr>
              <a:t> de la </a:t>
            </a:r>
            <a:r>
              <a:rPr lang="en-US" sz="1600" err="1">
                <a:ea typeface="+mn-lt"/>
                <a:cs typeface="+mn-lt"/>
              </a:rPr>
              <a:t>logique</a:t>
            </a:r>
            <a:r>
              <a:rPr lang="en-US" sz="1600">
                <a:ea typeface="+mn-lt"/>
                <a:cs typeface="+mn-lt"/>
              </a:rPr>
              <a:t> de </a:t>
            </a:r>
            <a:r>
              <a:rPr lang="en-US" sz="1600" err="1">
                <a:ea typeface="+mn-lt"/>
                <a:cs typeface="+mn-lt"/>
              </a:rPr>
              <a:t>routage</a:t>
            </a:r>
            <a:r>
              <a:rPr lang="en-US" sz="1600">
                <a:ea typeface="+mn-lt"/>
                <a:cs typeface="+mn-lt"/>
              </a:rPr>
              <a:t> et de </a:t>
            </a:r>
            <a:r>
              <a:rPr lang="en-US" sz="1600" err="1">
                <a:ea typeface="+mn-lt"/>
                <a:cs typeface="+mn-lt"/>
              </a:rPr>
              <a:t>traitement</a:t>
            </a:r>
            <a:r>
              <a:rPr lang="en-US" sz="1600">
                <a:ea typeface="+mn-lt"/>
                <a:cs typeface="+mn-lt"/>
              </a:rPr>
              <a:t> des </a:t>
            </a:r>
            <a:r>
              <a:rPr lang="en-US" sz="1600" err="1">
                <a:ea typeface="+mn-lt"/>
                <a:cs typeface="+mn-lt"/>
              </a:rPr>
              <a:t>requêtes</a:t>
            </a:r>
            <a:r>
              <a:rPr lang="en-US" sz="1600">
                <a:ea typeface="+mn-lt"/>
                <a:cs typeface="+mn-lt"/>
              </a:rPr>
              <a:t> HTTP</a:t>
            </a:r>
            <a:endParaRPr lang="en-US" sz="1600"/>
          </a:p>
          <a:p>
            <a:pPr marL="0" indent="0">
              <a:lnSpc>
                <a:spcPts val="3110"/>
              </a:lnSpc>
              <a:buNone/>
            </a:pPr>
            <a:endParaRPr lang="en-US" sz="1600">
              <a:latin typeface="Barlow"/>
            </a:endParaRPr>
          </a:p>
        </p:txBody>
      </p:sp>
      <p:sp>
        <p:nvSpPr>
          <p:cNvPr id="7" name="Text 4"/>
          <p:cNvSpPr/>
          <p:nvPr/>
        </p:nvSpPr>
        <p:spPr>
          <a:xfrm>
            <a:off x="8430220" y="2250519"/>
            <a:ext cx="3557111" cy="342900"/>
          </a:xfrm>
          <a:prstGeom prst="rect">
            <a:avLst/>
          </a:prstGeom>
          <a:noFill/>
          <a:ln/>
        </p:spPr>
        <p:txBody>
          <a:bodyPr wrap="none" lIns="91440" tIns="45720" rIns="91440" bIns="45720" rtlCol="0" anchor="t"/>
          <a:lstStyle/>
          <a:p>
            <a:pPr marL="0" indent="0">
              <a:lnSpc>
                <a:spcPts val="2700"/>
              </a:lnSpc>
              <a:buNone/>
            </a:pPr>
            <a:r>
              <a:rPr lang="en-US" b="1" err="1">
                <a:latin typeface="Barlow"/>
                <a:ea typeface="Barlow" pitchFamily="34" charset="-122"/>
                <a:cs typeface="Barlow" pitchFamily="34" charset="-120"/>
              </a:rPr>
              <a:t>TraitementFichierApplication</a:t>
            </a:r>
            <a:endParaRPr lang="en-US" err="1">
              <a:latin typeface="Barlow"/>
            </a:endParaRPr>
          </a:p>
        </p:txBody>
      </p:sp>
      <p:sp>
        <p:nvSpPr>
          <p:cNvPr id="8" name="Text 5"/>
          <p:cNvSpPr/>
          <p:nvPr/>
        </p:nvSpPr>
        <p:spPr>
          <a:xfrm>
            <a:off x="8754070" y="3153013"/>
            <a:ext cx="3593902" cy="4345543"/>
          </a:xfrm>
          <a:prstGeom prst="rect">
            <a:avLst/>
          </a:prstGeom>
          <a:noFill/>
          <a:ln/>
        </p:spPr>
        <p:txBody>
          <a:bodyPr wrap="square" lIns="91440" tIns="45720" rIns="91440" bIns="45720" rtlCol="0" anchor="t"/>
          <a:lstStyle/>
          <a:p>
            <a:pPr marL="285750" indent="-285750">
              <a:buFont typeface="Arial"/>
              <a:buChar char="•"/>
            </a:pPr>
            <a:r>
              <a:rPr lang="en-US" sz="1600">
                <a:ea typeface="+mn-lt"/>
                <a:cs typeface="+mn-lt"/>
              </a:rPr>
              <a:t>Importation des données </a:t>
            </a:r>
            <a:r>
              <a:rPr lang="en-US" sz="1600" err="1">
                <a:ea typeface="+mn-lt"/>
                <a:cs typeface="+mn-lt"/>
              </a:rPr>
              <a:t>depuis</a:t>
            </a:r>
            <a:r>
              <a:rPr lang="en-US" sz="1600">
                <a:ea typeface="+mn-lt"/>
                <a:cs typeface="+mn-lt"/>
              </a:rPr>
              <a:t> les </a:t>
            </a:r>
            <a:r>
              <a:rPr lang="en-US" sz="1600" err="1">
                <a:ea typeface="+mn-lt"/>
                <a:cs typeface="+mn-lt"/>
              </a:rPr>
              <a:t>fichiers</a:t>
            </a:r>
            <a:r>
              <a:rPr lang="en-US" sz="1600">
                <a:ea typeface="+mn-lt"/>
                <a:cs typeface="+mn-lt"/>
              </a:rPr>
              <a:t> CSV </a:t>
            </a:r>
            <a:r>
              <a:rPr lang="en-US" sz="1600" err="1">
                <a:ea typeface="+mn-lt"/>
                <a:cs typeface="+mn-lt"/>
              </a:rPr>
              <a:t>vers</a:t>
            </a:r>
            <a:r>
              <a:rPr lang="en-US" sz="1600">
                <a:ea typeface="+mn-lt"/>
                <a:cs typeface="+mn-lt"/>
              </a:rPr>
              <a:t> la base de données</a:t>
            </a:r>
            <a:endParaRPr lang="fr-FR" sz="1600"/>
          </a:p>
          <a:p>
            <a:pPr marL="285750" indent="-285750">
              <a:buFont typeface="Arial"/>
              <a:buChar char="•"/>
            </a:pPr>
            <a:endParaRPr lang="en-US" sz="1600">
              <a:ea typeface="+mn-lt"/>
              <a:cs typeface="+mn-lt"/>
            </a:endParaRPr>
          </a:p>
          <a:p>
            <a:pPr marL="285750" indent="-285750">
              <a:buFont typeface="Arial"/>
              <a:buChar char="•"/>
            </a:pPr>
            <a:r>
              <a:rPr lang="en-US" sz="1600" err="1">
                <a:ea typeface="+mn-lt"/>
                <a:cs typeface="+mn-lt"/>
              </a:rPr>
              <a:t>Utilisation</a:t>
            </a:r>
            <a:r>
              <a:rPr lang="en-US" sz="1600">
                <a:ea typeface="+mn-lt"/>
                <a:cs typeface="+mn-lt"/>
              </a:rPr>
              <a:t> de services </a:t>
            </a:r>
            <a:r>
              <a:rPr lang="en-US" sz="1600" err="1">
                <a:ea typeface="+mn-lt"/>
                <a:cs typeface="+mn-lt"/>
              </a:rPr>
              <a:t>spécialisés</a:t>
            </a:r>
            <a:r>
              <a:rPr lang="en-US" sz="1600">
                <a:ea typeface="+mn-lt"/>
                <a:cs typeface="+mn-lt"/>
              </a:rPr>
              <a:t> pour lire les </a:t>
            </a:r>
            <a:r>
              <a:rPr lang="en-US" sz="1600" err="1">
                <a:ea typeface="+mn-lt"/>
                <a:cs typeface="+mn-lt"/>
              </a:rPr>
              <a:t>fichiers</a:t>
            </a:r>
            <a:r>
              <a:rPr lang="en-US" sz="1600">
                <a:ea typeface="+mn-lt"/>
                <a:cs typeface="+mn-lt"/>
              </a:rPr>
              <a:t>, transformer les données et </a:t>
            </a:r>
            <a:r>
              <a:rPr lang="en-US" sz="1600" err="1">
                <a:ea typeface="+mn-lt"/>
                <a:cs typeface="+mn-lt"/>
              </a:rPr>
              <a:t>persister</a:t>
            </a:r>
            <a:r>
              <a:rPr lang="en-US" sz="1600">
                <a:ea typeface="+mn-lt"/>
                <a:cs typeface="+mn-lt"/>
              </a:rPr>
              <a:t> les données </a:t>
            </a:r>
            <a:r>
              <a:rPr lang="en-US" sz="1600" err="1">
                <a:ea typeface="+mn-lt"/>
                <a:cs typeface="+mn-lt"/>
              </a:rPr>
              <a:t>en</a:t>
            </a:r>
            <a:r>
              <a:rPr lang="en-US" sz="1600">
                <a:ea typeface="+mn-lt"/>
                <a:cs typeface="+mn-lt"/>
              </a:rPr>
              <a:t> base</a:t>
            </a:r>
            <a:endParaRPr lang="en-US" sz="1600"/>
          </a:p>
          <a:p>
            <a:pPr marL="285750" indent="-285750">
              <a:buFont typeface="Arial"/>
              <a:buChar char="•"/>
            </a:pPr>
            <a:endParaRPr lang="en-US" sz="1600">
              <a:ea typeface="+mn-lt"/>
              <a:cs typeface="+mn-lt"/>
            </a:endParaRPr>
          </a:p>
          <a:p>
            <a:pPr marL="285750" indent="-285750">
              <a:buFont typeface="Arial"/>
              <a:buChar char="•"/>
            </a:pPr>
            <a:r>
              <a:rPr lang="en-US" sz="1600" err="1">
                <a:ea typeface="+mn-lt"/>
                <a:cs typeface="+mn-lt"/>
              </a:rPr>
              <a:t>Mécanismes</a:t>
            </a:r>
            <a:r>
              <a:rPr lang="en-US" sz="1600">
                <a:ea typeface="+mn-lt"/>
                <a:cs typeface="+mn-lt"/>
              </a:rPr>
              <a:t> de validation et de </a:t>
            </a:r>
            <a:r>
              <a:rPr lang="en-US" sz="1600" err="1">
                <a:ea typeface="+mn-lt"/>
                <a:cs typeface="+mn-lt"/>
              </a:rPr>
              <a:t>dédoublonnage</a:t>
            </a:r>
            <a:endParaRPr lang="en-US" sz="1600"/>
          </a:p>
          <a:p>
            <a:pPr marL="285750" indent="-285750">
              <a:buFont typeface="Arial"/>
              <a:buChar char="•"/>
            </a:pPr>
            <a:endParaRPr lang="en-US" sz="1600">
              <a:ea typeface="+mn-lt"/>
              <a:cs typeface="+mn-lt"/>
            </a:endParaRPr>
          </a:p>
          <a:p>
            <a:pPr marL="285750" indent="-285750">
              <a:buFont typeface="Arial"/>
              <a:buChar char="•"/>
            </a:pPr>
            <a:r>
              <a:rPr lang="en-US" sz="1600">
                <a:ea typeface="+mn-lt"/>
                <a:cs typeface="+mn-lt"/>
              </a:rPr>
              <a:t>Assurance de </a:t>
            </a:r>
            <a:r>
              <a:rPr lang="en-US" sz="1600" err="1">
                <a:ea typeface="+mn-lt"/>
                <a:cs typeface="+mn-lt"/>
              </a:rPr>
              <a:t>l'intégrité</a:t>
            </a:r>
            <a:r>
              <a:rPr lang="en-US" sz="1600">
                <a:ea typeface="+mn-lt"/>
                <a:cs typeface="+mn-lt"/>
              </a:rPr>
              <a:t> des données</a:t>
            </a:r>
            <a:endParaRPr lang="en-US" sz="1600"/>
          </a:p>
          <a:p>
            <a:pPr marL="0" indent="0">
              <a:lnSpc>
                <a:spcPts val="3110"/>
              </a:lnSpc>
              <a:buNone/>
            </a:pPr>
            <a:endParaRPr lang="en-US" sz="1600">
              <a:latin typeface="Barlow"/>
            </a:endParaRPr>
          </a:p>
        </p:txBody>
      </p:sp>
    </p:spTree>
    <p:extLst>
      <p:ext uri="{BB962C8B-B14F-4D97-AF65-F5344CB8AC3E}">
        <p14:creationId xmlns:p14="http://schemas.microsoft.com/office/powerpoint/2010/main" val="1976178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age 1" descr="preencoded.png"/>
          <p:cNvPicPr>
            <a:picLocks noChangeAspect="1"/>
          </p:cNvPicPr>
          <p:nvPr/>
        </p:nvPicPr>
        <p:blipFill>
          <a:blip r:embed="rId3"/>
          <a:stretch>
            <a:fillRect/>
          </a:stretch>
        </p:blipFill>
        <p:spPr>
          <a:xfrm>
            <a:off x="0" y="0"/>
            <a:ext cx="5486400" cy="8283416"/>
          </a:xfrm>
          <a:prstGeom prst="rect">
            <a:avLst/>
          </a:prstGeom>
        </p:spPr>
      </p:pic>
      <p:sp>
        <p:nvSpPr>
          <p:cNvPr id="5" name="Text 1"/>
          <p:cNvSpPr/>
          <p:nvPr/>
        </p:nvSpPr>
        <p:spPr>
          <a:xfrm>
            <a:off x="6091238" y="475178"/>
            <a:ext cx="4230291" cy="480060"/>
          </a:xfrm>
          <a:prstGeom prst="rect">
            <a:avLst/>
          </a:prstGeom>
          <a:noFill/>
          <a:ln/>
        </p:spPr>
        <p:txBody>
          <a:bodyPr wrap="none" rtlCol="0" anchor="t"/>
          <a:lstStyle/>
          <a:p>
            <a:pPr marL="0" indent="0">
              <a:lnSpc>
                <a:spcPts val="3780"/>
              </a:lnSpc>
              <a:buNone/>
            </a:pPr>
            <a:r>
              <a:rPr lang="en-US" sz="3024" b="1">
                <a:latin typeface="Barlow" pitchFamily="34" charset="0"/>
                <a:ea typeface="Barlow" pitchFamily="34" charset="-122"/>
                <a:cs typeface="Barlow" pitchFamily="34" charset="-120"/>
              </a:rPr>
              <a:t>Importation des Données</a:t>
            </a:r>
            <a:endParaRPr lang="en-US" sz="3024"/>
          </a:p>
        </p:txBody>
      </p:sp>
      <p:sp>
        <p:nvSpPr>
          <p:cNvPr id="6" name="Shape 2"/>
          <p:cNvSpPr/>
          <p:nvPr/>
        </p:nvSpPr>
        <p:spPr>
          <a:xfrm>
            <a:off x="6333173" y="1214438"/>
            <a:ext cx="34528" cy="6593800"/>
          </a:xfrm>
          <a:prstGeom prst="roundRect">
            <a:avLst>
              <a:gd name="adj" fmla="val 225237"/>
            </a:avLst>
          </a:prstGeom>
          <a:solidFill>
            <a:srgbClr val="922022"/>
          </a:solidFill>
          <a:ln/>
        </p:spPr>
        <p:txBody>
          <a:bodyPr/>
          <a:lstStyle/>
          <a:p>
            <a:endParaRPr lang="en-GB"/>
          </a:p>
        </p:txBody>
      </p:sp>
      <p:sp>
        <p:nvSpPr>
          <p:cNvPr id="7" name="Shape 3"/>
          <p:cNvSpPr/>
          <p:nvPr/>
        </p:nvSpPr>
        <p:spPr>
          <a:xfrm>
            <a:off x="6544806" y="1585793"/>
            <a:ext cx="604837" cy="34528"/>
          </a:xfrm>
          <a:prstGeom prst="roundRect">
            <a:avLst>
              <a:gd name="adj" fmla="val 225237"/>
            </a:avLst>
          </a:prstGeom>
          <a:solidFill>
            <a:srgbClr val="922022"/>
          </a:solidFill>
          <a:ln/>
        </p:spPr>
        <p:txBody>
          <a:bodyPr/>
          <a:lstStyle/>
          <a:p>
            <a:endParaRPr lang="en-GB"/>
          </a:p>
        </p:txBody>
      </p:sp>
      <p:sp>
        <p:nvSpPr>
          <p:cNvPr id="8" name="Shape 4"/>
          <p:cNvSpPr/>
          <p:nvPr/>
        </p:nvSpPr>
        <p:spPr>
          <a:xfrm>
            <a:off x="6156067" y="1408748"/>
            <a:ext cx="388739" cy="388739"/>
          </a:xfrm>
          <a:prstGeom prst="roundRect">
            <a:avLst>
              <a:gd name="adj" fmla="val 20006"/>
            </a:avLst>
          </a:prstGeom>
          <a:solidFill>
            <a:srgbClr val="790709"/>
          </a:solidFill>
          <a:ln w="7620">
            <a:solidFill>
              <a:srgbClr val="922022"/>
            </a:solidFill>
            <a:prstDash val="solid"/>
          </a:ln>
        </p:spPr>
        <p:txBody>
          <a:bodyPr/>
          <a:lstStyle/>
          <a:p>
            <a:endParaRPr lang="en-GB"/>
          </a:p>
        </p:txBody>
      </p:sp>
      <p:sp>
        <p:nvSpPr>
          <p:cNvPr id="9" name="Text 5"/>
          <p:cNvSpPr/>
          <p:nvPr/>
        </p:nvSpPr>
        <p:spPr>
          <a:xfrm>
            <a:off x="6309658" y="1487924"/>
            <a:ext cx="81439" cy="230386"/>
          </a:xfrm>
          <a:prstGeom prst="rect">
            <a:avLst/>
          </a:prstGeom>
          <a:noFill/>
          <a:ln/>
        </p:spPr>
        <p:txBody>
          <a:bodyPr wrap="none" rtlCol="0" anchor="t"/>
          <a:lstStyle/>
          <a:p>
            <a:pPr marL="0" indent="0" algn="ctr">
              <a:lnSpc>
                <a:spcPts val="1814"/>
              </a:lnSpc>
              <a:buNone/>
            </a:pPr>
            <a:r>
              <a:rPr lang="en-US" sz="1814" b="1">
                <a:solidFill>
                  <a:srgbClr val="E5E0DF"/>
                </a:solidFill>
                <a:latin typeface="Barlow" pitchFamily="34" charset="0"/>
                <a:ea typeface="Barlow" pitchFamily="34" charset="-122"/>
                <a:cs typeface="Barlow" pitchFamily="34" charset="-120"/>
              </a:rPr>
              <a:t>1</a:t>
            </a:r>
            <a:endParaRPr lang="en-US" sz="1814"/>
          </a:p>
        </p:txBody>
      </p:sp>
      <p:sp>
        <p:nvSpPr>
          <p:cNvPr id="10" name="Text 6"/>
          <p:cNvSpPr/>
          <p:nvPr/>
        </p:nvSpPr>
        <p:spPr>
          <a:xfrm>
            <a:off x="7300913" y="1387197"/>
            <a:ext cx="2110264" cy="240030"/>
          </a:xfrm>
          <a:prstGeom prst="rect">
            <a:avLst/>
          </a:prstGeom>
          <a:noFill/>
          <a:ln/>
        </p:spPr>
        <p:txBody>
          <a:bodyPr wrap="none" rtlCol="0" anchor="t"/>
          <a:lstStyle/>
          <a:p>
            <a:pPr marL="0" indent="0" algn="l">
              <a:lnSpc>
                <a:spcPts val="1890"/>
              </a:lnSpc>
              <a:buNone/>
            </a:pPr>
            <a:r>
              <a:rPr lang="en-US" sz="1512" b="1">
                <a:latin typeface="Barlow" pitchFamily="34" charset="0"/>
                <a:ea typeface="Barlow" pitchFamily="34" charset="-122"/>
                <a:cs typeface="Barlow" pitchFamily="34" charset="-120"/>
              </a:rPr>
              <a:t>Lecture des Fichiers CSV</a:t>
            </a:r>
            <a:endParaRPr lang="en-US" sz="1512"/>
          </a:p>
        </p:txBody>
      </p:sp>
      <p:sp>
        <p:nvSpPr>
          <p:cNvPr id="11" name="Text 7"/>
          <p:cNvSpPr/>
          <p:nvPr/>
        </p:nvSpPr>
        <p:spPr>
          <a:xfrm>
            <a:off x="7300913" y="1838389"/>
            <a:ext cx="6711203" cy="1354182"/>
          </a:xfrm>
          <a:prstGeom prst="rect">
            <a:avLst/>
          </a:prstGeom>
          <a:noFill/>
          <a:ln/>
        </p:spPr>
        <p:txBody>
          <a:bodyPr wrap="square" lIns="91440" tIns="45720" rIns="91440" bIns="45720" rtlCol="0" anchor="t"/>
          <a:lstStyle/>
          <a:p>
            <a:pPr marL="285750" indent="-285750">
              <a:buFont typeface="Arial"/>
              <a:buChar char="•"/>
            </a:pPr>
            <a:r>
              <a:rPr lang="en-US" sz="1500" err="1">
                <a:ea typeface="+mn-lt"/>
                <a:cs typeface="+mn-lt"/>
              </a:rPr>
              <a:t>Implémentation</a:t>
            </a:r>
            <a:r>
              <a:rPr lang="en-US" sz="1500">
                <a:ea typeface="+mn-lt"/>
                <a:cs typeface="+mn-lt"/>
              </a:rPr>
              <a:t> de </a:t>
            </a:r>
            <a:r>
              <a:rPr lang="en-US" sz="1500" err="1">
                <a:ea typeface="+mn-lt"/>
                <a:cs typeface="+mn-lt"/>
              </a:rPr>
              <a:t>lecteurs</a:t>
            </a:r>
            <a:r>
              <a:rPr lang="en-US" sz="1500">
                <a:ea typeface="+mn-lt"/>
                <a:cs typeface="+mn-lt"/>
              </a:rPr>
              <a:t> CSV </a:t>
            </a:r>
            <a:r>
              <a:rPr lang="en-US" sz="1500" err="1">
                <a:ea typeface="+mn-lt"/>
                <a:cs typeface="+mn-lt"/>
              </a:rPr>
              <a:t>robustes</a:t>
            </a:r>
            <a:endParaRPr lang="fr-FR" sz="1500"/>
          </a:p>
          <a:p>
            <a:pPr marL="285750" indent="-285750">
              <a:buFont typeface="Arial"/>
              <a:buChar char="•"/>
            </a:pPr>
            <a:r>
              <a:rPr lang="en-US" sz="1500" err="1">
                <a:ea typeface="+mn-lt"/>
                <a:cs typeface="+mn-lt"/>
              </a:rPr>
              <a:t>Capacité</a:t>
            </a:r>
            <a:r>
              <a:rPr lang="en-US" sz="1500">
                <a:ea typeface="+mn-lt"/>
                <a:cs typeface="+mn-lt"/>
              </a:rPr>
              <a:t> à </a:t>
            </a:r>
            <a:r>
              <a:rPr lang="en-US" sz="1500" err="1">
                <a:ea typeface="+mn-lt"/>
                <a:cs typeface="+mn-lt"/>
              </a:rPr>
              <a:t>gérer</a:t>
            </a:r>
            <a:r>
              <a:rPr lang="en-US" sz="1500">
                <a:ea typeface="+mn-lt"/>
                <a:cs typeface="+mn-lt"/>
              </a:rPr>
              <a:t> de grands volumes de données</a:t>
            </a:r>
            <a:endParaRPr lang="en-US" sz="1500"/>
          </a:p>
          <a:p>
            <a:pPr marL="285750" indent="-285750">
              <a:buFont typeface="Arial"/>
              <a:buChar char="•"/>
            </a:pPr>
            <a:r>
              <a:rPr lang="en-US" sz="1500" err="1">
                <a:ea typeface="+mn-lt"/>
                <a:cs typeface="+mn-lt"/>
              </a:rPr>
              <a:t>Utilisation</a:t>
            </a:r>
            <a:r>
              <a:rPr lang="en-US" sz="1500">
                <a:ea typeface="+mn-lt"/>
                <a:cs typeface="+mn-lt"/>
              </a:rPr>
              <a:t> de bibliothèques </a:t>
            </a:r>
            <a:r>
              <a:rPr lang="en-US" sz="1500" err="1">
                <a:ea typeface="+mn-lt"/>
                <a:cs typeface="+mn-lt"/>
              </a:rPr>
              <a:t>efficaces</a:t>
            </a:r>
            <a:r>
              <a:rPr lang="en-US" sz="1500">
                <a:ea typeface="+mn-lt"/>
                <a:cs typeface="+mn-lt"/>
              </a:rPr>
              <a:t> (</a:t>
            </a:r>
            <a:r>
              <a:rPr lang="en-US" sz="1500" err="1">
                <a:ea typeface="+mn-lt"/>
                <a:cs typeface="+mn-lt"/>
              </a:rPr>
              <a:t>OpenCSV</a:t>
            </a:r>
            <a:r>
              <a:rPr lang="en-US" sz="1500">
                <a:ea typeface="+mn-lt"/>
                <a:cs typeface="+mn-lt"/>
              </a:rPr>
              <a:t>, Apache Commons CSV)</a:t>
            </a:r>
            <a:endParaRPr lang="en-US" sz="1500"/>
          </a:p>
          <a:p>
            <a:pPr marL="285750" indent="-285750">
              <a:buFont typeface="Arial"/>
              <a:buChar char="•"/>
            </a:pPr>
            <a:r>
              <a:rPr lang="en-US" sz="1500">
                <a:ea typeface="+mn-lt"/>
                <a:cs typeface="+mn-lt"/>
              </a:rPr>
              <a:t>Gestion </a:t>
            </a:r>
            <a:r>
              <a:rPr lang="en-US" sz="1500" err="1">
                <a:ea typeface="+mn-lt"/>
                <a:cs typeface="+mn-lt"/>
              </a:rPr>
              <a:t>appropriée</a:t>
            </a:r>
            <a:r>
              <a:rPr lang="en-US" sz="1500">
                <a:ea typeface="+mn-lt"/>
                <a:cs typeface="+mn-lt"/>
              </a:rPr>
              <a:t> des </a:t>
            </a:r>
            <a:r>
              <a:rPr lang="en-US" sz="1500" err="1">
                <a:ea typeface="+mn-lt"/>
                <a:cs typeface="+mn-lt"/>
              </a:rPr>
              <a:t>erreurs</a:t>
            </a:r>
            <a:endParaRPr lang="en-US" sz="1500" err="1"/>
          </a:p>
          <a:p>
            <a:pPr marL="0" indent="0" algn="l">
              <a:lnSpc>
                <a:spcPts val="2177"/>
              </a:lnSpc>
              <a:buNone/>
            </a:pPr>
            <a:endParaRPr lang="en-US" sz="1350">
              <a:latin typeface="Barlow"/>
            </a:endParaRPr>
          </a:p>
        </p:txBody>
      </p:sp>
      <p:sp>
        <p:nvSpPr>
          <p:cNvPr id="12" name="Shape 8"/>
          <p:cNvSpPr/>
          <p:nvPr/>
        </p:nvSpPr>
        <p:spPr>
          <a:xfrm>
            <a:off x="6544806" y="3277433"/>
            <a:ext cx="604837" cy="34528"/>
          </a:xfrm>
          <a:prstGeom prst="roundRect">
            <a:avLst>
              <a:gd name="adj" fmla="val 225237"/>
            </a:avLst>
          </a:prstGeom>
          <a:solidFill>
            <a:srgbClr val="922022"/>
          </a:solidFill>
          <a:ln/>
        </p:spPr>
        <p:txBody>
          <a:bodyPr/>
          <a:lstStyle/>
          <a:p>
            <a:endParaRPr lang="en-GB"/>
          </a:p>
        </p:txBody>
      </p:sp>
      <p:sp>
        <p:nvSpPr>
          <p:cNvPr id="13" name="Shape 9"/>
          <p:cNvSpPr/>
          <p:nvPr/>
        </p:nvSpPr>
        <p:spPr>
          <a:xfrm>
            <a:off x="6156067" y="3100388"/>
            <a:ext cx="388739" cy="388739"/>
          </a:xfrm>
          <a:prstGeom prst="roundRect">
            <a:avLst>
              <a:gd name="adj" fmla="val 20006"/>
            </a:avLst>
          </a:prstGeom>
          <a:solidFill>
            <a:srgbClr val="790709"/>
          </a:solidFill>
          <a:ln w="7620">
            <a:solidFill>
              <a:srgbClr val="922022"/>
            </a:solidFill>
            <a:prstDash val="solid"/>
          </a:ln>
        </p:spPr>
        <p:txBody>
          <a:bodyPr/>
          <a:lstStyle/>
          <a:p>
            <a:endParaRPr lang="en-GB"/>
          </a:p>
        </p:txBody>
      </p:sp>
      <p:sp>
        <p:nvSpPr>
          <p:cNvPr id="14" name="Text 10"/>
          <p:cNvSpPr/>
          <p:nvPr/>
        </p:nvSpPr>
        <p:spPr>
          <a:xfrm>
            <a:off x="6286917" y="3179564"/>
            <a:ext cx="127040" cy="230386"/>
          </a:xfrm>
          <a:prstGeom prst="rect">
            <a:avLst/>
          </a:prstGeom>
          <a:noFill/>
          <a:ln/>
        </p:spPr>
        <p:txBody>
          <a:bodyPr wrap="none" rtlCol="0" anchor="t"/>
          <a:lstStyle/>
          <a:p>
            <a:pPr marL="0" indent="0" algn="ctr">
              <a:lnSpc>
                <a:spcPts val="1814"/>
              </a:lnSpc>
              <a:buNone/>
            </a:pPr>
            <a:r>
              <a:rPr lang="en-US" sz="1814" b="1">
                <a:solidFill>
                  <a:srgbClr val="E5E0DF"/>
                </a:solidFill>
                <a:latin typeface="Barlow" pitchFamily="34" charset="0"/>
                <a:ea typeface="Barlow" pitchFamily="34" charset="-122"/>
                <a:cs typeface="Barlow" pitchFamily="34" charset="-120"/>
              </a:rPr>
              <a:t>2</a:t>
            </a:r>
            <a:endParaRPr lang="en-US" sz="1814"/>
          </a:p>
        </p:txBody>
      </p:sp>
      <p:sp>
        <p:nvSpPr>
          <p:cNvPr id="15" name="Text 11"/>
          <p:cNvSpPr/>
          <p:nvPr/>
        </p:nvSpPr>
        <p:spPr>
          <a:xfrm>
            <a:off x="7300913" y="3078837"/>
            <a:ext cx="2419350" cy="240030"/>
          </a:xfrm>
          <a:prstGeom prst="rect">
            <a:avLst/>
          </a:prstGeom>
          <a:noFill/>
          <a:ln/>
        </p:spPr>
        <p:txBody>
          <a:bodyPr wrap="none" rtlCol="0" anchor="t"/>
          <a:lstStyle/>
          <a:p>
            <a:pPr marL="0" indent="0" algn="l">
              <a:lnSpc>
                <a:spcPts val="1890"/>
              </a:lnSpc>
              <a:buNone/>
            </a:pPr>
            <a:r>
              <a:rPr lang="en-US" sz="1512" b="1">
                <a:latin typeface="Barlow" pitchFamily="34" charset="0"/>
                <a:ea typeface="Barlow" pitchFamily="34" charset="-122"/>
                <a:cs typeface="Barlow" pitchFamily="34" charset="-120"/>
              </a:rPr>
              <a:t>Transformation des Données</a:t>
            </a:r>
            <a:endParaRPr lang="en-US" sz="1512"/>
          </a:p>
        </p:txBody>
      </p:sp>
      <p:sp>
        <p:nvSpPr>
          <p:cNvPr id="16" name="Text 12"/>
          <p:cNvSpPr/>
          <p:nvPr/>
        </p:nvSpPr>
        <p:spPr>
          <a:xfrm>
            <a:off x="7300913" y="3476240"/>
            <a:ext cx="6724650" cy="829747"/>
          </a:xfrm>
          <a:prstGeom prst="rect">
            <a:avLst/>
          </a:prstGeom>
          <a:noFill/>
          <a:ln/>
        </p:spPr>
        <p:txBody>
          <a:bodyPr wrap="square" lIns="91440" tIns="45720" rIns="91440" bIns="45720" rtlCol="0" anchor="t"/>
          <a:lstStyle/>
          <a:p>
            <a:pPr marL="285750" indent="-285750">
              <a:buFont typeface="Arial"/>
              <a:buChar char="•"/>
            </a:pPr>
            <a:r>
              <a:rPr lang="en-US" sz="1500">
                <a:ea typeface="+mn-lt"/>
                <a:cs typeface="+mn-lt"/>
              </a:rPr>
              <a:t>Conversion des données brutes des CSV </a:t>
            </a:r>
            <a:r>
              <a:rPr lang="en-US" sz="1500" err="1">
                <a:ea typeface="+mn-lt"/>
                <a:cs typeface="+mn-lt"/>
              </a:rPr>
              <a:t>en</a:t>
            </a:r>
            <a:r>
              <a:rPr lang="en-US" sz="1500">
                <a:ea typeface="+mn-lt"/>
                <a:cs typeface="+mn-lt"/>
              </a:rPr>
              <a:t> </a:t>
            </a:r>
            <a:r>
              <a:rPr lang="en-US" sz="1500" err="1">
                <a:ea typeface="+mn-lt"/>
                <a:cs typeface="+mn-lt"/>
              </a:rPr>
              <a:t>objets</a:t>
            </a:r>
            <a:r>
              <a:rPr lang="en-US" sz="1500">
                <a:ea typeface="+mn-lt"/>
                <a:cs typeface="+mn-lt"/>
              </a:rPr>
              <a:t> Java</a:t>
            </a:r>
            <a:endParaRPr lang="fr-FR" sz="1500"/>
          </a:p>
          <a:p>
            <a:pPr marL="285750" indent="-285750">
              <a:buFont typeface="Arial"/>
              <a:buChar char="•"/>
            </a:pPr>
            <a:r>
              <a:rPr lang="en-US" sz="1500" err="1">
                <a:ea typeface="+mn-lt"/>
                <a:cs typeface="+mn-lt"/>
              </a:rPr>
              <a:t>Correspondance</a:t>
            </a:r>
            <a:r>
              <a:rPr lang="en-US" sz="1500">
                <a:ea typeface="+mn-lt"/>
                <a:cs typeface="+mn-lt"/>
              </a:rPr>
              <a:t> avec </a:t>
            </a:r>
            <a:r>
              <a:rPr lang="en-US" sz="1500" err="1">
                <a:ea typeface="+mn-lt"/>
                <a:cs typeface="+mn-lt"/>
              </a:rPr>
              <a:t>nos</a:t>
            </a:r>
            <a:r>
              <a:rPr lang="en-US" sz="1500">
                <a:ea typeface="+mn-lt"/>
                <a:cs typeface="+mn-lt"/>
              </a:rPr>
              <a:t> </a:t>
            </a:r>
            <a:r>
              <a:rPr lang="en-US" sz="1500" err="1">
                <a:ea typeface="+mn-lt"/>
                <a:cs typeface="+mn-lt"/>
              </a:rPr>
              <a:t>entités</a:t>
            </a:r>
            <a:endParaRPr lang="en-US" sz="1500"/>
          </a:p>
          <a:p>
            <a:pPr marL="285750" indent="-285750">
              <a:buFont typeface="Arial"/>
              <a:buChar char="•"/>
            </a:pPr>
            <a:r>
              <a:rPr lang="en-US" sz="1500">
                <a:ea typeface="+mn-lt"/>
                <a:cs typeface="+mn-lt"/>
              </a:rPr>
              <a:t>Gestion des conversions de types :</a:t>
            </a:r>
            <a:endParaRPr lang="en-US" sz="1500"/>
          </a:p>
          <a:p>
            <a:pPr marL="285750" indent="-285750">
              <a:buFont typeface="Arial"/>
              <a:buChar char="•"/>
            </a:pPr>
            <a:r>
              <a:rPr lang="en-US" sz="1500">
                <a:ea typeface="+mn-lt"/>
                <a:cs typeface="+mn-lt"/>
              </a:rPr>
              <a:t>Dates de naissance (String </a:t>
            </a:r>
            <a:r>
              <a:rPr lang="en-US" sz="1500" err="1">
                <a:ea typeface="+mn-lt"/>
                <a:cs typeface="+mn-lt"/>
              </a:rPr>
              <a:t>vers</a:t>
            </a:r>
            <a:r>
              <a:rPr lang="en-US" sz="1500">
                <a:ea typeface="+mn-lt"/>
                <a:cs typeface="+mn-lt"/>
              </a:rPr>
              <a:t> </a:t>
            </a:r>
            <a:r>
              <a:rPr lang="en-US" sz="1500" err="1">
                <a:ea typeface="+mn-lt"/>
                <a:cs typeface="+mn-lt"/>
              </a:rPr>
              <a:t>java.util.Date</a:t>
            </a:r>
            <a:r>
              <a:rPr lang="en-US" sz="1500">
                <a:ea typeface="+mn-lt"/>
                <a:cs typeface="+mn-lt"/>
              </a:rPr>
              <a:t>)</a:t>
            </a:r>
            <a:endParaRPr lang="en-US" sz="1500"/>
          </a:p>
          <a:p>
            <a:pPr marL="285750" indent="-285750">
              <a:buFont typeface="Arial"/>
              <a:buChar char="•"/>
            </a:pPr>
            <a:r>
              <a:rPr lang="en-US" sz="1500">
                <a:ea typeface="+mn-lt"/>
                <a:cs typeface="+mn-lt"/>
              </a:rPr>
              <a:t>Application de validations pour assurer la </a:t>
            </a:r>
            <a:r>
              <a:rPr lang="en-US" sz="1500" err="1">
                <a:ea typeface="+mn-lt"/>
                <a:cs typeface="+mn-lt"/>
              </a:rPr>
              <a:t>qualité</a:t>
            </a:r>
            <a:r>
              <a:rPr lang="en-US" sz="1500">
                <a:ea typeface="+mn-lt"/>
                <a:cs typeface="+mn-lt"/>
              </a:rPr>
              <a:t> des données</a:t>
            </a:r>
            <a:endParaRPr lang="en-US" sz="1500"/>
          </a:p>
          <a:p>
            <a:pPr marL="0" indent="0" algn="l">
              <a:lnSpc>
                <a:spcPts val="2177"/>
              </a:lnSpc>
              <a:buNone/>
            </a:pPr>
            <a:endParaRPr lang="en-US" sz="1500">
              <a:latin typeface="Barlow"/>
            </a:endParaRPr>
          </a:p>
        </p:txBody>
      </p:sp>
      <p:sp>
        <p:nvSpPr>
          <p:cNvPr id="17" name="Shape 13"/>
          <p:cNvSpPr/>
          <p:nvPr/>
        </p:nvSpPr>
        <p:spPr>
          <a:xfrm>
            <a:off x="6544806" y="4969073"/>
            <a:ext cx="604837" cy="34528"/>
          </a:xfrm>
          <a:prstGeom prst="roundRect">
            <a:avLst>
              <a:gd name="adj" fmla="val 225237"/>
            </a:avLst>
          </a:prstGeom>
          <a:solidFill>
            <a:srgbClr val="922022"/>
          </a:solidFill>
          <a:ln/>
        </p:spPr>
        <p:txBody>
          <a:bodyPr/>
          <a:lstStyle/>
          <a:p>
            <a:endParaRPr lang="en-GB"/>
          </a:p>
        </p:txBody>
      </p:sp>
      <p:sp>
        <p:nvSpPr>
          <p:cNvPr id="18" name="Shape 14"/>
          <p:cNvSpPr/>
          <p:nvPr/>
        </p:nvSpPr>
        <p:spPr>
          <a:xfrm>
            <a:off x="6156067" y="4792028"/>
            <a:ext cx="388739" cy="388739"/>
          </a:xfrm>
          <a:prstGeom prst="roundRect">
            <a:avLst>
              <a:gd name="adj" fmla="val 20006"/>
            </a:avLst>
          </a:prstGeom>
          <a:solidFill>
            <a:srgbClr val="790709"/>
          </a:solidFill>
          <a:ln w="7620">
            <a:solidFill>
              <a:srgbClr val="922022"/>
            </a:solidFill>
            <a:prstDash val="solid"/>
          </a:ln>
        </p:spPr>
        <p:txBody>
          <a:bodyPr/>
          <a:lstStyle/>
          <a:p>
            <a:endParaRPr lang="en-GB"/>
          </a:p>
        </p:txBody>
      </p:sp>
      <p:sp>
        <p:nvSpPr>
          <p:cNvPr id="19" name="Text 15"/>
          <p:cNvSpPr/>
          <p:nvPr/>
        </p:nvSpPr>
        <p:spPr>
          <a:xfrm>
            <a:off x="6289179" y="4871204"/>
            <a:ext cx="122396" cy="230386"/>
          </a:xfrm>
          <a:prstGeom prst="rect">
            <a:avLst/>
          </a:prstGeom>
          <a:noFill/>
          <a:ln/>
        </p:spPr>
        <p:txBody>
          <a:bodyPr wrap="none" rtlCol="0" anchor="t"/>
          <a:lstStyle/>
          <a:p>
            <a:pPr marL="0" indent="0" algn="ctr">
              <a:lnSpc>
                <a:spcPts val="1814"/>
              </a:lnSpc>
              <a:buNone/>
            </a:pPr>
            <a:r>
              <a:rPr lang="en-US" sz="1814" b="1">
                <a:solidFill>
                  <a:srgbClr val="E5E0DF"/>
                </a:solidFill>
                <a:latin typeface="Barlow" pitchFamily="34" charset="0"/>
                <a:ea typeface="Barlow" pitchFamily="34" charset="-122"/>
                <a:cs typeface="Barlow" pitchFamily="34" charset="-120"/>
              </a:rPr>
              <a:t>3</a:t>
            </a:r>
            <a:endParaRPr lang="en-US" sz="1814"/>
          </a:p>
        </p:txBody>
      </p:sp>
      <p:sp>
        <p:nvSpPr>
          <p:cNvPr id="20" name="Text 16"/>
          <p:cNvSpPr/>
          <p:nvPr/>
        </p:nvSpPr>
        <p:spPr>
          <a:xfrm>
            <a:off x="7300913" y="4770477"/>
            <a:ext cx="2726769" cy="240030"/>
          </a:xfrm>
          <a:prstGeom prst="rect">
            <a:avLst/>
          </a:prstGeom>
          <a:noFill/>
          <a:ln/>
        </p:spPr>
        <p:txBody>
          <a:bodyPr wrap="none" rtlCol="0" anchor="t"/>
          <a:lstStyle/>
          <a:p>
            <a:pPr marL="0" indent="0" algn="l">
              <a:lnSpc>
                <a:spcPts val="1890"/>
              </a:lnSpc>
              <a:buNone/>
            </a:pPr>
            <a:r>
              <a:rPr lang="en-US" sz="1512" b="1">
                <a:latin typeface="Barlow" pitchFamily="34" charset="0"/>
                <a:ea typeface="Barlow" pitchFamily="34" charset="-122"/>
                <a:cs typeface="Barlow" pitchFamily="34" charset="-120"/>
              </a:rPr>
              <a:t>Persistance en Base de Données</a:t>
            </a:r>
            <a:endParaRPr lang="en-US" sz="1512"/>
          </a:p>
        </p:txBody>
      </p:sp>
      <p:sp>
        <p:nvSpPr>
          <p:cNvPr id="21" name="Text 17"/>
          <p:cNvSpPr/>
          <p:nvPr/>
        </p:nvSpPr>
        <p:spPr>
          <a:xfrm>
            <a:off x="7287466" y="5181327"/>
            <a:ext cx="6724650" cy="829747"/>
          </a:xfrm>
          <a:prstGeom prst="rect">
            <a:avLst/>
          </a:prstGeom>
          <a:noFill/>
          <a:ln/>
        </p:spPr>
        <p:txBody>
          <a:bodyPr wrap="square" lIns="91440" tIns="45720" rIns="91440" bIns="45720" rtlCol="0" anchor="t"/>
          <a:lstStyle/>
          <a:p>
            <a:pPr marL="285750" indent="-285750">
              <a:buFont typeface="Arial"/>
              <a:buChar char="•"/>
            </a:pPr>
            <a:r>
              <a:rPr lang="en-US" sz="1500" err="1">
                <a:ea typeface="+mn-lt"/>
                <a:cs typeface="+mn-lt"/>
              </a:rPr>
              <a:t>Utilisation</a:t>
            </a:r>
            <a:r>
              <a:rPr lang="en-US" sz="1500">
                <a:ea typeface="+mn-lt"/>
                <a:cs typeface="+mn-lt"/>
              </a:rPr>
              <a:t> des repositories Spring Data JPA pour </a:t>
            </a:r>
            <a:r>
              <a:rPr lang="en-US" sz="1500" err="1">
                <a:ea typeface="+mn-lt"/>
                <a:cs typeface="+mn-lt"/>
              </a:rPr>
              <a:t>persister</a:t>
            </a:r>
            <a:r>
              <a:rPr lang="en-US" sz="1500">
                <a:ea typeface="+mn-lt"/>
                <a:cs typeface="+mn-lt"/>
              </a:rPr>
              <a:t> les </a:t>
            </a:r>
            <a:r>
              <a:rPr lang="en-US" sz="1500" err="1">
                <a:ea typeface="+mn-lt"/>
                <a:cs typeface="+mn-lt"/>
              </a:rPr>
              <a:t>entités</a:t>
            </a:r>
            <a:endParaRPr lang="fr-FR" sz="1500" err="1"/>
          </a:p>
          <a:p>
            <a:pPr marL="285750" indent="-285750">
              <a:buFont typeface="Arial"/>
              <a:buChar char="•"/>
            </a:pPr>
            <a:r>
              <a:rPr lang="en-US" sz="1500">
                <a:ea typeface="+mn-lt"/>
                <a:cs typeface="+mn-lt"/>
              </a:rPr>
              <a:t>Mise </a:t>
            </a:r>
            <a:r>
              <a:rPr lang="en-US" sz="1500" err="1">
                <a:ea typeface="+mn-lt"/>
                <a:cs typeface="+mn-lt"/>
              </a:rPr>
              <a:t>en</a:t>
            </a:r>
            <a:r>
              <a:rPr lang="en-US" sz="1500">
                <a:ea typeface="+mn-lt"/>
                <a:cs typeface="+mn-lt"/>
              </a:rPr>
              <a:t> place de </a:t>
            </a:r>
            <a:r>
              <a:rPr lang="en-US" sz="1500" err="1">
                <a:ea typeface="+mn-lt"/>
                <a:cs typeface="+mn-lt"/>
              </a:rPr>
              <a:t>mécanismes</a:t>
            </a:r>
            <a:r>
              <a:rPr lang="en-US" sz="1500">
                <a:ea typeface="+mn-lt"/>
                <a:cs typeface="+mn-lt"/>
              </a:rPr>
              <a:t> de </a:t>
            </a:r>
            <a:r>
              <a:rPr lang="en-US" sz="1500" err="1">
                <a:ea typeface="+mn-lt"/>
                <a:cs typeface="+mn-lt"/>
              </a:rPr>
              <a:t>détection</a:t>
            </a:r>
            <a:r>
              <a:rPr lang="en-US" sz="1500">
                <a:ea typeface="+mn-lt"/>
                <a:cs typeface="+mn-lt"/>
              </a:rPr>
              <a:t> de </a:t>
            </a:r>
            <a:r>
              <a:rPr lang="en-US" sz="1500" err="1">
                <a:ea typeface="+mn-lt"/>
                <a:cs typeface="+mn-lt"/>
              </a:rPr>
              <a:t>doublons</a:t>
            </a:r>
            <a:endParaRPr lang="en-US" sz="1500"/>
          </a:p>
          <a:p>
            <a:pPr marL="285750" indent="-285750">
              <a:buFont typeface="Arial"/>
              <a:buChar char="•"/>
            </a:pPr>
            <a:r>
              <a:rPr lang="en-US" sz="1500" err="1">
                <a:ea typeface="+mn-lt"/>
                <a:cs typeface="+mn-lt"/>
              </a:rPr>
              <a:t>Éviter</a:t>
            </a:r>
            <a:r>
              <a:rPr lang="en-US" sz="1500">
                <a:ea typeface="+mn-lt"/>
                <a:cs typeface="+mn-lt"/>
              </a:rPr>
              <a:t> la </a:t>
            </a:r>
            <a:r>
              <a:rPr lang="en-US" sz="1500" err="1">
                <a:ea typeface="+mn-lt"/>
                <a:cs typeface="+mn-lt"/>
              </a:rPr>
              <a:t>création</a:t>
            </a:r>
            <a:r>
              <a:rPr lang="en-US" sz="1500">
                <a:ea typeface="+mn-lt"/>
                <a:cs typeface="+mn-lt"/>
              </a:rPr>
              <a:t> </a:t>
            </a:r>
            <a:r>
              <a:rPr lang="en-US" sz="1500" err="1">
                <a:ea typeface="+mn-lt"/>
                <a:cs typeface="+mn-lt"/>
              </a:rPr>
              <a:t>d'entités</a:t>
            </a:r>
            <a:r>
              <a:rPr lang="en-US" sz="1500">
                <a:ea typeface="+mn-lt"/>
                <a:cs typeface="+mn-lt"/>
              </a:rPr>
              <a:t> </a:t>
            </a:r>
            <a:r>
              <a:rPr lang="en-US" sz="1500" err="1">
                <a:ea typeface="+mn-lt"/>
                <a:cs typeface="+mn-lt"/>
              </a:rPr>
              <a:t>redondantes</a:t>
            </a:r>
            <a:endParaRPr lang="en-US" sz="1500"/>
          </a:p>
          <a:p>
            <a:pPr marL="285750" indent="-285750">
              <a:buFont typeface="Arial"/>
              <a:buChar char="•"/>
            </a:pPr>
            <a:r>
              <a:rPr lang="en-US" sz="1500">
                <a:ea typeface="+mn-lt"/>
                <a:cs typeface="+mn-lt"/>
              </a:rPr>
              <a:t>Gestion </a:t>
            </a:r>
            <a:r>
              <a:rPr lang="en-US" sz="1500" err="1">
                <a:ea typeface="+mn-lt"/>
                <a:cs typeface="+mn-lt"/>
              </a:rPr>
              <a:t>efficace</a:t>
            </a:r>
            <a:r>
              <a:rPr lang="en-US" sz="1500">
                <a:ea typeface="+mn-lt"/>
                <a:cs typeface="+mn-lt"/>
              </a:rPr>
              <a:t> des relations entre </a:t>
            </a:r>
            <a:r>
              <a:rPr lang="en-US" sz="1500" err="1">
                <a:ea typeface="+mn-lt"/>
                <a:cs typeface="+mn-lt"/>
              </a:rPr>
              <a:t>entités</a:t>
            </a:r>
            <a:endParaRPr lang="en-US" sz="1500"/>
          </a:p>
          <a:p>
            <a:pPr marL="0" indent="0" algn="l">
              <a:lnSpc>
                <a:spcPts val="2177"/>
              </a:lnSpc>
              <a:buNone/>
            </a:pPr>
            <a:endParaRPr lang="en-US" sz="1500">
              <a:latin typeface="Barlow"/>
            </a:endParaRPr>
          </a:p>
        </p:txBody>
      </p:sp>
      <p:sp>
        <p:nvSpPr>
          <p:cNvPr id="22" name="Shape 18"/>
          <p:cNvSpPr/>
          <p:nvPr/>
        </p:nvSpPr>
        <p:spPr>
          <a:xfrm>
            <a:off x="6544806" y="6660713"/>
            <a:ext cx="604837" cy="34528"/>
          </a:xfrm>
          <a:prstGeom prst="roundRect">
            <a:avLst>
              <a:gd name="adj" fmla="val 225237"/>
            </a:avLst>
          </a:prstGeom>
          <a:solidFill>
            <a:srgbClr val="922022"/>
          </a:solidFill>
          <a:ln/>
        </p:spPr>
        <p:txBody>
          <a:bodyPr/>
          <a:lstStyle/>
          <a:p>
            <a:endParaRPr lang="en-GB"/>
          </a:p>
        </p:txBody>
      </p:sp>
      <p:sp>
        <p:nvSpPr>
          <p:cNvPr id="23" name="Shape 19"/>
          <p:cNvSpPr/>
          <p:nvPr/>
        </p:nvSpPr>
        <p:spPr>
          <a:xfrm>
            <a:off x="6156067" y="6483668"/>
            <a:ext cx="388739" cy="388739"/>
          </a:xfrm>
          <a:prstGeom prst="roundRect">
            <a:avLst>
              <a:gd name="adj" fmla="val 20006"/>
            </a:avLst>
          </a:prstGeom>
          <a:solidFill>
            <a:srgbClr val="790709"/>
          </a:solidFill>
          <a:ln w="7620">
            <a:solidFill>
              <a:srgbClr val="922022"/>
            </a:solidFill>
            <a:prstDash val="solid"/>
          </a:ln>
        </p:spPr>
        <p:txBody>
          <a:bodyPr/>
          <a:lstStyle/>
          <a:p>
            <a:endParaRPr lang="en-GB"/>
          </a:p>
        </p:txBody>
      </p:sp>
      <p:sp>
        <p:nvSpPr>
          <p:cNvPr id="24" name="Text 20"/>
          <p:cNvSpPr/>
          <p:nvPr/>
        </p:nvSpPr>
        <p:spPr>
          <a:xfrm>
            <a:off x="6282988" y="6562844"/>
            <a:ext cx="134779" cy="230386"/>
          </a:xfrm>
          <a:prstGeom prst="rect">
            <a:avLst/>
          </a:prstGeom>
          <a:noFill/>
          <a:ln/>
        </p:spPr>
        <p:txBody>
          <a:bodyPr wrap="none" rtlCol="0" anchor="t"/>
          <a:lstStyle/>
          <a:p>
            <a:pPr marL="0" indent="0" algn="ctr">
              <a:lnSpc>
                <a:spcPts val="1814"/>
              </a:lnSpc>
              <a:buNone/>
            </a:pPr>
            <a:r>
              <a:rPr lang="en-US" sz="1814" b="1">
                <a:solidFill>
                  <a:srgbClr val="E5E0DF"/>
                </a:solidFill>
                <a:latin typeface="Barlow" pitchFamily="34" charset="0"/>
                <a:ea typeface="Barlow" pitchFamily="34" charset="-122"/>
                <a:cs typeface="Barlow" pitchFamily="34" charset="-120"/>
              </a:rPr>
              <a:t>4</a:t>
            </a:r>
            <a:endParaRPr lang="en-US" sz="1814"/>
          </a:p>
        </p:txBody>
      </p:sp>
      <p:sp>
        <p:nvSpPr>
          <p:cNvPr id="25" name="Text 21"/>
          <p:cNvSpPr/>
          <p:nvPr/>
        </p:nvSpPr>
        <p:spPr>
          <a:xfrm>
            <a:off x="7300913" y="6462117"/>
            <a:ext cx="2592586" cy="240030"/>
          </a:xfrm>
          <a:prstGeom prst="rect">
            <a:avLst/>
          </a:prstGeom>
          <a:noFill/>
          <a:ln/>
        </p:spPr>
        <p:txBody>
          <a:bodyPr wrap="none" rtlCol="0" anchor="t"/>
          <a:lstStyle/>
          <a:p>
            <a:pPr marL="0" indent="0" algn="l">
              <a:lnSpc>
                <a:spcPts val="1890"/>
              </a:lnSpc>
              <a:buNone/>
            </a:pPr>
            <a:r>
              <a:rPr lang="en-US" sz="1512" b="1">
                <a:latin typeface="Barlow" pitchFamily="34" charset="0"/>
                <a:ea typeface="Barlow" pitchFamily="34" charset="-122"/>
                <a:cs typeface="Barlow" pitchFamily="34" charset="-120"/>
              </a:rPr>
              <a:t>Gestion des Erreurs et Logging</a:t>
            </a:r>
            <a:endParaRPr lang="en-US" sz="1512"/>
          </a:p>
        </p:txBody>
      </p:sp>
      <p:sp>
        <p:nvSpPr>
          <p:cNvPr id="26" name="Text 22"/>
          <p:cNvSpPr/>
          <p:nvPr/>
        </p:nvSpPr>
        <p:spPr>
          <a:xfrm>
            <a:off x="7300913" y="6872967"/>
            <a:ext cx="6711203" cy="1219711"/>
          </a:xfrm>
          <a:prstGeom prst="rect">
            <a:avLst/>
          </a:prstGeom>
          <a:noFill/>
          <a:ln/>
        </p:spPr>
        <p:txBody>
          <a:bodyPr wrap="square" lIns="91440" tIns="45720" rIns="91440" bIns="45720" rtlCol="0" anchor="t"/>
          <a:lstStyle/>
          <a:p>
            <a:pPr marL="285750" indent="-285750">
              <a:buFont typeface="Arial"/>
              <a:buChar char="•"/>
            </a:pPr>
            <a:r>
              <a:rPr lang="en-US" sz="1500" err="1">
                <a:ea typeface="+mn-lt"/>
                <a:cs typeface="+mn-lt"/>
              </a:rPr>
              <a:t>Implémentation</a:t>
            </a:r>
            <a:r>
              <a:rPr lang="en-US" sz="1500">
                <a:ea typeface="+mn-lt"/>
                <a:cs typeface="+mn-lt"/>
              </a:rPr>
              <a:t> d'un </a:t>
            </a:r>
            <a:r>
              <a:rPr lang="en-US" sz="1500" err="1">
                <a:ea typeface="+mn-lt"/>
                <a:cs typeface="+mn-lt"/>
              </a:rPr>
              <a:t>système</a:t>
            </a:r>
            <a:r>
              <a:rPr lang="en-US" sz="1500">
                <a:ea typeface="+mn-lt"/>
                <a:cs typeface="+mn-lt"/>
              </a:rPr>
              <a:t> de logging </a:t>
            </a:r>
            <a:r>
              <a:rPr lang="en-US" sz="1500" err="1">
                <a:ea typeface="+mn-lt"/>
                <a:cs typeface="+mn-lt"/>
              </a:rPr>
              <a:t>détaillé</a:t>
            </a:r>
            <a:r>
              <a:rPr lang="en-US" sz="1500">
                <a:ea typeface="+mn-lt"/>
                <a:cs typeface="+mn-lt"/>
              </a:rPr>
              <a:t> pour le </a:t>
            </a:r>
            <a:r>
              <a:rPr lang="en-US" sz="1500" err="1">
                <a:ea typeface="+mn-lt"/>
                <a:cs typeface="+mn-lt"/>
              </a:rPr>
              <a:t>suivi</a:t>
            </a:r>
            <a:r>
              <a:rPr lang="en-US" sz="1500">
                <a:ea typeface="+mn-lt"/>
                <a:cs typeface="+mn-lt"/>
              </a:rPr>
              <a:t> du processus </a:t>
            </a:r>
            <a:r>
              <a:rPr lang="en-US" sz="1500" err="1">
                <a:ea typeface="+mn-lt"/>
                <a:cs typeface="+mn-lt"/>
              </a:rPr>
              <a:t>d'importation</a:t>
            </a:r>
            <a:endParaRPr lang="fr-FR" sz="1500" err="1"/>
          </a:p>
          <a:p>
            <a:pPr marL="285750" indent="-285750">
              <a:buFont typeface="Arial"/>
              <a:buChar char="•"/>
            </a:pPr>
            <a:r>
              <a:rPr lang="en-US" sz="1500">
                <a:ea typeface="+mn-lt"/>
                <a:cs typeface="+mn-lt"/>
              </a:rPr>
              <a:t>Mise </a:t>
            </a:r>
            <a:r>
              <a:rPr lang="en-US" sz="1500" err="1">
                <a:ea typeface="+mn-lt"/>
                <a:cs typeface="+mn-lt"/>
              </a:rPr>
              <a:t>en</a:t>
            </a:r>
            <a:r>
              <a:rPr lang="en-US" sz="1500">
                <a:ea typeface="+mn-lt"/>
                <a:cs typeface="+mn-lt"/>
              </a:rPr>
              <a:t> place de </a:t>
            </a:r>
            <a:r>
              <a:rPr lang="en-US" sz="1500" err="1">
                <a:ea typeface="+mn-lt"/>
                <a:cs typeface="+mn-lt"/>
              </a:rPr>
              <a:t>mécanismes</a:t>
            </a:r>
            <a:r>
              <a:rPr lang="en-US" sz="1500">
                <a:ea typeface="+mn-lt"/>
                <a:cs typeface="+mn-lt"/>
              </a:rPr>
              <a:t> de gestion des </a:t>
            </a:r>
            <a:r>
              <a:rPr lang="en-US" sz="1500" err="1">
                <a:ea typeface="+mn-lt"/>
                <a:cs typeface="+mn-lt"/>
              </a:rPr>
              <a:t>erreurs</a:t>
            </a:r>
            <a:r>
              <a:rPr lang="en-US" sz="1500">
                <a:ea typeface="+mn-lt"/>
                <a:cs typeface="+mn-lt"/>
              </a:rPr>
              <a:t> </a:t>
            </a:r>
            <a:r>
              <a:rPr lang="en-US" sz="1500" err="1">
                <a:ea typeface="+mn-lt"/>
                <a:cs typeface="+mn-lt"/>
              </a:rPr>
              <a:t>robustes</a:t>
            </a:r>
            <a:endParaRPr lang="en-US" sz="1500"/>
          </a:p>
          <a:p>
            <a:pPr marL="285750" indent="-285750">
              <a:buFont typeface="Arial"/>
              <a:buChar char="•"/>
            </a:pPr>
            <a:r>
              <a:rPr lang="en-US" sz="1500">
                <a:ea typeface="+mn-lt"/>
                <a:cs typeface="+mn-lt"/>
              </a:rPr>
              <a:t>Traitement des </a:t>
            </a:r>
            <a:r>
              <a:rPr lang="en-US" sz="1500" err="1">
                <a:ea typeface="+mn-lt"/>
                <a:cs typeface="+mn-lt"/>
              </a:rPr>
              <a:t>cas</a:t>
            </a:r>
            <a:r>
              <a:rPr lang="en-US" sz="1500">
                <a:ea typeface="+mn-lt"/>
                <a:cs typeface="+mn-lt"/>
              </a:rPr>
              <a:t> </a:t>
            </a:r>
            <a:r>
              <a:rPr lang="en-US" sz="1500" err="1">
                <a:ea typeface="+mn-lt"/>
                <a:cs typeface="+mn-lt"/>
              </a:rPr>
              <a:t>d'échec</a:t>
            </a:r>
            <a:r>
              <a:rPr lang="en-US" sz="1500">
                <a:ea typeface="+mn-lt"/>
                <a:cs typeface="+mn-lt"/>
              </a:rPr>
              <a:t> </a:t>
            </a:r>
            <a:r>
              <a:rPr lang="en-US" sz="1500" err="1">
                <a:ea typeface="+mn-lt"/>
                <a:cs typeface="+mn-lt"/>
              </a:rPr>
              <a:t>d'importation</a:t>
            </a:r>
            <a:endParaRPr lang="en-US" sz="1500"/>
          </a:p>
          <a:p>
            <a:pPr marL="285750" indent="-285750">
              <a:buFont typeface="Arial"/>
              <a:buChar char="•"/>
            </a:pPr>
            <a:r>
              <a:rPr lang="en-US" sz="1500" err="1">
                <a:ea typeface="+mn-lt"/>
                <a:cs typeface="+mn-lt"/>
              </a:rPr>
              <a:t>Préservation</a:t>
            </a:r>
            <a:r>
              <a:rPr lang="en-US" sz="1500">
                <a:ea typeface="+mn-lt"/>
                <a:cs typeface="+mn-lt"/>
              </a:rPr>
              <a:t> de </a:t>
            </a:r>
            <a:r>
              <a:rPr lang="en-US" sz="1500" err="1">
                <a:ea typeface="+mn-lt"/>
                <a:cs typeface="+mn-lt"/>
              </a:rPr>
              <a:t>l'intégrité</a:t>
            </a:r>
            <a:r>
              <a:rPr lang="en-US" sz="1500">
                <a:ea typeface="+mn-lt"/>
                <a:cs typeface="+mn-lt"/>
              </a:rPr>
              <a:t> de la base de données</a:t>
            </a:r>
            <a:endParaRPr lang="en-US" sz="1500"/>
          </a:p>
          <a:p>
            <a:pPr marL="0" indent="0" algn="l">
              <a:lnSpc>
                <a:spcPts val="2177"/>
              </a:lnSpc>
              <a:buNone/>
            </a:pPr>
            <a:endParaRPr lang="en-US" sz="1350">
              <a:latin typeface="Barlow"/>
            </a:endParaRPr>
          </a:p>
        </p:txBody>
      </p:sp>
    </p:spTree>
    <p:extLst>
      <p:ext uri="{BB962C8B-B14F-4D97-AF65-F5344CB8AC3E}">
        <p14:creationId xmlns:p14="http://schemas.microsoft.com/office/powerpoint/2010/main" val="436899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1"/>
          <p:cNvSpPr/>
          <p:nvPr/>
        </p:nvSpPr>
        <p:spPr>
          <a:xfrm>
            <a:off x="3617119" y="580727"/>
            <a:ext cx="6675834" cy="653177"/>
          </a:xfrm>
          <a:prstGeom prst="rect">
            <a:avLst/>
          </a:prstGeom>
          <a:noFill/>
          <a:ln/>
        </p:spPr>
        <p:txBody>
          <a:bodyPr wrap="none" rtlCol="0" anchor="t"/>
          <a:lstStyle/>
          <a:p>
            <a:pPr marL="0" indent="0">
              <a:lnSpc>
                <a:spcPts val="5143"/>
              </a:lnSpc>
              <a:buNone/>
            </a:pPr>
            <a:r>
              <a:rPr lang="en-US" sz="4114" b="1">
                <a:latin typeface="Barlow" pitchFamily="34" charset="0"/>
                <a:ea typeface="Barlow" pitchFamily="34" charset="-122"/>
                <a:cs typeface="Barlow" pitchFamily="34" charset="-120"/>
              </a:rPr>
              <a:t>Développement de l'API REST</a:t>
            </a:r>
            <a:endParaRPr lang="en-US" sz="4114"/>
          </a:p>
        </p:txBody>
      </p:sp>
      <p:sp>
        <p:nvSpPr>
          <p:cNvPr id="5" name="Shape 2"/>
          <p:cNvSpPr/>
          <p:nvPr/>
        </p:nvSpPr>
        <p:spPr>
          <a:xfrm>
            <a:off x="1606748" y="1666280"/>
            <a:ext cx="5590937" cy="3586401"/>
          </a:xfrm>
          <a:prstGeom prst="roundRect">
            <a:avLst>
              <a:gd name="adj" fmla="val 2950"/>
            </a:avLst>
          </a:prstGeom>
          <a:solidFill>
            <a:srgbClr val="790709"/>
          </a:solidFill>
          <a:ln w="7620">
            <a:solidFill>
              <a:srgbClr val="922022"/>
            </a:solidFill>
            <a:prstDash val="solid"/>
          </a:ln>
        </p:spPr>
        <p:txBody>
          <a:bodyPr/>
          <a:lstStyle/>
          <a:p>
            <a:endParaRPr lang="en-GB"/>
          </a:p>
        </p:txBody>
      </p:sp>
      <p:sp>
        <p:nvSpPr>
          <p:cNvPr id="6" name="Text 3"/>
          <p:cNvSpPr/>
          <p:nvPr/>
        </p:nvSpPr>
        <p:spPr>
          <a:xfrm>
            <a:off x="3095981" y="1828324"/>
            <a:ext cx="2612469" cy="326469"/>
          </a:xfrm>
          <a:prstGeom prst="rect">
            <a:avLst/>
          </a:prstGeom>
          <a:noFill/>
          <a:ln/>
        </p:spPr>
        <p:txBody>
          <a:bodyPr wrap="none" rtlCol="0" anchor="t"/>
          <a:lstStyle/>
          <a:p>
            <a:pPr marL="0" indent="0">
              <a:lnSpc>
                <a:spcPts val="2571"/>
              </a:lnSpc>
              <a:buNone/>
            </a:pPr>
            <a:r>
              <a:rPr lang="en-US" sz="2057" b="1">
                <a:solidFill>
                  <a:srgbClr val="E5E0DF"/>
                </a:solidFill>
                <a:latin typeface="Barlow" pitchFamily="34" charset="0"/>
                <a:ea typeface="Barlow" pitchFamily="34" charset="-122"/>
                <a:cs typeface="Barlow" pitchFamily="34" charset="-120"/>
              </a:rPr>
              <a:t>Contrôleurs CRUD</a:t>
            </a:r>
            <a:endParaRPr lang="en-US" sz="2057"/>
          </a:p>
        </p:txBody>
      </p:sp>
      <p:sp>
        <p:nvSpPr>
          <p:cNvPr id="7" name="Text 4"/>
          <p:cNvSpPr/>
          <p:nvPr/>
        </p:nvSpPr>
        <p:spPr>
          <a:xfrm>
            <a:off x="1862845" y="2376368"/>
            <a:ext cx="5105638" cy="2633942"/>
          </a:xfrm>
          <a:prstGeom prst="rect">
            <a:avLst/>
          </a:prstGeom>
          <a:noFill/>
          <a:ln/>
        </p:spPr>
        <p:txBody>
          <a:bodyPr wrap="square" lIns="91440" tIns="45720" rIns="91440" bIns="45720" rtlCol="0" anchor="t"/>
          <a:lstStyle/>
          <a:p>
            <a:endParaRPr lang="en-US" sz="1850">
              <a:solidFill>
                <a:srgbClr val="E5E0DF"/>
              </a:solidFill>
              <a:ea typeface="+mn-lt"/>
              <a:cs typeface="+mn-lt"/>
            </a:endParaRPr>
          </a:p>
          <a:p>
            <a:pPr marL="342900" indent="-342900">
              <a:buFont typeface="Arial"/>
              <a:buChar char="•"/>
            </a:pPr>
            <a:r>
              <a:rPr lang="en-US" sz="1850" err="1">
                <a:solidFill>
                  <a:srgbClr val="E5E0DF"/>
                </a:solidFill>
                <a:ea typeface="+mn-lt"/>
                <a:cs typeface="+mn-lt"/>
              </a:rPr>
              <a:t>Implémentation</a:t>
            </a:r>
            <a:r>
              <a:rPr lang="en-US" sz="1850">
                <a:solidFill>
                  <a:srgbClr val="E5E0DF"/>
                </a:solidFill>
                <a:ea typeface="+mn-lt"/>
                <a:cs typeface="+mn-lt"/>
              </a:rPr>
              <a:t> des </a:t>
            </a:r>
            <a:r>
              <a:rPr lang="en-US" sz="1850" err="1">
                <a:solidFill>
                  <a:srgbClr val="E5E0DF"/>
                </a:solidFill>
                <a:ea typeface="+mn-lt"/>
                <a:cs typeface="+mn-lt"/>
              </a:rPr>
              <a:t>contrôleurs</a:t>
            </a:r>
            <a:r>
              <a:rPr lang="en-US" sz="1850">
                <a:solidFill>
                  <a:srgbClr val="E5E0DF"/>
                </a:solidFill>
                <a:ea typeface="+mn-lt"/>
                <a:cs typeface="+mn-lt"/>
              </a:rPr>
              <a:t> REST pour </a:t>
            </a:r>
            <a:r>
              <a:rPr lang="en-US" sz="1850" err="1">
                <a:solidFill>
                  <a:srgbClr val="E5E0DF"/>
                </a:solidFill>
                <a:ea typeface="+mn-lt"/>
                <a:cs typeface="+mn-lt"/>
              </a:rPr>
              <a:t>chaque</a:t>
            </a:r>
            <a:r>
              <a:rPr lang="en-US" sz="1850">
                <a:solidFill>
                  <a:srgbClr val="E5E0DF"/>
                </a:solidFill>
                <a:ea typeface="+mn-lt"/>
                <a:cs typeface="+mn-lt"/>
              </a:rPr>
              <a:t> </a:t>
            </a:r>
            <a:r>
              <a:rPr lang="en-US" sz="1850" err="1">
                <a:solidFill>
                  <a:srgbClr val="E5E0DF"/>
                </a:solidFill>
                <a:ea typeface="+mn-lt"/>
                <a:cs typeface="+mn-lt"/>
              </a:rPr>
              <a:t>entité</a:t>
            </a:r>
            <a:r>
              <a:rPr lang="en-US" sz="1850">
                <a:solidFill>
                  <a:srgbClr val="E5E0DF"/>
                </a:solidFill>
                <a:ea typeface="+mn-lt"/>
                <a:cs typeface="+mn-lt"/>
              </a:rPr>
              <a:t> </a:t>
            </a:r>
            <a:r>
              <a:rPr lang="en-US" sz="1850" err="1">
                <a:solidFill>
                  <a:srgbClr val="E5E0DF"/>
                </a:solidFill>
                <a:ea typeface="+mn-lt"/>
                <a:cs typeface="+mn-lt"/>
              </a:rPr>
              <a:t>principale</a:t>
            </a:r>
            <a:r>
              <a:rPr lang="en-US" sz="1850">
                <a:solidFill>
                  <a:srgbClr val="E5E0DF"/>
                </a:solidFill>
                <a:ea typeface="+mn-lt"/>
                <a:cs typeface="+mn-lt"/>
              </a:rPr>
              <a:t> (Film, </a:t>
            </a:r>
            <a:r>
              <a:rPr lang="en-US" sz="1850" err="1">
                <a:solidFill>
                  <a:srgbClr val="E5E0DF"/>
                </a:solidFill>
                <a:ea typeface="+mn-lt"/>
                <a:cs typeface="+mn-lt"/>
              </a:rPr>
              <a:t>Acteur</a:t>
            </a:r>
            <a:r>
              <a:rPr lang="en-US" sz="1850">
                <a:solidFill>
                  <a:srgbClr val="E5E0DF"/>
                </a:solidFill>
                <a:ea typeface="+mn-lt"/>
                <a:cs typeface="+mn-lt"/>
              </a:rPr>
              <a:t>, </a:t>
            </a:r>
            <a:r>
              <a:rPr lang="en-US" sz="1850" err="1">
                <a:solidFill>
                  <a:srgbClr val="E5E0DF"/>
                </a:solidFill>
                <a:ea typeface="+mn-lt"/>
                <a:cs typeface="+mn-lt"/>
              </a:rPr>
              <a:t>Réalisateur</a:t>
            </a:r>
            <a:r>
              <a:rPr lang="en-US" sz="1850">
                <a:solidFill>
                  <a:srgbClr val="E5E0DF"/>
                </a:solidFill>
                <a:ea typeface="+mn-lt"/>
                <a:cs typeface="+mn-lt"/>
              </a:rPr>
              <a:t>, Genre, </a:t>
            </a:r>
            <a:r>
              <a:rPr lang="en-US" sz="1850" err="1">
                <a:solidFill>
                  <a:srgbClr val="E5E0DF"/>
                </a:solidFill>
                <a:ea typeface="+mn-lt"/>
                <a:cs typeface="+mn-lt"/>
              </a:rPr>
              <a:t>Rôle</a:t>
            </a:r>
            <a:r>
              <a:rPr lang="en-US" sz="1850">
                <a:solidFill>
                  <a:srgbClr val="E5E0DF"/>
                </a:solidFill>
                <a:ea typeface="+mn-lt"/>
                <a:cs typeface="+mn-lt"/>
              </a:rPr>
              <a:t>)</a:t>
            </a:r>
            <a:endParaRPr lang="en-US"/>
          </a:p>
          <a:p>
            <a:pPr marL="285750" indent="-285750">
              <a:buFont typeface="Arial"/>
              <a:buChar char="•"/>
            </a:pPr>
            <a:r>
              <a:rPr lang="en-US" sz="1850" err="1">
                <a:solidFill>
                  <a:srgbClr val="E5E0DF"/>
                </a:solidFill>
                <a:ea typeface="+mn-lt"/>
                <a:cs typeface="+mn-lt"/>
              </a:rPr>
              <a:t>Opérations</a:t>
            </a:r>
            <a:r>
              <a:rPr lang="en-US" sz="1850">
                <a:solidFill>
                  <a:srgbClr val="E5E0DF"/>
                </a:solidFill>
                <a:ea typeface="+mn-lt"/>
                <a:cs typeface="+mn-lt"/>
              </a:rPr>
              <a:t> CRUD standard</a:t>
            </a:r>
            <a:endParaRPr lang="en-US"/>
          </a:p>
          <a:p>
            <a:pPr marL="285750" indent="-285750">
              <a:buFont typeface="Arial"/>
              <a:buChar char="•"/>
            </a:pPr>
            <a:r>
              <a:rPr lang="en-US" sz="1850" err="1">
                <a:solidFill>
                  <a:srgbClr val="E5E0DF"/>
                </a:solidFill>
                <a:ea typeface="+mn-lt"/>
                <a:cs typeface="+mn-lt"/>
              </a:rPr>
              <a:t>Utilisation</a:t>
            </a:r>
            <a:r>
              <a:rPr lang="en-US" sz="1850">
                <a:solidFill>
                  <a:srgbClr val="E5E0DF"/>
                </a:solidFill>
                <a:ea typeface="+mn-lt"/>
                <a:cs typeface="+mn-lt"/>
              </a:rPr>
              <a:t> des annotations Spring (@RestController, @GetMapping, etc.)</a:t>
            </a:r>
            <a:endParaRPr lang="en-US"/>
          </a:p>
          <a:p>
            <a:pPr marL="285750" indent="-285750">
              <a:buFont typeface="Arial"/>
              <a:buChar char="•"/>
            </a:pPr>
            <a:r>
              <a:rPr lang="en-US" sz="1850" err="1">
                <a:solidFill>
                  <a:srgbClr val="E5E0DF"/>
                </a:solidFill>
                <a:ea typeface="+mn-lt"/>
                <a:cs typeface="+mn-lt"/>
              </a:rPr>
              <a:t>Définition</a:t>
            </a:r>
            <a:r>
              <a:rPr lang="en-US" sz="1850">
                <a:solidFill>
                  <a:srgbClr val="E5E0DF"/>
                </a:solidFill>
                <a:ea typeface="+mn-lt"/>
                <a:cs typeface="+mn-lt"/>
              </a:rPr>
              <a:t> des endpoints et gestion des </a:t>
            </a:r>
            <a:r>
              <a:rPr lang="en-US" sz="1850" err="1">
                <a:solidFill>
                  <a:srgbClr val="E5E0DF"/>
                </a:solidFill>
                <a:ea typeface="+mn-lt"/>
                <a:cs typeface="+mn-lt"/>
              </a:rPr>
              <a:t>requêtes</a:t>
            </a:r>
            <a:r>
              <a:rPr lang="en-US" sz="1850">
                <a:solidFill>
                  <a:srgbClr val="E5E0DF"/>
                </a:solidFill>
                <a:ea typeface="+mn-lt"/>
                <a:cs typeface="+mn-lt"/>
              </a:rPr>
              <a:t> HTTP</a:t>
            </a:r>
            <a:endParaRPr lang="en-US"/>
          </a:p>
          <a:p>
            <a:pPr marL="0" indent="0">
              <a:lnSpc>
                <a:spcPts val="2962"/>
              </a:lnSpc>
              <a:buNone/>
            </a:pPr>
            <a:endParaRPr lang="en-US" sz="1850">
              <a:solidFill>
                <a:srgbClr val="E5E0DF"/>
              </a:solidFill>
              <a:latin typeface="Barlow"/>
            </a:endParaRPr>
          </a:p>
        </p:txBody>
      </p:sp>
      <p:sp>
        <p:nvSpPr>
          <p:cNvPr id="8" name="Shape 5"/>
          <p:cNvSpPr/>
          <p:nvPr/>
        </p:nvSpPr>
        <p:spPr>
          <a:xfrm>
            <a:off x="7432715" y="1666280"/>
            <a:ext cx="5590937" cy="3586401"/>
          </a:xfrm>
          <a:prstGeom prst="roundRect">
            <a:avLst>
              <a:gd name="adj" fmla="val 2950"/>
            </a:avLst>
          </a:prstGeom>
          <a:solidFill>
            <a:srgbClr val="790709"/>
          </a:solidFill>
          <a:ln w="7620">
            <a:solidFill>
              <a:srgbClr val="922022"/>
            </a:solidFill>
            <a:prstDash val="solid"/>
          </a:ln>
        </p:spPr>
        <p:txBody>
          <a:bodyPr/>
          <a:lstStyle/>
          <a:p>
            <a:endParaRPr lang="en-GB"/>
          </a:p>
        </p:txBody>
      </p:sp>
      <p:sp>
        <p:nvSpPr>
          <p:cNvPr id="9" name="Text 6"/>
          <p:cNvSpPr/>
          <p:nvPr/>
        </p:nvSpPr>
        <p:spPr>
          <a:xfrm>
            <a:off x="8874443" y="1903333"/>
            <a:ext cx="2612469" cy="326469"/>
          </a:xfrm>
          <a:prstGeom prst="rect">
            <a:avLst/>
          </a:prstGeom>
          <a:noFill/>
          <a:ln/>
        </p:spPr>
        <p:txBody>
          <a:bodyPr wrap="none" rtlCol="0" anchor="t"/>
          <a:lstStyle/>
          <a:p>
            <a:pPr marL="0" indent="0">
              <a:lnSpc>
                <a:spcPts val="2571"/>
              </a:lnSpc>
              <a:buNone/>
            </a:pPr>
            <a:r>
              <a:rPr lang="en-US" sz="2057" b="1">
                <a:solidFill>
                  <a:srgbClr val="E5E0DF"/>
                </a:solidFill>
                <a:latin typeface="Barlow" pitchFamily="34" charset="0"/>
                <a:ea typeface="Barlow" pitchFamily="34" charset="-122"/>
                <a:cs typeface="Barlow" pitchFamily="34" charset="-120"/>
              </a:rPr>
              <a:t>Services Spécifiques</a:t>
            </a:r>
            <a:endParaRPr lang="en-US" sz="2057"/>
          </a:p>
        </p:txBody>
      </p:sp>
      <p:sp>
        <p:nvSpPr>
          <p:cNvPr id="10" name="Text 7"/>
          <p:cNvSpPr/>
          <p:nvPr/>
        </p:nvSpPr>
        <p:spPr>
          <a:xfrm>
            <a:off x="7675364" y="2618415"/>
            <a:ext cx="5105638" cy="2633663"/>
          </a:xfrm>
          <a:prstGeom prst="rect">
            <a:avLst/>
          </a:prstGeom>
          <a:noFill/>
          <a:ln/>
        </p:spPr>
        <p:txBody>
          <a:bodyPr wrap="square" lIns="91440" tIns="45720" rIns="91440" bIns="45720" rtlCol="0" anchor="t"/>
          <a:lstStyle/>
          <a:p>
            <a:pPr marL="285750" indent="-285750">
              <a:buFont typeface="Arial"/>
              <a:buChar char="•"/>
            </a:pPr>
            <a:r>
              <a:rPr lang="en-US" sz="1850">
                <a:solidFill>
                  <a:srgbClr val="E5E0DF"/>
                </a:solidFill>
                <a:ea typeface="+mn-lt"/>
                <a:cs typeface="+mn-lt"/>
              </a:rPr>
              <a:t>Développement de endpoints pour les </a:t>
            </a:r>
            <a:r>
              <a:rPr lang="en-US" sz="1850" err="1">
                <a:solidFill>
                  <a:srgbClr val="E5E0DF"/>
                </a:solidFill>
                <a:ea typeface="+mn-lt"/>
                <a:cs typeface="+mn-lt"/>
              </a:rPr>
              <a:t>requêtes</a:t>
            </a:r>
            <a:r>
              <a:rPr lang="en-US" sz="1850">
                <a:solidFill>
                  <a:srgbClr val="E5E0DF"/>
                </a:solidFill>
                <a:ea typeface="+mn-lt"/>
                <a:cs typeface="+mn-lt"/>
              </a:rPr>
              <a:t> complexes (Extraction des films d'un </a:t>
            </a:r>
            <a:r>
              <a:rPr lang="en-US" sz="1850" err="1">
                <a:solidFill>
                  <a:srgbClr val="E5E0DF"/>
                </a:solidFill>
                <a:ea typeface="+mn-lt"/>
                <a:cs typeface="+mn-lt"/>
              </a:rPr>
              <a:t>acteur</a:t>
            </a:r>
            <a:r>
              <a:rPr lang="en-US" sz="1850">
                <a:solidFill>
                  <a:srgbClr val="E5E0DF"/>
                </a:solidFill>
                <a:ea typeface="+mn-lt"/>
                <a:cs typeface="+mn-lt"/>
              </a:rPr>
              <a:t>, </a:t>
            </a:r>
            <a:r>
              <a:rPr lang="en-US" sz="1850" err="1">
                <a:solidFill>
                  <a:srgbClr val="E5E0DF"/>
                </a:solidFill>
                <a:ea typeface="+mn-lt"/>
                <a:cs typeface="+mn-lt"/>
              </a:rPr>
              <a:t>Rôles</a:t>
            </a:r>
            <a:r>
              <a:rPr lang="en-US" sz="1850">
                <a:solidFill>
                  <a:srgbClr val="E5E0DF"/>
                </a:solidFill>
                <a:ea typeface="+mn-lt"/>
                <a:cs typeface="+mn-lt"/>
              </a:rPr>
              <a:t> d'un film, Films </a:t>
            </a:r>
            <a:r>
              <a:rPr lang="en-US" sz="1850" err="1">
                <a:solidFill>
                  <a:srgbClr val="E5E0DF"/>
                </a:solidFill>
                <a:ea typeface="+mn-lt"/>
                <a:cs typeface="+mn-lt"/>
              </a:rPr>
              <a:t>sortis</a:t>
            </a:r>
            <a:r>
              <a:rPr lang="en-US" sz="1850">
                <a:solidFill>
                  <a:srgbClr val="E5E0DF"/>
                </a:solidFill>
                <a:ea typeface="+mn-lt"/>
                <a:cs typeface="+mn-lt"/>
              </a:rPr>
              <a:t> entre deux dates</a:t>
            </a:r>
            <a:endParaRPr lang="en-US"/>
          </a:p>
          <a:p>
            <a:pPr marL="285750" indent="-285750">
              <a:buFont typeface="Arial"/>
              <a:buChar char="•"/>
            </a:pPr>
            <a:r>
              <a:rPr lang="en-US" sz="1850" err="1">
                <a:solidFill>
                  <a:srgbClr val="E5E0DF"/>
                </a:solidFill>
                <a:ea typeface="+mn-lt"/>
                <a:cs typeface="+mn-lt"/>
              </a:rPr>
              <a:t>Optimisation</a:t>
            </a:r>
            <a:r>
              <a:rPr lang="en-US" sz="1850">
                <a:solidFill>
                  <a:srgbClr val="E5E0DF"/>
                </a:solidFill>
                <a:ea typeface="+mn-lt"/>
                <a:cs typeface="+mn-lt"/>
              </a:rPr>
              <a:t> des </a:t>
            </a:r>
            <a:r>
              <a:rPr lang="en-US" sz="1850" err="1">
                <a:solidFill>
                  <a:srgbClr val="E5E0DF"/>
                </a:solidFill>
                <a:ea typeface="+mn-lt"/>
                <a:cs typeface="+mn-lt"/>
              </a:rPr>
              <a:t>requêtes</a:t>
            </a:r>
            <a:r>
              <a:rPr lang="en-US" sz="1850">
                <a:solidFill>
                  <a:srgbClr val="E5E0DF"/>
                </a:solidFill>
                <a:ea typeface="+mn-lt"/>
                <a:cs typeface="+mn-lt"/>
              </a:rPr>
              <a:t> pour des performances </a:t>
            </a:r>
            <a:r>
              <a:rPr lang="en-US" sz="1850" err="1">
                <a:solidFill>
                  <a:srgbClr val="E5E0DF"/>
                </a:solidFill>
                <a:ea typeface="+mn-lt"/>
                <a:cs typeface="+mn-lt"/>
              </a:rPr>
              <a:t>maximales</a:t>
            </a:r>
            <a:r>
              <a:rPr lang="en-US" sz="1850">
                <a:solidFill>
                  <a:srgbClr val="E5E0DF"/>
                </a:solidFill>
                <a:ea typeface="+mn-lt"/>
                <a:cs typeface="+mn-lt"/>
              </a:rPr>
              <a:t> (</a:t>
            </a:r>
            <a:r>
              <a:rPr lang="en-US" sz="1850" err="1">
                <a:solidFill>
                  <a:srgbClr val="E5E0DF"/>
                </a:solidFill>
                <a:ea typeface="+mn-lt"/>
                <a:cs typeface="+mn-lt"/>
              </a:rPr>
              <a:t>Utilisation</a:t>
            </a:r>
            <a:r>
              <a:rPr lang="en-US" sz="1850">
                <a:solidFill>
                  <a:srgbClr val="E5E0DF"/>
                </a:solidFill>
                <a:ea typeface="+mn-lt"/>
                <a:cs typeface="+mn-lt"/>
              </a:rPr>
              <a:t> de JPQL, </a:t>
            </a:r>
            <a:r>
              <a:rPr lang="en-US" sz="1850" err="1">
                <a:solidFill>
                  <a:srgbClr val="E5E0DF"/>
                </a:solidFill>
                <a:ea typeface="+mn-lt"/>
                <a:cs typeface="+mn-lt"/>
              </a:rPr>
              <a:t>Méthodes</a:t>
            </a:r>
            <a:r>
              <a:rPr lang="en-US" sz="1850">
                <a:solidFill>
                  <a:srgbClr val="E5E0DF"/>
                </a:solidFill>
                <a:ea typeface="+mn-lt"/>
                <a:cs typeface="+mn-lt"/>
              </a:rPr>
              <a:t> de repository personnalisées)</a:t>
            </a:r>
            <a:endParaRPr lang="en-US"/>
          </a:p>
        </p:txBody>
      </p:sp>
      <p:sp>
        <p:nvSpPr>
          <p:cNvPr id="11" name="Shape 8"/>
          <p:cNvSpPr/>
          <p:nvPr/>
        </p:nvSpPr>
        <p:spPr>
          <a:xfrm>
            <a:off x="1606748" y="5487710"/>
            <a:ext cx="11416903" cy="2081451"/>
          </a:xfrm>
          <a:prstGeom prst="roundRect">
            <a:avLst>
              <a:gd name="adj" fmla="val 5083"/>
            </a:avLst>
          </a:prstGeom>
          <a:solidFill>
            <a:srgbClr val="790709"/>
          </a:solidFill>
          <a:ln w="7620">
            <a:solidFill>
              <a:srgbClr val="922022"/>
            </a:solidFill>
            <a:prstDash val="solid"/>
          </a:ln>
        </p:spPr>
        <p:txBody>
          <a:bodyPr/>
          <a:lstStyle/>
          <a:p>
            <a:endParaRPr lang="en-GB"/>
          </a:p>
        </p:txBody>
      </p:sp>
      <p:sp>
        <p:nvSpPr>
          <p:cNvPr id="12" name="Text 9"/>
          <p:cNvSpPr/>
          <p:nvPr/>
        </p:nvSpPr>
        <p:spPr>
          <a:xfrm>
            <a:off x="5891450" y="5576710"/>
            <a:ext cx="2612469" cy="326469"/>
          </a:xfrm>
          <a:prstGeom prst="rect">
            <a:avLst/>
          </a:prstGeom>
          <a:noFill/>
          <a:ln/>
        </p:spPr>
        <p:txBody>
          <a:bodyPr wrap="none" rtlCol="0" anchor="t"/>
          <a:lstStyle/>
          <a:p>
            <a:pPr marL="0" indent="0">
              <a:lnSpc>
                <a:spcPts val="2571"/>
              </a:lnSpc>
              <a:buNone/>
            </a:pPr>
            <a:r>
              <a:rPr lang="en-US" sz="2057" b="1">
                <a:solidFill>
                  <a:srgbClr val="E5E0DF"/>
                </a:solidFill>
                <a:latin typeface="Barlow" pitchFamily="34" charset="0"/>
                <a:ea typeface="Barlow" pitchFamily="34" charset="-122"/>
                <a:cs typeface="Barlow" pitchFamily="34" charset="-120"/>
              </a:rPr>
              <a:t>Gestion des Erreurs</a:t>
            </a:r>
            <a:endParaRPr lang="en-US" sz="2057"/>
          </a:p>
        </p:txBody>
      </p:sp>
      <p:sp>
        <p:nvSpPr>
          <p:cNvPr id="13" name="Text 10"/>
          <p:cNvSpPr/>
          <p:nvPr/>
        </p:nvSpPr>
        <p:spPr>
          <a:xfrm>
            <a:off x="2629327" y="6073904"/>
            <a:ext cx="10931604" cy="1128713"/>
          </a:xfrm>
          <a:prstGeom prst="rect">
            <a:avLst/>
          </a:prstGeom>
          <a:noFill/>
          <a:ln/>
        </p:spPr>
        <p:txBody>
          <a:bodyPr wrap="square" lIns="91440" tIns="45720" rIns="91440" bIns="45720" rtlCol="0" anchor="t"/>
          <a:lstStyle/>
          <a:p>
            <a:pPr marL="285750" indent="-285750">
              <a:buFont typeface="Arial"/>
              <a:buChar char="•"/>
            </a:pPr>
            <a:r>
              <a:rPr lang="en-US" sz="1850">
                <a:solidFill>
                  <a:srgbClr val="E5E0DF"/>
                </a:solidFill>
                <a:ea typeface="+mn-lt"/>
                <a:cs typeface="+mn-lt"/>
              </a:rPr>
              <a:t>Mise </a:t>
            </a:r>
            <a:r>
              <a:rPr lang="en-US" sz="1850" err="1">
                <a:solidFill>
                  <a:srgbClr val="E5E0DF"/>
                </a:solidFill>
                <a:ea typeface="+mn-lt"/>
                <a:cs typeface="+mn-lt"/>
              </a:rPr>
              <a:t>en</a:t>
            </a:r>
            <a:r>
              <a:rPr lang="en-US" sz="1850">
                <a:solidFill>
                  <a:srgbClr val="E5E0DF"/>
                </a:solidFill>
                <a:ea typeface="+mn-lt"/>
                <a:cs typeface="+mn-lt"/>
              </a:rPr>
              <a:t> place d'un système global de gestion des exceptions avec @ControllerAdvice</a:t>
            </a:r>
            <a:endParaRPr lang="fr-FR"/>
          </a:p>
          <a:p>
            <a:pPr marL="285750" indent="-285750">
              <a:buFont typeface="Arial"/>
              <a:buChar char="•"/>
            </a:pPr>
            <a:r>
              <a:rPr lang="en-US" sz="1850">
                <a:solidFill>
                  <a:srgbClr val="E5E0DF"/>
                </a:solidFill>
                <a:ea typeface="+mn-lt"/>
                <a:cs typeface="+mn-lt"/>
              </a:rPr>
              <a:t>Traitement </a:t>
            </a:r>
            <a:r>
              <a:rPr lang="en-US" sz="1850" err="1">
                <a:solidFill>
                  <a:srgbClr val="E5E0DF"/>
                </a:solidFill>
                <a:ea typeface="+mn-lt"/>
                <a:cs typeface="+mn-lt"/>
              </a:rPr>
              <a:t>cohérent</a:t>
            </a:r>
            <a:r>
              <a:rPr lang="en-US" sz="1850">
                <a:solidFill>
                  <a:srgbClr val="E5E0DF"/>
                </a:solidFill>
                <a:ea typeface="+mn-lt"/>
                <a:cs typeface="+mn-lt"/>
              </a:rPr>
              <a:t> des </a:t>
            </a:r>
            <a:r>
              <a:rPr lang="en-US" sz="1850" err="1">
                <a:solidFill>
                  <a:srgbClr val="E5E0DF"/>
                </a:solidFill>
                <a:ea typeface="+mn-lt"/>
                <a:cs typeface="+mn-lt"/>
              </a:rPr>
              <a:t>erreurs</a:t>
            </a:r>
            <a:endParaRPr lang="en-US" err="1"/>
          </a:p>
          <a:p>
            <a:pPr marL="285750" indent="-285750">
              <a:buFont typeface="Arial"/>
              <a:buChar char="•"/>
            </a:pPr>
            <a:r>
              <a:rPr lang="en-US" sz="1850" err="1">
                <a:solidFill>
                  <a:srgbClr val="E5E0DF"/>
                </a:solidFill>
                <a:ea typeface="+mn-lt"/>
                <a:cs typeface="+mn-lt"/>
              </a:rPr>
              <a:t>Définition</a:t>
            </a:r>
            <a:r>
              <a:rPr lang="en-US" sz="1850">
                <a:solidFill>
                  <a:srgbClr val="E5E0DF"/>
                </a:solidFill>
                <a:ea typeface="+mn-lt"/>
                <a:cs typeface="+mn-lt"/>
              </a:rPr>
              <a:t> de </a:t>
            </a:r>
            <a:r>
              <a:rPr lang="en-US" sz="1850" err="1">
                <a:solidFill>
                  <a:srgbClr val="E5E0DF"/>
                </a:solidFill>
                <a:ea typeface="+mn-lt"/>
                <a:cs typeface="+mn-lt"/>
              </a:rPr>
              <a:t>réponses</a:t>
            </a:r>
            <a:r>
              <a:rPr lang="en-US" sz="1850">
                <a:solidFill>
                  <a:srgbClr val="E5E0DF"/>
                </a:solidFill>
                <a:ea typeface="+mn-lt"/>
                <a:cs typeface="+mn-lt"/>
              </a:rPr>
              <a:t> HTTP </a:t>
            </a:r>
            <a:r>
              <a:rPr lang="en-US" sz="1850" err="1">
                <a:solidFill>
                  <a:srgbClr val="E5E0DF"/>
                </a:solidFill>
                <a:ea typeface="+mn-lt"/>
                <a:cs typeface="+mn-lt"/>
              </a:rPr>
              <a:t>appropriées</a:t>
            </a:r>
            <a:r>
              <a:rPr lang="en-US" sz="1850">
                <a:solidFill>
                  <a:srgbClr val="E5E0DF"/>
                </a:solidFill>
                <a:ea typeface="+mn-lt"/>
                <a:cs typeface="+mn-lt"/>
              </a:rPr>
              <a:t> pour </a:t>
            </a:r>
            <a:r>
              <a:rPr lang="en-US" sz="1850" err="1">
                <a:solidFill>
                  <a:srgbClr val="E5E0DF"/>
                </a:solidFill>
                <a:ea typeface="+mn-lt"/>
                <a:cs typeface="+mn-lt"/>
              </a:rPr>
              <a:t>chaque</a:t>
            </a:r>
            <a:r>
              <a:rPr lang="en-US" sz="1850">
                <a:solidFill>
                  <a:srgbClr val="E5E0DF"/>
                </a:solidFill>
                <a:ea typeface="+mn-lt"/>
                <a:cs typeface="+mn-lt"/>
              </a:rPr>
              <a:t> type </a:t>
            </a:r>
            <a:r>
              <a:rPr lang="en-US" sz="1850" err="1">
                <a:solidFill>
                  <a:srgbClr val="E5E0DF"/>
                </a:solidFill>
                <a:ea typeface="+mn-lt"/>
                <a:cs typeface="+mn-lt"/>
              </a:rPr>
              <a:t>d'erreur</a:t>
            </a:r>
            <a:endParaRPr lang="en-US" err="1"/>
          </a:p>
          <a:p>
            <a:pPr marL="285750" indent="-285750">
              <a:buFont typeface="Arial"/>
              <a:buChar char="•"/>
            </a:pPr>
            <a:r>
              <a:rPr lang="en-US" sz="1850">
                <a:solidFill>
                  <a:srgbClr val="E5E0DF"/>
                </a:solidFill>
                <a:ea typeface="+mn-lt"/>
                <a:cs typeface="+mn-lt"/>
              </a:rPr>
              <a:t>Messages </a:t>
            </a:r>
            <a:r>
              <a:rPr lang="en-US" sz="1850" err="1">
                <a:solidFill>
                  <a:srgbClr val="E5E0DF"/>
                </a:solidFill>
                <a:ea typeface="+mn-lt"/>
                <a:cs typeface="+mn-lt"/>
              </a:rPr>
              <a:t>clairs</a:t>
            </a:r>
            <a:r>
              <a:rPr lang="en-US" sz="1850">
                <a:solidFill>
                  <a:srgbClr val="E5E0DF"/>
                </a:solidFill>
                <a:ea typeface="+mn-lt"/>
                <a:cs typeface="+mn-lt"/>
              </a:rPr>
              <a:t> et </a:t>
            </a:r>
            <a:r>
              <a:rPr lang="en-US" sz="1850" err="1">
                <a:solidFill>
                  <a:srgbClr val="E5E0DF"/>
                </a:solidFill>
                <a:ea typeface="+mn-lt"/>
                <a:cs typeface="+mn-lt"/>
              </a:rPr>
              <a:t>informatifs</a:t>
            </a:r>
            <a:endParaRPr lang="en-US" err="1"/>
          </a:p>
          <a:p>
            <a:pPr marL="0" indent="0">
              <a:lnSpc>
                <a:spcPts val="2962"/>
              </a:lnSpc>
              <a:buNone/>
            </a:pPr>
            <a:endParaRPr lang="en-US" sz="1850">
              <a:solidFill>
                <a:srgbClr val="E5E0DF"/>
              </a:solidFill>
              <a:latin typeface="Barlow"/>
            </a:endParaRPr>
          </a:p>
        </p:txBody>
      </p:sp>
    </p:spTree>
    <p:extLst>
      <p:ext uri="{BB962C8B-B14F-4D97-AF65-F5344CB8AC3E}">
        <p14:creationId xmlns:p14="http://schemas.microsoft.com/office/powerpoint/2010/main" val="4200170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 name="Text 3"/>
          <p:cNvSpPr/>
          <p:nvPr/>
        </p:nvSpPr>
        <p:spPr>
          <a:xfrm>
            <a:off x="3597899" y="744452"/>
            <a:ext cx="8174830" cy="764569"/>
          </a:xfrm>
          <a:prstGeom prst="rect">
            <a:avLst/>
          </a:prstGeom>
          <a:noFill/>
          <a:ln/>
        </p:spPr>
        <p:txBody>
          <a:bodyPr wrap="none" lIns="91440" tIns="45720" rIns="91440" bIns="45720" rtlCol="0" anchor="t"/>
          <a:lstStyle/>
          <a:p>
            <a:pPr marL="0" indent="0" algn="ctr">
              <a:lnSpc>
                <a:spcPts val="6707"/>
              </a:lnSpc>
              <a:buNone/>
            </a:pPr>
            <a:r>
              <a:rPr lang="en-US" sz="5350">
                <a:solidFill>
                  <a:srgbClr val="383838"/>
                </a:solidFill>
                <a:latin typeface="Montserrat"/>
                <a:ea typeface="Patrick Hand" pitchFamily="34" charset="-122"/>
                <a:cs typeface="Patrick Hand" pitchFamily="34" charset="-120"/>
              </a:rPr>
              <a:t>32123BC1 - Gestion de Projet</a:t>
            </a:r>
            <a:endParaRPr lang="en-US" sz="5350" err="1">
              <a:latin typeface="Montserrat"/>
            </a:endParaRPr>
          </a:p>
        </p:txBody>
      </p:sp>
      <p:pic>
        <p:nvPicPr>
          <p:cNvPr id="7" name="Image 1" descr="preencoded.png"/>
          <p:cNvPicPr>
            <a:picLocks noChangeAspect="1"/>
          </p:cNvPicPr>
          <p:nvPr/>
        </p:nvPicPr>
        <p:blipFill>
          <a:blip r:embed="rId3"/>
          <a:stretch>
            <a:fillRect/>
          </a:stretch>
        </p:blipFill>
        <p:spPr>
          <a:xfrm>
            <a:off x="1470773" y="2517934"/>
            <a:ext cx="3349466" cy="2070021"/>
          </a:xfrm>
          <a:prstGeom prst="rect">
            <a:avLst/>
          </a:prstGeom>
        </p:spPr>
      </p:pic>
      <p:sp>
        <p:nvSpPr>
          <p:cNvPr id="8" name="Text 4"/>
          <p:cNvSpPr/>
          <p:nvPr/>
        </p:nvSpPr>
        <p:spPr>
          <a:xfrm>
            <a:off x="1714256" y="4896564"/>
            <a:ext cx="2862382" cy="308610"/>
          </a:xfrm>
          <a:prstGeom prst="rect">
            <a:avLst/>
          </a:prstGeom>
          <a:noFill/>
          <a:ln/>
        </p:spPr>
        <p:txBody>
          <a:bodyPr wrap="none" lIns="91440" tIns="45720" rIns="91440" bIns="45720" rtlCol="0" anchor="t"/>
          <a:lstStyle/>
          <a:p>
            <a:pPr marL="0" indent="0" algn="ctr">
              <a:lnSpc>
                <a:spcPts val="2430"/>
              </a:lnSpc>
              <a:buNone/>
            </a:pPr>
            <a:r>
              <a:rPr lang="en-US" b="1" err="1">
                <a:latin typeface="Montserrat"/>
                <a:ea typeface="Patrick Hand" pitchFamily="34" charset="-122"/>
                <a:cs typeface="Patrick Hand" pitchFamily="34" charset="-120"/>
              </a:rPr>
              <a:t>Outils</a:t>
            </a:r>
            <a:r>
              <a:rPr lang="en-US" b="1">
                <a:latin typeface="Montserrat"/>
                <a:ea typeface="Patrick Hand" pitchFamily="34" charset="-122"/>
                <a:cs typeface="Patrick Hand" pitchFamily="34" charset="-120"/>
              </a:rPr>
              <a:t> pour </a:t>
            </a:r>
            <a:r>
              <a:rPr lang="en-US" b="1" err="1">
                <a:latin typeface="Montserrat"/>
                <a:ea typeface="Patrick Hand" pitchFamily="34" charset="-122"/>
                <a:cs typeface="Patrick Hand" pitchFamily="34" charset="-120"/>
              </a:rPr>
              <a:t>une</a:t>
            </a:r>
            <a:r>
              <a:rPr lang="en-US" b="1">
                <a:latin typeface="Montserrat"/>
                <a:ea typeface="Patrick Hand" pitchFamily="34" charset="-122"/>
                <a:cs typeface="Patrick Hand" pitchFamily="34" charset="-120"/>
              </a:rPr>
              <a:t> Gestion </a:t>
            </a:r>
            <a:r>
              <a:rPr lang="en-US" b="1" err="1">
                <a:latin typeface="Montserrat"/>
                <a:ea typeface="Patrick Hand" pitchFamily="34" charset="-122"/>
                <a:cs typeface="Patrick Hand" pitchFamily="34" charset="-120"/>
              </a:rPr>
              <a:t>Efficace</a:t>
            </a:r>
            <a:endParaRPr lang="en-US" b="1">
              <a:latin typeface="Montserrat"/>
            </a:endParaRPr>
          </a:p>
        </p:txBody>
      </p:sp>
      <p:sp>
        <p:nvSpPr>
          <p:cNvPr id="9" name="Text 5"/>
          <p:cNvSpPr/>
          <p:nvPr/>
        </p:nvSpPr>
        <p:spPr>
          <a:xfrm>
            <a:off x="1470773" y="5353288"/>
            <a:ext cx="3349466" cy="1580198"/>
          </a:xfrm>
          <a:prstGeom prst="rect">
            <a:avLst/>
          </a:prstGeom>
          <a:noFill/>
          <a:ln/>
        </p:spPr>
        <p:txBody>
          <a:bodyPr wrap="square" lIns="91440" tIns="45720" rIns="91440" bIns="45720" rtlCol="0" anchor="t"/>
          <a:lstStyle/>
          <a:p>
            <a:pPr marL="342900" indent="-342900" algn="ctr">
              <a:lnSpc>
                <a:spcPts val="3110"/>
              </a:lnSpc>
              <a:buFont typeface="Calibri"/>
              <a:buChar char="-"/>
            </a:pPr>
            <a:r>
              <a:rPr lang="en-US" sz="1900">
                <a:solidFill>
                  <a:srgbClr val="383838"/>
                </a:solidFill>
                <a:latin typeface="Heebo"/>
                <a:ea typeface="Patrick Hand" pitchFamily="34" charset="-122"/>
                <a:cs typeface="Patrick Hand" pitchFamily="34" charset="-120"/>
              </a:rPr>
              <a:t>Planification</a:t>
            </a:r>
            <a:endParaRPr lang="en-US" sz="1900">
              <a:solidFill>
                <a:srgbClr val="000000"/>
              </a:solidFill>
              <a:latin typeface="Heebo"/>
              <a:ea typeface="Patrick Hand" pitchFamily="34" charset="-122"/>
              <a:cs typeface="Patrick Hand" pitchFamily="34" charset="-120"/>
            </a:endParaRPr>
          </a:p>
          <a:p>
            <a:pPr marL="342900" indent="-342900" algn="ctr">
              <a:lnSpc>
                <a:spcPts val="3110"/>
              </a:lnSpc>
              <a:buFont typeface="Calibri"/>
              <a:buChar char="-"/>
            </a:pPr>
            <a:r>
              <a:rPr lang="en-US" sz="1900">
                <a:solidFill>
                  <a:srgbClr val="383838"/>
                </a:solidFill>
                <a:latin typeface="Heebo"/>
                <a:cs typeface="Heebo"/>
              </a:rPr>
              <a:t>Collaboration</a:t>
            </a:r>
          </a:p>
          <a:p>
            <a:pPr marL="342900" indent="-342900" algn="ctr">
              <a:lnSpc>
                <a:spcPts val="3110"/>
              </a:lnSpc>
              <a:buFont typeface="Calibri"/>
              <a:buChar char="-"/>
            </a:pPr>
            <a:r>
              <a:rPr lang="en-US" sz="1900">
                <a:solidFill>
                  <a:srgbClr val="383838"/>
                </a:solidFill>
                <a:latin typeface="Heebo"/>
                <a:cs typeface="Heebo"/>
              </a:rPr>
              <a:t>Suivi</a:t>
            </a:r>
            <a:endParaRPr lang="en-US">
              <a:latin typeface="Heebo"/>
              <a:cs typeface="Heebo"/>
            </a:endParaRPr>
          </a:p>
        </p:txBody>
      </p:sp>
      <p:pic>
        <p:nvPicPr>
          <p:cNvPr id="10" name="Image 2" descr="preencoded.png"/>
          <p:cNvPicPr>
            <a:picLocks noChangeAspect="1"/>
          </p:cNvPicPr>
          <p:nvPr/>
        </p:nvPicPr>
        <p:blipFill>
          <a:blip r:embed="rId4"/>
          <a:stretch>
            <a:fillRect/>
          </a:stretch>
        </p:blipFill>
        <p:spPr>
          <a:xfrm>
            <a:off x="5640467" y="2517934"/>
            <a:ext cx="3349466" cy="2070021"/>
          </a:xfrm>
          <a:prstGeom prst="rect">
            <a:avLst/>
          </a:prstGeom>
        </p:spPr>
      </p:pic>
      <p:sp>
        <p:nvSpPr>
          <p:cNvPr id="11" name="Text 6"/>
          <p:cNvSpPr/>
          <p:nvPr/>
        </p:nvSpPr>
        <p:spPr>
          <a:xfrm>
            <a:off x="6080760" y="4896564"/>
            <a:ext cx="2468880" cy="308610"/>
          </a:xfrm>
          <a:prstGeom prst="rect">
            <a:avLst/>
          </a:prstGeom>
          <a:noFill/>
          <a:ln/>
        </p:spPr>
        <p:txBody>
          <a:bodyPr wrap="none" lIns="91440" tIns="45720" rIns="91440" bIns="45720" rtlCol="0" anchor="t"/>
          <a:lstStyle/>
          <a:p>
            <a:pPr marL="0" indent="0" algn="ctr">
              <a:lnSpc>
                <a:spcPts val="2430"/>
              </a:lnSpc>
              <a:buNone/>
            </a:pPr>
            <a:r>
              <a:rPr lang="en-US" sz="1900" b="1" err="1">
                <a:solidFill>
                  <a:srgbClr val="383838"/>
                </a:solidFill>
                <a:latin typeface="Montserrat"/>
                <a:ea typeface="Patrick Hand" pitchFamily="34" charset="-122"/>
                <a:cs typeface="Patrick Hand" pitchFamily="34" charset="-120"/>
              </a:rPr>
              <a:t>Méthodologies</a:t>
            </a:r>
            <a:r>
              <a:rPr lang="en-US" sz="1900" b="1">
                <a:solidFill>
                  <a:srgbClr val="383838"/>
                </a:solidFill>
                <a:latin typeface="Montserrat"/>
                <a:ea typeface="Patrick Hand" pitchFamily="34" charset="-122"/>
                <a:cs typeface="Patrick Hand" pitchFamily="34" charset="-120"/>
              </a:rPr>
              <a:t> </a:t>
            </a:r>
            <a:r>
              <a:rPr lang="en-US" sz="1900" b="1" err="1">
                <a:solidFill>
                  <a:srgbClr val="383838"/>
                </a:solidFill>
                <a:latin typeface="Montserrat"/>
                <a:ea typeface="Patrick Hand" pitchFamily="34" charset="-122"/>
                <a:cs typeface="Patrick Hand" pitchFamily="34" charset="-120"/>
              </a:rPr>
              <a:t>Modernes</a:t>
            </a:r>
            <a:endParaRPr lang="en-US" sz="1900">
              <a:latin typeface="Montserrat"/>
            </a:endParaRPr>
          </a:p>
        </p:txBody>
      </p:sp>
      <p:sp>
        <p:nvSpPr>
          <p:cNvPr id="12" name="Text 7"/>
          <p:cNvSpPr/>
          <p:nvPr/>
        </p:nvSpPr>
        <p:spPr>
          <a:xfrm>
            <a:off x="5640467" y="5353288"/>
            <a:ext cx="3349466" cy="1185148"/>
          </a:xfrm>
          <a:prstGeom prst="rect">
            <a:avLst/>
          </a:prstGeom>
          <a:noFill/>
          <a:ln/>
        </p:spPr>
        <p:txBody>
          <a:bodyPr wrap="square" lIns="91440" tIns="45720" rIns="91440" bIns="45720" rtlCol="0" anchor="t"/>
          <a:lstStyle/>
          <a:p>
            <a:pPr marL="342900" indent="-342900" algn="ctr">
              <a:lnSpc>
                <a:spcPts val="3110"/>
              </a:lnSpc>
              <a:buFont typeface="Calibri"/>
              <a:buChar char="-"/>
            </a:pPr>
            <a:r>
              <a:rPr lang="en-US" sz="1900">
                <a:solidFill>
                  <a:srgbClr val="383838"/>
                </a:solidFill>
                <a:latin typeface="Heebo"/>
                <a:ea typeface="Patrick Hand" pitchFamily="34" charset="-122"/>
                <a:cs typeface="Patrick Hand" pitchFamily="34" charset="-120"/>
              </a:rPr>
              <a:t>Coordination</a:t>
            </a:r>
            <a:endParaRPr lang="en-US" sz="1900">
              <a:solidFill>
                <a:srgbClr val="000000"/>
              </a:solidFill>
              <a:latin typeface="Heebo"/>
              <a:ea typeface="Patrick Hand" pitchFamily="34" charset="-122"/>
              <a:cs typeface="Patrick Hand" pitchFamily="34" charset="-120"/>
            </a:endParaRPr>
          </a:p>
          <a:p>
            <a:pPr marL="342900" indent="-342900" algn="ctr">
              <a:lnSpc>
                <a:spcPts val="3110"/>
              </a:lnSpc>
              <a:buFont typeface="Calibri"/>
              <a:buChar char="-"/>
            </a:pPr>
            <a:r>
              <a:rPr lang="en-US" sz="1900" err="1">
                <a:solidFill>
                  <a:srgbClr val="383838"/>
                </a:solidFill>
                <a:latin typeface="Heebo"/>
                <a:ea typeface="Patrick Hand" pitchFamily="34" charset="-122"/>
                <a:cs typeface="Patrick Hand" pitchFamily="34" charset="-120"/>
              </a:rPr>
              <a:t>Visibilité</a:t>
            </a:r>
            <a:r>
              <a:rPr lang="en-US" sz="1900">
                <a:solidFill>
                  <a:srgbClr val="383838"/>
                </a:solidFill>
                <a:latin typeface="Heebo"/>
                <a:ea typeface="Patrick Hand" pitchFamily="34" charset="-122"/>
                <a:cs typeface="Patrick Hand" pitchFamily="34" charset="-120"/>
              </a:rPr>
              <a:t>.</a:t>
            </a:r>
            <a:endParaRPr lang="en-US" sz="1900">
              <a:latin typeface="Heebo"/>
              <a:cs typeface="Heebo"/>
            </a:endParaRPr>
          </a:p>
        </p:txBody>
      </p:sp>
      <p:pic>
        <p:nvPicPr>
          <p:cNvPr id="13" name="Image 3" descr="preencoded.png"/>
          <p:cNvPicPr>
            <a:picLocks noChangeAspect="1"/>
          </p:cNvPicPr>
          <p:nvPr/>
        </p:nvPicPr>
        <p:blipFill>
          <a:blip r:embed="rId5"/>
          <a:stretch>
            <a:fillRect/>
          </a:stretch>
        </p:blipFill>
        <p:spPr>
          <a:xfrm>
            <a:off x="9635989" y="2517934"/>
            <a:ext cx="3349466" cy="2070021"/>
          </a:xfrm>
          <a:prstGeom prst="rect">
            <a:avLst/>
          </a:prstGeom>
        </p:spPr>
      </p:pic>
      <p:sp>
        <p:nvSpPr>
          <p:cNvPr id="14" name="Text 8"/>
          <p:cNvSpPr/>
          <p:nvPr/>
        </p:nvSpPr>
        <p:spPr>
          <a:xfrm>
            <a:off x="9800511" y="4896564"/>
            <a:ext cx="2468880" cy="308610"/>
          </a:xfrm>
          <a:prstGeom prst="rect">
            <a:avLst/>
          </a:prstGeom>
          <a:noFill/>
          <a:ln/>
        </p:spPr>
        <p:txBody>
          <a:bodyPr wrap="none" lIns="91440" tIns="45720" rIns="91440" bIns="45720" rtlCol="0" anchor="t"/>
          <a:lstStyle/>
          <a:p>
            <a:pPr algn="ctr">
              <a:lnSpc>
                <a:spcPts val="2430"/>
              </a:lnSpc>
            </a:pPr>
            <a:r>
              <a:rPr lang="en-US" sz="1900" b="1">
                <a:solidFill>
                  <a:srgbClr val="383838"/>
                </a:solidFill>
                <a:latin typeface="Montserrat"/>
              </a:rPr>
              <a:t>Suivi et </a:t>
            </a:r>
            <a:r>
              <a:rPr lang="en-US" sz="1900" b="1" err="1">
                <a:solidFill>
                  <a:srgbClr val="383838"/>
                </a:solidFill>
                <a:latin typeface="Montserrat"/>
              </a:rPr>
              <a:t>Visibilité</a:t>
            </a:r>
            <a:endParaRPr lang="en-US" sz="1900" b="1">
              <a:solidFill>
                <a:srgbClr val="383838"/>
              </a:solidFill>
              <a:latin typeface="Montserrat"/>
            </a:endParaRPr>
          </a:p>
        </p:txBody>
      </p:sp>
      <p:sp>
        <p:nvSpPr>
          <p:cNvPr id="15" name="Text 9"/>
          <p:cNvSpPr/>
          <p:nvPr/>
        </p:nvSpPr>
        <p:spPr>
          <a:xfrm>
            <a:off x="9360218" y="5353288"/>
            <a:ext cx="3349466" cy="1185148"/>
          </a:xfrm>
          <a:prstGeom prst="rect">
            <a:avLst/>
          </a:prstGeom>
          <a:noFill/>
          <a:ln/>
        </p:spPr>
        <p:txBody>
          <a:bodyPr wrap="square" lIns="91440" tIns="45720" rIns="91440" bIns="45720" rtlCol="0" anchor="t"/>
          <a:lstStyle/>
          <a:p>
            <a:pPr marL="342900" indent="-342900" algn="ctr">
              <a:lnSpc>
                <a:spcPts val="3110"/>
              </a:lnSpc>
              <a:buFont typeface="Calibri"/>
              <a:buChar char="-"/>
            </a:pPr>
            <a:r>
              <a:rPr lang="en-US" sz="1900">
                <a:solidFill>
                  <a:srgbClr val="383838"/>
                </a:solidFill>
                <a:latin typeface="Heebo"/>
                <a:ea typeface="Patrick Hand" pitchFamily="34" charset="-122"/>
                <a:cs typeface="Patrick Hand" pitchFamily="34" charset="-120"/>
              </a:rPr>
              <a:t>Suivi </a:t>
            </a:r>
            <a:r>
              <a:rPr lang="en-US" sz="1900" err="1">
                <a:solidFill>
                  <a:srgbClr val="383838"/>
                </a:solidFill>
                <a:latin typeface="Heebo"/>
                <a:ea typeface="Patrick Hand" pitchFamily="34" charset="-122"/>
                <a:cs typeface="Patrick Hand" pitchFamily="34" charset="-120"/>
              </a:rPr>
              <a:t>efficace</a:t>
            </a:r>
            <a:endParaRPr lang="en-US" sz="1900">
              <a:solidFill>
                <a:srgbClr val="000000"/>
              </a:solidFill>
              <a:latin typeface="Heebo"/>
              <a:ea typeface="Patrick Hand" pitchFamily="34" charset="-122"/>
              <a:cs typeface="Patrick Hand" pitchFamily="34" charset="-120"/>
            </a:endParaRPr>
          </a:p>
          <a:p>
            <a:pPr marL="342900" indent="-342900" algn="ctr">
              <a:lnSpc>
                <a:spcPts val="3110"/>
              </a:lnSpc>
              <a:buFont typeface="Calibri"/>
              <a:buChar char="-"/>
            </a:pPr>
            <a:r>
              <a:rPr lang="en-US" sz="1900">
                <a:solidFill>
                  <a:srgbClr val="383838"/>
                </a:solidFill>
                <a:latin typeface="Heebo"/>
                <a:ea typeface="Patrick Hand" pitchFamily="34" charset="-122"/>
                <a:cs typeface="Patrick Hand" pitchFamily="34" charset="-120"/>
              </a:rPr>
              <a:t>Tableaux de bord </a:t>
            </a:r>
            <a:endParaRPr lang="en-US" sz="1900">
              <a:solidFill>
                <a:srgbClr val="383838"/>
              </a:solidFill>
              <a:latin typeface="Heebo"/>
              <a:cs typeface="Heebo"/>
            </a:endParaRP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1"/>
          <p:cNvSpPr/>
          <p:nvPr/>
        </p:nvSpPr>
        <p:spPr>
          <a:xfrm>
            <a:off x="3578423" y="506911"/>
            <a:ext cx="6675834" cy="653177"/>
          </a:xfrm>
          <a:prstGeom prst="rect">
            <a:avLst/>
          </a:prstGeom>
          <a:noFill/>
          <a:ln/>
        </p:spPr>
        <p:txBody>
          <a:bodyPr wrap="none" rtlCol="0" anchor="t"/>
          <a:lstStyle/>
          <a:p>
            <a:pPr marL="0" indent="0">
              <a:lnSpc>
                <a:spcPts val="5143"/>
              </a:lnSpc>
              <a:buNone/>
            </a:pPr>
            <a:r>
              <a:rPr lang="en-US" sz="4114" b="1" err="1">
                <a:latin typeface="Barlow" pitchFamily="34" charset="0"/>
                <a:ea typeface="Barlow" pitchFamily="34" charset="-122"/>
                <a:cs typeface="Barlow" pitchFamily="34" charset="-120"/>
              </a:rPr>
              <a:t>Exemples</a:t>
            </a:r>
            <a:r>
              <a:rPr lang="en-US" sz="4114" b="1">
                <a:latin typeface="Barlow" pitchFamily="34" charset="0"/>
                <a:ea typeface="Barlow" pitchFamily="34" charset="-122"/>
                <a:cs typeface="Barlow" pitchFamily="34" charset="-120"/>
              </a:rPr>
              <a:t> </a:t>
            </a:r>
            <a:r>
              <a:rPr lang="en-US" sz="4114" b="1" err="1">
                <a:latin typeface="Barlow" pitchFamily="34" charset="0"/>
                <a:ea typeface="Barlow" pitchFamily="34" charset="-122"/>
                <a:cs typeface="Barlow" pitchFamily="34" charset="-120"/>
              </a:rPr>
              <a:t>Contrôleurs</a:t>
            </a:r>
            <a:r>
              <a:rPr lang="en-US" sz="4114" b="1">
                <a:latin typeface="Barlow" pitchFamily="34" charset="0"/>
                <a:ea typeface="Barlow" pitchFamily="34" charset="-122"/>
                <a:cs typeface="Barlow" pitchFamily="34" charset="-120"/>
              </a:rPr>
              <a:t> CRUD</a:t>
            </a:r>
            <a:endParaRPr lang="en-US" sz="4114"/>
          </a:p>
        </p:txBody>
      </p:sp>
      <p:pic>
        <p:nvPicPr>
          <p:cNvPr id="24" name="Picture 23">
            <a:extLst>
              <a:ext uri="{FF2B5EF4-FFF2-40B4-BE49-F238E27FC236}">
                <a16:creationId xmlns:a16="http://schemas.microsoft.com/office/drawing/2014/main" id="{A83347BE-923B-3904-0135-EE65DFACD8A0}"/>
              </a:ext>
            </a:extLst>
          </p:cNvPr>
          <p:cNvPicPr>
            <a:picLocks noChangeAspect="1"/>
          </p:cNvPicPr>
          <p:nvPr/>
        </p:nvPicPr>
        <p:blipFill>
          <a:blip r:embed="rId3"/>
          <a:srcRect/>
          <a:stretch/>
        </p:blipFill>
        <p:spPr>
          <a:xfrm>
            <a:off x="2836529" y="1118773"/>
            <a:ext cx="8419774" cy="6734175"/>
          </a:xfrm>
          <a:prstGeom prst="rect">
            <a:avLst/>
          </a:prstGeom>
        </p:spPr>
      </p:pic>
    </p:spTree>
    <p:extLst>
      <p:ext uri="{BB962C8B-B14F-4D97-AF65-F5344CB8AC3E}">
        <p14:creationId xmlns:p14="http://schemas.microsoft.com/office/powerpoint/2010/main" val="17686794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1"/>
          <p:cNvSpPr/>
          <p:nvPr/>
        </p:nvSpPr>
        <p:spPr>
          <a:xfrm>
            <a:off x="2155074" y="907935"/>
            <a:ext cx="10326529" cy="685800"/>
          </a:xfrm>
          <a:prstGeom prst="rect">
            <a:avLst/>
          </a:prstGeom>
          <a:noFill/>
          <a:ln/>
        </p:spPr>
        <p:txBody>
          <a:bodyPr wrap="none" lIns="91440" tIns="45720" rIns="91440" bIns="45720" rtlCol="0" anchor="t"/>
          <a:lstStyle/>
          <a:p>
            <a:pPr marL="0" indent="0">
              <a:lnSpc>
                <a:spcPts val="5400"/>
              </a:lnSpc>
              <a:buNone/>
            </a:pPr>
            <a:r>
              <a:rPr lang="en-US" sz="4000" b="1">
                <a:latin typeface="Montserrat"/>
                <a:ea typeface="Barlow" pitchFamily="34" charset="-122"/>
                <a:cs typeface="Barlow" pitchFamily="34" charset="-120"/>
              </a:rPr>
              <a:t>Exigences Techniques et Bonnes Pratiques</a:t>
            </a:r>
            <a:endParaRPr lang="en-US" sz="4000">
              <a:latin typeface="Montserrat"/>
            </a:endParaRPr>
          </a:p>
        </p:txBody>
      </p:sp>
      <p:pic>
        <p:nvPicPr>
          <p:cNvPr id="5" name="Image 1" descr="preencoded.png"/>
          <p:cNvPicPr>
            <a:picLocks noChangeAspect="1"/>
          </p:cNvPicPr>
          <p:nvPr/>
        </p:nvPicPr>
        <p:blipFill>
          <a:blip r:embed="rId3"/>
          <a:stretch>
            <a:fillRect/>
          </a:stretch>
        </p:blipFill>
        <p:spPr>
          <a:xfrm>
            <a:off x="1321356" y="2582585"/>
            <a:ext cx="617220" cy="617220"/>
          </a:xfrm>
          <a:prstGeom prst="rect">
            <a:avLst/>
          </a:prstGeom>
        </p:spPr>
      </p:pic>
      <p:sp>
        <p:nvSpPr>
          <p:cNvPr id="6" name="Text 2"/>
          <p:cNvSpPr/>
          <p:nvPr/>
        </p:nvSpPr>
        <p:spPr>
          <a:xfrm>
            <a:off x="1321356" y="3271809"/>
            <a:ext cx="2890242" cy="342900"/>
          </a:xfrm>
          <a:prstGeom prst="rect">
            <a:avLst/>
          </a:prstGeom>
          <a:noFill/>
          <a:ln/>
        </p:spPr>
        <p:txBody>
          <a:bodyPr wrap="none" rtlCol="0" anchor="t"/>
          <a:lstStyle/>
          <a:p>
            <a:pPr marL="0" indent="0" algn="l">
              <a:lnSpc>
                <a:spcPts val="2700"/>
              </a:lnSpc>
              <a:buNone/>
            </a:pPr>
            <a:r>
              <a:rPr lang="en-US" sz="2160" b="1">
                <a:latin typeface="Barlow" pitchFamily="34" charset="0"/>
                <a:ea typeface="Barlow" pitchFamily="34" charset="-122"/>
                <a:cs typeface="Barlow" pitchFamily="34" charset="-120"/>
              </a:rPr>
              <a:t>Documentation du Code</a:t>
            </a:r>
            <a:endParaRPr lang="en-US" sz="2160"/>
          </a:p>
        </p:txBody>
      </p:sp>
      <p:sp>
        <p:nvSpPr>
          <p:cNvPr id="7" name="Text 3"/>
          <p:cNvSpPr/>
          <p:nvPr/>
        </p:nvSpPr>
        <p:spPr>
          <a:xfrm>
            <a:off x="1321356" y="3937635"/>
            <a:ext cx="3749040" cy="4069710"/>
          </a:xfrm>
          <a:prstGeom prst="rect">
            <a:avLst/>
          </a:prstGeom>
          <a:noFill/>
          <a:ln/>
        </p:spPr>
        <p:txBody>
          <a:bodyPr wrap="square" lIns="91440" tIns="45720" rIns="91440" bIns="45720" rtlCol="0" anchor="t"/>
          <a:lstStyle/>
          <a:p>
            <a:pPr marL="285750" indent="-285750">
              <a:buFont typeface="Arial"/>
              <a:buChar char="•"/>
            </a:pPr>
            <a:r>
              <a:rPr lang="en-US" sz="1900" err="1">
                <a:ea typeface="+mn-lt"/>
                <a:cs typeface="+mn-lt"/>
              </a:rPr>
              <a:t>Utilisation</a:t>
            </a:r>
            <a:r>
              <a:rPr lang="en-US" sz="1900">
                <a:ea typeface="+mn-lt"/>
                <a:cs typeface="+mn-lt"/>
              </a:rPr>
              <a:t> de Javadoc pour documenter (</a:t>
            </a:r>
            <a:r>
              <a:rPr lang="en-US" sz="1900" err="1">
                <a:ea typeface="+mn-lt"/>
                <a:cs typeface="+mn-lt"/>
              </a:rPr>
              <a:t>Toutes</a:t>
            </a:r>
            <a:r>
              <a:rPr lang="en-US" sz="1900">
                <a:ea typeface="+mn-lt"/>
                <a:cs typeface="+mn-lt"/>
              </a:rPr>
              <a:t> les classes, </a:t>
            </a:r>
            <a:r>
              <a:rPr lang="en-US" sz="1900" err="1">
                <a:ea typeface="+mn-lt"/>
                <a:cs typeface="+mn-lt"/>
              </a:rPr>
              <a:t>Méthodes</a:t>
            </a:r>
            <a:r>
              <a:rPr lang="en-US" sz="1900">
                <a:ea typeface="+mn-lt"/>
                <a:cs typeface="+mn-lt"/>
              </a:rPr>
              <a:t> </a:t>
            </a:r>
            <a:r>
              <a:rPr lang="en-US" sz="1900" err="1">
                <a:ea typeface="+mn-lt"/>
                <a:cs typeface="+mn-lt"/>
              </a:rPr>
              <a:t>importantes</a:t>
            </a:r>
            <a:r>
              <a:rPr lang="en-US" sz="1900">
                <a:ea typeface="+mn-lt"/>
                <a:cs typeface="+mn-lt"/>
              </a:rPr>
              <a:t>, </a:t>
            </a:r>
            <a:r>
              <a:rPr lang="en-US" sz="1900" err="1">
                <a:ea typeface="+mn-lt"/>
                <a:cs typeface="+mn-lt"/>
              </a:rPr>
              <a:t>Attributs</a:t>
            </a:r>
            <a:r>
              <a:rPr lang="en-US" sz="1900">
                <a:ea typeface="+mn-lt"/>
                <a:cs typeface="+mn-lt"/>
              </a:rPr>
              <a:t> </a:t>
            </a:r>
            <a:r>
              <a:rPr lang="en-US" sz="1900" err="1">
                <a:ea typeface="+mn-lt"/>
                <a:cs typeface="+mn-lt"/>
              </a:rPr>
              <a:t>importants</a:t>
            </a:r>
            <a:r>
              <a:rPr lang="en-US" sz="1900">
                <a:ea typeface="+mn-lt"/>
                <a:cs typeface="+mn-lt"/>
              </a:rPr>
              <a:t>)</a:t>
            </a:r>
            <a:endParaRPr lang="en-US"/>
          </a:p>
          <a:p>
            <a:pPr marL="285750" indent="-285750">
              <a:buFont typeface="Arial"/>
              <a:buChar char="•"/>
            </a:pPr>
            <a:endParaRPr lang="en-US" sz="1900">
              <a:ea typeface="+mn-lt"/>
              <a:cs typeface="+mn-lt"/>
            </a:endParaRPr>
          </a:p>
          <a:p>
            <a:pPr marL="285750" indent="-285750">
              <a:buFont typeface="Arial"/>
              <a:buChar char="•"/>
            </a:pPr>
            <a:r>
              <a:rPr lang="en-US" sz="1900">
                <a:ea typeface="+mn-lt"/>
                <a:cs typeface="+mn-lt"/>
              </a:rPr>
              <a:t>Inclusion </a:t>
            </a:r>
            <a:r>
              <a:rPr lang="en-US" sz="1900" err="1">
                <a:ea typeface="+mn-lt"/>
                <a:cs typeface="+mn-lt"/>
              </a:rPr>
              <a:t>d'exemples</a:t>
            </a:r>
            <a:r>
              <a:rPr lang="en-US" sz="1900">
                <a:ea typeface="+mn-lt"/>
                <a:cs typeface="+mn-lt"/>
              </a:rPr>
              <a:t> </a:t>
            </a:r>
            <a:r>
              <a:rPr lang="en-US" sz="1900" err="1">
                <a:ea typeface="+mn-lt"/>
                <a:cs typeface="+mn-lt"/>
              </a:rPr>
              <a:t>d'utilisation</a:t>
            </a:r>
            <a:r>
              <a:rPr lang="en-US" sz="1900">
                <a:ea typeface="+mn-lt"/>
                <a:cs typeface="+mn-lt"/>
              </a:rPr>
              <a:t> pour les </a:t>
            </a:r>
            <a:r>
              <a:rPr lang="en-US" sz="1900" err="1">
                <a:ea typeface="+mn-lt"/>
                <a:cs typeface="+mn-lt"/>
              </a:rPr>
              <a:t>méthodes</a:t>
            </a:r>
            <a:r>
              <a:rPr lang="en-US" sz="1900">
                <a:ea typeface="+mn-lt"/>
                <a:cs typeface="+mn-lt"/>
              </a:rPr>
              <a:t> complexes</a:t>
            </a:r>
            <a:endParaRPr lang="en-US"/>
          </a:p>
          <a:p>
            <a:pPr marL="285750" indent="-285750">
              <a:buFont typeface="Arial"/>
              <a:buChar char="•"/>
            </a:pPr>
            <a:endParaRPr lang="en-US" sz="1900">
              <a:ea typeface="+mn-lt"/>
              <a:cs typeface="+mn-lt"/>
            </a:endParaRPr>
          </a:p>
          <a:p>
            <a:pPr marL="285750" indent="-285750">
              <a:buFont typeface="Arial"/>
              <a:buChar char="•"/>
            </a:pPr>
            <a:r>
              <a:rPr lang="en-US" sz="1900">
                <a:ea typeface="+mn-lt"/>
                <a:cs typeface="+mn-lt"/>
              </a:rPr>
              <a:t>Description </a:t>
            </a:r>
            <a:r>
              <a:rPr lang="en-US" sz="1900" err="1">
                <a:ea typeface="+mn-lt"/>
                <a:cs typeface="+mn-lt"/>
              </a:rPr>
              <a:t>claire</a:t>
            </a:r>
            <a:r>
              <a:rPr lang="en-US" sz="1900">
                <a:ea typeface="+mn-lt"/>
                <a:cs typeface="+mn-lt"/>
              </a:rPr>
              <a:t> du </a:t>
            </a:r>
            <a:r>
              <a:rPr lang="en-US" sz="1900" err="1">
                <a:ea typeface="+mn-lt"/>
                <a:cs typeface="+mn-lt"/>
              </a:rPr>
              <a:t>comportement</a:t>
            </a:r>
            <a:r>
              <a:rPr lang="en-US" sz="1900">
                <a:ea typeface="+mn-lt"/>
                <a:cs typeface="+mn-lt"/>
              </a:rPr>
              <a:t> </a:t>
            </a:r>
            <a:r>
              <a:rPr lang="en-US" sz="1900" err="1">
                <a:ea typeface="+mn-lt"/>
                <a:cs typeface="+mn-lt"/>
              </a:rPr>
              <a:t>attendu</a:t>
            </a:r>
            <a:r>
              <a:rPr lang="en-US" sz="1900">
                <a:ea typeface="+mn-lt"/>
                <a:cs typeface="+mn-lt"/>
              </a:rPr>
              <a:t> de </a:t>
            </a:r>
            <a:r>
              <a:rPr lang="en-US" sz="1900" err="1">
                <a:ea typeface="+mn-lt"/>
                <a:cs typeface="+mn-lt"/>
              </a:rPr>
              <a:t>chaque</a:t>
            </a:r>
            <a:r>
              <a:rPr lang="en-US" sz="1900">
                <a:ea typeface="+mn-lt"/>
                <a:cs typeface="+mn-lt"/>
              </a:rPr>
              <a:t> </a:t>
            </a:r>
            <a:r>
              <a:rPr lang="en-US" sz="1900" err="1">
                <a:ea typeface="+mn-lt"/>
                <a:cs typeface="+mn-lt"/>
              </a:rPr>
              <a:t>composant</a:t>
            </a:r>
            <a:endParaRPr lang="en-US" err="1"/>
          </a:p>
          <a:p>
            <a:pPr marL="0" indent="0" algn="l">
              <a:lnSpc>
                <a:spcPts val="3110"/>
              </a:lnSpc>
              <a:buNone/>
            </a:pPr>
            <a:endParaRPr lang="en-US" sz="1900"/>
          </a:p>
        </p:txBody>
      </p:sp>
      <p:pic>
        <p:nvPicPr>
          <p:cNvPr id="8" name="Image 2" descr="preencoded.png"/>
          <p:cNvPicPr>
            <a:picLocks noChangeAspect="1"/>
          </p:cNvPicPr>
          <p:nvPr/>
        </p:nvPicPr>
        <p:blipFill>
          <a:blip r:embed="rId4"/>
          <a:stretch>
            <a:fillRect/>
          </a:stretch>
        </p:blipFill>
        <p:spPr>
          <a:xfrm>
            <a:off x="5440680" y="2582585"/>
            <a:ext cx="617220" cy="617220"/>
          </a:xfrm>
          <a:prstGeom prst="rect">
            <a:avLst/>
          </a:prstGeom>
        </p:spPr>
      </p:pic>
      <p:sp>
        <p:nvSpPr>
          <p:cNvPr id="9" name="Text 4"/>
          <p:cNvSpPr/>
          <p:nvPr/>
        </p:nvSpPr>
        <p:spPr>
          <a:xfrm>
            <a:off x="5440680" y="3271809"/>
            <a:ext cx="2743200" cy="342900"/>
          </a:xfrm>
          <a:prstGeom prst="rect">
            <a:avLst/>
          </a:prstGeom>
          <a:noFill/>
          <a:ln/>
        </p:spPr>
        <p:txBody>
          <a:bodyPr wrap="none" rtlCol="0" anchor="t"/>
          <a:lstStyle/>
          <a:p>
            <a:pPr marL="0" indent="0" algn="l">
              <a:lnSpc>
                <a:spcPts val="2700"/>
              </a:lnSpc>
              <a:buNone/>
            </a:pPr>
            <a:r>
              <a:rPr lang="en-US" sz="2160" b="1">
                <a:latin typeface="Barlow" pitchFamily="34" charset="0"/>
                <a:ea typeface="Barlow" pitchFamily="34" charset="-122"/>
                <a:cs typeface="Barlow" pitchFamily="34" charset="-120"/>
              </a:rPr>
              <a:t>Intégrité des Données</a:t>
            </a:r>
            <a:endParaRPr lang="en-US" sz="2160"/>
          </a:p>
        </p:txBody>
      </p:sp>
      <p:sp>
        <p:nvSpPr>
          <p:cNvPr id="10" name="Text 5"/>
          <p:cNvSpPr/>
          <p:nvPr/>
        </p:nvSpPr>
        <p:spPr>
          <a:xfrm>
            <a:off x="5440680" y="3937635"/>
            <a:ext cx="3749040" cy="3599063"/>
          </a:xfrm>
          <a:prstGeom prst="rect">
            <a:avLst/>
          </a:prstGeom>
          <a:noFill/>
          <a:ln/>
        </p:spPr>
        <p:txBody>
          <a:bodyPr wrap="square" lIns="91440" tIns="45720" rIns="91440" bIns="45720" rtlCol="0" anchor="t"/>
          <a:lstStyle/>
          <a:p>
            <a:pPr marL="285750" indent="-285750">
              <a:buFont typeface="Arial"/>
              <a:buChar char="•"/>
            </a:pPr>
            <a:r>
              <a:rPr lang="en-US" sz="1900" err="1">
                <a:ea typeface="+mn-lt"/>
                <a:cs typeface="+mn-lt"/>
              </a:rPr>
              <a:t>Implémentation</a:t>
            </a:r>
            <a:r>
              <a:rPr lang="en-US" sz="1900">
                <a:ea typeface="+mn-lt"/>
                <a:cs typeface="+mn-lt"/>
              </a:rPr>
              <a:t> de </a:t>
            </a:r>
            <a:r>
              <a:rPr lang="en-US" sz="1900" err="1">
                <a:ea typeface="+mn-lt"/>
                <a:cs typeface="+mn-lt"/>
              </a:rPr>
              <a:t>contraintes</a:t>
            </a:r>
            <a:r>
              <a:rPr lang="en-US" sz="1900">
                <a:ea typeface="+mn-lt"/>
                <a:cs typeface="+mn-lt"/>
              </a:rPr>
              <a:t> </a:t>
            </a:r>
            <a:r>
              <a:rPr lang="en-US" sz="1900" err="1">
                <a:ea typeface="+mn-lt"/>
                <a:cs typeface="+mn-lt"/>
              </a:rPr>
              <a:t>d'unicité</a:t>
            </a:r>
            <a:r>
              <a:rPr lang="en-US" sz="1900">
                <a:ea typeface="+mn-lt"/>
                <a:cs typeface="+mn-lt"/>
              </a:rPr>
              <a:t> </a:t>
            </a:r>
            <a:r>
              <a:rPr lang="en-US" sz="1900" err="1">
                <a:ea typeface="+mn-lt"/>
                <a:cs typeface="+mn-lt"/>
              </a:rPr>
              <a:t>en</a:t>
            </a:r>
            <a:r>
              <a:rPr lang="en-US" sz="1900">
                <a:ea typeface="+mn-lt"/>
                <a:cs typeface="+mn-lt"/>
              </a:rPr>
              <a:t> base de données</a:t>
            </a:r>
            <a:endParaRPr lang="fr-FR"/>
          </a:p>
          <a:p>
            <a:pPr marL="285750" indent="-285750">
              <a:buFont typeface="Arial"/>
              <a:buChar char="•"/>
            </a:pPr>
            <a:endParaRPr lang="en-US" sz="1900">
              <a:ea typeface="+mn-lt"/>
              <a:cs typeface="+mn-lt"/>
            </a:endParaRPr>
          </a:p>
          <a:p>
            <a:pPr marL="285750" indent="-285750">
              <a:buFont typeface="Arial"/>
              <a:buChar char="•"/>
            </a:pPr>
            <a:r>
              <a:rPr lang="en-US" sz="1900" err="1">
                <a:ea typeface="+mn-lt"/>
                <a:cs typeface="+mn-lt"/>
              </a:rPr>
              <a:t>Vérifications</a:t>
            </a:r>
            <a:r>
              <a:rPr lang="en-US" sz="1900">
                <a:ea typeface="+mn-lt"/>
                <a:cs typeface="+mn-lt"/>
              </a:rPr>
              <a:t> </a:t>
            </a:r>
            <a:r>
              <a:rPr lang="en-US" sz="1900" err="1">
                <a:ea typeface="+mn-lt"/>
                <a:cs typeface="+mn-lt"/>
              </a:rPr>
              <a:t>côté</a:t>
            </a:r>
            <a:r>
              <a:rPr lang="en-US" sz="1900">
                <a:ea typeface="+mn-lt"/>
                <a:cs typeface="+mn-lt"/>
              </a:rPr>
              <a:t> application pour </a:t>
            </a:r>
            <a:r>
              <a:rPr lang="en-US" sz="1900" err="1">
                <a:ea typeface="+mn-lt"/>
                <a:cs typeface="+mn-lt"/>
              </a:rPr>
              <a:t>prévenir</a:t>
            </a:r>
            <a:r>
              <a:rPr lang="en-US" sz="1900">
                <a:ea typeface="+mn-lt"/>
                <a:cs typeface="+mn-lt"/>
              </a:rPr>
              <a:t> les </a:t>
            </a:r>
            <a:r>
              <a:rPr lang="en-US" sz="1900" err="1">
                <a:ea typeface="+mn-lt"/>
                <a:cs typeface="+mn-lt"/>
              </a:rPr>
              <a:t>doublons</a:t>
            </a:r>
            <a:endParaRPr lang="en-US" err="1"/>
          </a:p>
          <a:p>
            <a:pPr marL="285750" indent="-285750">
              <a:buFont typeface="Arial"/>
              <a:buChar char="•"/>
            </a:pPr>
            <a:endParaRPr lang="en-US" sz="1900">
              <a:ea typeface="+mn-lt"/>
              <a:cs typeface="+mn-lt"/>
            </a:endParaRPr>
          </a:p>
          <a:p>
            <a:pPr marL="285750" indent="-285750">
              <a:buFont typeface="Arial"/>
              <a:buChar char="•"/>
            </a:pPr>
            <a:r>
              <a:rPr lang="en-US" sz="1900" err="1">
                <a:ea typeface="+mn-lt"/>
                <a:cs typeface="+mn-lt"/>
              </a:rPr>
              <a:t>Utilisation</a:t>
            </a:r>
            <a:r>
              <a:rPr lang="en-US" sz="1900">
                <a:ea typeface="+mn-lt"/>
                <a:cs typeface="+mn-lt"/>
              </a:rPr>
              <a:t> de transactions pour assurer la </a:t>
            </a:r>
            <a:r>
              <a:rPr lang="en-US" sz="1900" err="1">
                <a:ea typeface="+mn-lt"/>
                <a:cs typeface="+mn-lt"/>
              </a:rPr>
              <a:t>cohérence</a:t>
            </a:r>
            <a:r>
              <a:rPr lang="en-US" sz="1900">
                <a:ea typeface="+mn-lt"/>
                <a:cs typeface="+mn-lt"/>
              </a:rPr>
              <a:t> des données </a:t>
            </a:r>
            <a:r>
              <a:rPr lang="en-US" sz="1900" err="1">
                <a:ea typeface="+mn-lt"/>
                <a:cs typeface="+mn-lt"/>
              </a:rPr>
              <a:t>lors</a:t>
            </a:r>
            <a:r>
              <a:rPr lang="en-US" sz="1900">
                <a:ea typeface="+mn-lt"/>
                <a:cs typeface="+mn-lt"/>
              </a:rPr>
              <a:t> des </a:t>
            </a:r>
            <a:r>
              <a:rPr lang="en-US" sz="1900" err="1">
                <a:ea typeface="+mn-lt"/>
                <a:cs typeface="+mn-lt"/>
              </a:rPr>
              <a:t>opérations</a:t>
            </a:r>
            <a:r>
              <a:rPr lang="en-US" sz="1900">
                <a:ea typeface="+mn-lt"/>
                <a:cs typeface="+mn-lt"/>
              </a:rPr>
              <a:t> complexes</a:t>
            </a:r>
            <a:endParaRPr lang="en-US"/>
          </a:p>
          <a:p>
            <a:pPr marL="0" indent="0" algn="l">
              <a:lnSpc>
                <a:spcPts val="3110"/>
              </a:lnSpc>
              <a:buNone/>
            </a:pPr>
            <a:endParaRPr lang="en-US" sz="1900">
              <a:latin typeface="Barlow"/>
            </a:endParaRPr>
          </a:p>
        </p:txBody>
      </p:sp>
      <p:pic>
        <p:nvPicPr>
          <p:cNvPr id="11" name="Image 3" descr="preencoded.png"/>
          <p:cNvPicPr>
            <a:picLocks noChangeAspect="1"/>
          </p:cNvPicPr>
          <p:nvPr/>
        </p:nvPicPr>
        <p:blipFill>
          <a:blip r:embed="rId5"/>
          <a:stretch>
            <a:fillRect/>
          </a:stretch>
        </p:blipFill>
        <p:spPr>
          <a:xfrm>
            <a:off x="9560004" y="2582585"/>
            <a:ext cx="617220" cy="617220"/>
          </a:xfrm>
          <a:prstGeom prst="rect">
            <a:avLst/>
          </a:prstGeom>
        </p:spPr>
      </p:pic>
      <p:sp>
        <p:nvSpPr>
          <p:cNvPr id="12" name="Text 6"/>
          <p:cNvSpPr/>
          <p:nvPr/>
        </p:nvSpPr>
        <p:spPr>
          <a:xfrm>
            <a:off x="9560004" y="3271809"/>
            <a:ext cx="2743200" cy="342900"/>
          </a:xfrm>
          <a:prstGeom prst="rect">
            <a:avLst/>
          </a:prstGeom>
          <a:noFill/>
          <a:ln/>
        </p:spPr>
        <p:txBody>
          <a:bodyPr wrap="none" rtlCol="0" anchor="t"/>
          <a:lstStyle/>
          <a:p>
            <a:pPr marL="0" indent="0" algn="l">
              <a:lnSpc>
                <a:spcPts val="2700"/>
              </a:lnSpc>
              <a:buNone/>
            </a:pPr>
            <a:r>
              <a:rPr lang="en-US" sz="2160" b="1">
                <a:latin typeface="Barlow" pitchFamily="34" charset="0"/>
                <a:ea typeface="Barlow" pitchFamily="34" charset="-122"/>
                <a:cs typeface="Barlow" pitchFamily="34" charset="-120"/>
              </a:rPr>
              <a:t>Réutilisation du Code</a:t>
            </a:r>
            <a:endParaRPr lang="en-US" sz="2160"/>
          </a:p>
        </p:txBody>
      </p:sp>
      <p:sp>
        <p:nvSpPr>
          <p:cNvPr id="13" name="Text 7"/>
          <p:cNvSpPr/>
          <p:nvPr/>
        </p:nvSpPr>
        <p:spPr>
          <a:xfrm>
            <a:off x="9560004" y="3937635"/>
            <a:ext cx="3749040" cy="3921793"/>
          </a:xfrm>
          <a:prstGeom prst="rect">
            <a:avLst/>
          </a:prstGeom>
          <a:noFill/>
          <a:ln/>
        </p:spPr>
        <p:txBody>
          <a:bodyPr wrap="square" lIns="91440" tIns="45720" rIns="91440" bIns="45720" rtlCol="0" anchor="t"/>
          <a:lstStyle/>
          <a:p>
            <a:pPr marL="285750" indent="-285750">
              <a:buFont typeface="Arial"/>
              <a:buChar char="•"/>
            </a:pPr>
            <a:r>
              <a:rPr lang="en-US" sz="1900">
                <a:ea typeface="+mn-lt"/>
                <a:cs typeface="+mn-lt"/>
              </a:rPr>
              <a:t>Conception de services et de repositories </a:t>
            </a:r>
            <a:r>
              <a:rPr lang="en-US" sz="1900" err="1">
                <a:ea typeface="+mn-lt"/>
                <a:cs typeface="+mn-lt"/>
              </a:rPr>
              <a:t>génériques</a:t>
            </a:r>
            <a:endParaRPr lang="fr-FR" err="1"/>
          </a:p>
          <a:p>
            <a:pPr marL="285750" indent="-285750">
              <a:buFont typeface="Arial"/>
              <a:buChar char="•"/>
            </a:pPr>
            <a:endParaRPr lang="en-US" sz="1900">
              <a:ea typeface="+mn-lt"/>
              <a:cs typeface="+mn-lt"/>
            </a:endParaRPr>
          </a:p>
          <a:p>
            <a:pPr marL="285750" indent="-285750">
              <a:buFont typeface="Arial"/>
              <a:buChar char="•"/>
            </a:pPr>
            <a:r>
              <a:rPr lang="en-US" sz="1900" err="1">
                <a:ea typeface="+mn-lt"/>
                <a:cs typeface="+mn-lt"/>
              </a:rPr>
              <a:t>Maximisation</a:t>
            </a:r>
            <a:r>
              <a:rPr lang="en-US" sz="1900">
                <a:ea typeface="+mn-lt"/>
                <a:cs typeface="+mn-lt"/>
              </a:rPr>
              <a:t> de la </a:t>
            </a:r>
            <a:r>
              <a:rPr lang="en-US" sz="1900" err="1">
                <a:ea typeface="+mn-lt"/>
                <a:cs typeface="+mn-lt"/>
              </a:rPr>
              <a:t>réutilisation</a:t>
            </a:r>
            <a:r>
              <a:rPr lang="en-US" sz="1900">
                <a:ea typeface="+mn-lt"/>
                <a:cs typeface="+mn-lt"/>
              </a:rPr>
              <a:t> entre les deux applications</a:t>
            </a:r>
            <a:endParaRPr lang="en-US"/>
          </a:p>
          <a:p>
            <a:pPr marL="285750" indent="-285750">
              <a:buFont typeface="Arial"/>
              <a:buChar char="•"/>
            </a:pPr>
            <a:endParaRPr lang="en-US" sz="1900">
              <a:ea typeface="+mn-lt"/>
              <a:cs typeface="+mn-lt"/>
            </a:endParaRPr>
          </a:p>
          <a:p>
            <a:pPr marL="285750" indent="-285750">
              <a:buFont typeface="Arial"/>
              <a:buChar char="•"/>
            </a:pPr>
            <a:r>
              <a:rPr lang="en-US" sz="1900" err="1">
                <a:ea typeface="+mn-lt"/>
                <a:cs typeface="+mn-lt"/>
              </a:rPr>
              <a:t>Utilisation</a:t>
            </a:r>
            <a:r>
              <a:rPr lang="en-US" sz="1900">
                <a:ea typeface="+mn-lt"/>
                <a:cs typeface="+mn-lt"/>
              </a:rPr>
              <a:t> de </a:t>
            </a:r>
            <a:r>
              <a:rPr lang="en-US" sz="1900" err="1">
                <a:ea typeface="+mn-lt"/>
                <a:cs typeface="+mn-lt"/>
              </a:rPr>
              <a:t>l'injection</a:t>
            </a:r>
            <a:r>
              <a:rPr lang="en-US" sz="1900">
                <a:ea typeface="+mn-lt"/>
                <a:cs typeface="+mn-lt"/>
              </a:rPr>
              <a:t> de </a:t>
            </a:r>
            <a:r>
              <a:rPr lang="en-US" sz="1900" err="1">
                <a:ea typeface="+mn-lt"/>
                <a:cs typeface="+mn-lt"/>
              </a:rPr>
              <a:t>dépendances</a:t>
            </a:r>
            <a:r>
              <a:rPr lang="en-US" sz="1900">
                <a:ea typeface="+mn-lt"/>
                <a:cs typeface="+mn-lt"/>
              </a:rPr>
              <a:t> de Spring</a:t>
            </a:r>
            <a:endParaRPr lang="en-US"/>
          </a:p>
          <a:p>
            <a:pPr marL="285750" indent="-285750">
              <a:buFont typeface="Arial"/>
              <a:buChar char="•"/>
            </a:pPr>
            <a:endParaRPr lang="en-US" sz="1900">
              <a:ea typeface="+mn-lt"/>
              <a:cs typeface="+mn-lt"/>
            </a:endParaRPr>
          </a:p>
          <a:p>
            <a:pPr marL="285750" indent="-285750">
              <a:buFont typeface="Arial"/>
              <a:buChar char="•"/>
            </a:pPr>
            <a:r>
              <a:rPr lang="en-US" sz="1900" err="1">
                <a:ea typeface="+mn-lt"/>
                <a:cs typeface="+mn-lt"/>
              </a:rPr>
              <a:t>Favoriser</a:t>
            </a:r>
            <a:r>
              <a:rPr lang="en-US" sz="1900">
                <a:ea typeface="+mn-lt"/>
                <a:cs typeface="+mn-lt"/>
              </a:rPr>
              <a:t> un </a:t>
            </a:r>
            <a:r>
              <a:rPr lang="en-US" sz="1900" err="1">
                <a:ea typeface="+mn-lt"/>
                <a:cs typeface="+mn-lt"/>
              </a:rPr>
              <a:t>couplage</a:t>
            </a:r>
            <a:r>
              <a:rPr lang="en-US" sz="1900">
                <a:ea typeface="+mn-lt"/>
                <a:cs typeface="+mn-lt"/>
              </a:rPr>
              <a:t> </a:t>
            </a:r>
            <a:r>
              <a:rPr lang="en-US" sz="1900" err="1">
                <a:ea typeface="+mn-lt"/>
                <a:cs typeface="+mn-lt"/>
              </a:rPr>
              <a:t>faible</a:t>
            </a:r>
            <a:endParaRPr lang="en-US" err="1"/>
          </a:p>
          <a:p>
            <a:pPr marL="285750" indent="-285750">
              <a:buFont typeface="Arial"/>
              <a:buChar char="•"/>
            </a:pPr>
            <a:endParaRPr lang="en-US" sz="1900">
              <a:ea typeface="+mn-lt"/>
              <a:cs typeface="+mn-lt"/>
            </a:endParaRPr>
          </a:p>
          <a:p>
            <a:pPr marL="285750" indent="-285750">
              <a:buFont typeface="Arial"/>
              <a:buChar char="•"/>
            </a:pPr>
            <a:r>
              <a:rPr lang="en-US" sz="1900" err="1">
                <a:ea typeface="+mn-lt"/>
                <a:cs typeface="+mn-lt"/>
              </a:rPr>
              <a:t>Améliorer</a:t>
            </a:r>
            <a:r>
              <a:rPr lang="en-US" sz="1900">
                <a:ea typeface="+mn-lt"/>
                <a:cs typeface="+mn-lt"/>
              </a:rPr>
              <a:t> la </a:t>
            </a:r>
            <a:r>
              <a:rPr lang="en-US" sz="1900" err="1">
                <a:ea typeface="+mn-lt"/>
                <a:cs typeface="+mn-lt"/>
              </a:rPr>
              <a:t>testabilité</a:t>
            </a:r>
            <a:endParaRPr lang="en-US" err="1"/>
          </a:p>
          <a:p>
            <a:pPr marL="0" indent="0" algn="l">
              <a:lnSpc>
                <a:spcPts val="3110"/>
              </a:lnSpc>
              <a:buNone/>
            </a:pPr>
            <a:endParaRPr lang="en-US" sz="1900">
              <a:latin typeface="Barlow"/>
            </a:endParaRPr>
          </a:p>
        </p:txBody>
      </p:sp>
    </p:spTree>
    <p:extLst>
      <p:ext uri="{BB962C8B-B14F-4D97-AF65-F5344CB8AC3E}">
        <p14:creationId xmlns:p14="http://schemas.microsoft.com/office/powerpoint/2010/main" val="16703726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age 1"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1"/>
          <p:cNvSpPr/>
          <p:nvPr/>
        </p:nvSpPr>
        <p:spPr>
          <a:xfrm>
            <a:off x="1985189" y="841474"/>
            <a:ext cx="4570928" cy="480060"/>
          </a:xfrm>
          <a:prstGeom prst="rect">
            <a:avLst/>
          </a:prstGeom>
          <a:noFill/>
          <a:ln/>
        </p:spPr>
        <p:txBody>
          <a:bodyPr wrap="none" lIns="91440" tIns="45720" rIns="91440" bIns="45720" rtlCol="0" anchor="t"/>
          <a:lstStyle/>
          <a:p>
            <a:pPr marL="0" indent="0">
              <a:lnSpc>
                <a:spcPts val="3780"/>
              </a:lnSpc>
              <a:buNone/>
            </a:pPr>
            <a:r>
              <a:rPr lang="en-US" sz="3200" b="1">
                <a:latin typeface="Barlow"/>
                <a:ea typeface="Barlow" pitchFamily="34" charset="-122"/>
                <a:cs typeface="Barlow" pitchFamily="34" charset="-120"/>
              </a:rPr>
              <a:t>Conclusion et Perspectives</a:t>
            </a:r>
            <a:endParaRPr lang="en-US" sz="3200">
              <a:latin typeface="Barlow"/>
            </a:endParaRPr>
          </a:p>
        </p:txBody>
      </p:sp>
      <p:sp>
        <p:nvSpPr>
          <p:cNvPr id="6" name="Text 2"/>
          <p:cNvSpPr/>
          <p:nvPr/>
        </p:nvSpPr>
        <p:spPr>
          <a:xfrm>
            <a:off x="456919" y="1842394"/>
            <a:ext cx="7934325" cy="2854446"/>
          </a:xfrm>
          <a:prstGeom prst="rect">
            <a:avLst/>
          </a:prstGeom>
          <a:noFill/>
          <a:ln/>
        </p:spPr>
        <p:txBody>
          <a:bodyPr wrap="square" lIns="91440" tIns="45720" rIns="91440" bIns="45720" rtlCol="0" anchor="t"/>
          <a:lstStyle/>
          <a:p>
            <a:pPr marL="285750" indent="-285750">
              <a:buFont typeface="Arial"/>
              <a:buChar char="•"/>
            </a:pPr>
            <a:r>
              <a:rPr lang="en-US" sz="1500" err="1">
                <a:latin typeface="Trebuchet MS"/>
                <a:ea typeface="+mn-lt"/>
                <a:cs typeface="+mn-lt"/>
              </a:rPr>
              <a:t>Réalisation</a:t>
            </a:r>
            <a:r>
              <a:rPr lang="en-US" sz="1500">
                <a:latin typeface="Heebo"/>
                <a:ea typeface="+mn-lt"/>
                <a:cs typeface="+mn-lt"/>
              </a:rPr>
              <a:t> des </a:t>
            </a:r>
            <a:r>
              <a:rPr lang="en-US" sz="1500" err="1">
                <a:latin typeface="Trebuchet MS"/>
                <a:ea typeface="+mn-lt"/>
                <a:cs typeface="+mn-lt"/>
              </a:rPr>
              <a:t>objectifs</a:t>
            </a:r>
            <a:r>
              <a:rPr lang="en-US" sz="1500">
                <a:latin typeface="Trebuchet MS"/>
                <a:ea typeface="+mn-lt"/>
                <a:cs typeface="+mn-lt"/>
              </a:rPr>
              <a:t> </a:t>
            </a:r>
            <a:r>
              <a:rPr lang="en-US" sz="1500" err="1">
                <a:latin typeface="Trebuchet MS"/>
                <a:ea typeface="+mn-lt"/>
                <a:cs typeface="+mn-lt"/>
              </a:rPr>
              <a:t>fixés</a:t>
            </a:r>
            <a:endParaRPr lang="fr-FR" sz="1500">
              <a:latin typeface="Trebuchet MS"/>
              <a:cs typeface="Heebo"/>
            </a:endParaRPr>
          </a:p>
          <a:p>
            <a:pPr marL="285750" indent="-285750">
              <a:buFont typeface="Arial"/>
              <a:buChar char="•"/>
            </a:pPr>
            <a:endParaRPr lang="en-US" sz="1500">
              <a:latin typeface="Heebo"/>
              <a:ea typeface="+mn-lt"/>
              <a:cs typeface="+mn-lt"/>
            </a:endParaRPr>
          </a:p>
          <a:p>
            <a:pPr marL="285750" indent="-285750">
              <a:buFont typeface="Arial"/>
              <a:buChar char="•"/>
            </a:pPr>
            <a:r>
              <a:rPr lang="en-US" sz="1500">
                <a:latin typeface="Trebuchet MS"/>
                <a:ea typeface="+mn-lt"/>
                <a:cs typeface="+mn-lt"/>
              </a:rPr>
              <a:t>Conception et documentation </a:t>
            </a:r>
            <a:r>
              <a:rPr lang="en-US" sz="1500" err="1">
                <a:latin typeface="Trebuchet MS"/>
                <a:ea typeface="+mn-lt"/>
                <a:cs typeface="+mn-lt"/>
              </a:rPr>
              <a:t>d'une</a:t>
            </a:r>
            <a:r>
              <a:rPr lang="en-US" sz="1500">
                <a:latin typeface="Trebuchet MS"/>
                <a:ea typeface="+mn-lt"/>
                <a:cs typeface="+mn-lt"/>
              </a:rPr>
              <a:t> structure de base de données</a:t>
            </a:r>
            <a:endParaRPr lang="en-US" sz="1500">
              <a:latin typeface="Trebuchet MS"/>
              <a:cs typeface="Heebo"/>
            </a:endParaRPr>
          </a:p>
          <a:p>
            <a:pPr marL="285750" indent="-285750">
              <a:buFont typeface="Arial"/>
              <a:buChar char="•"/>
            </a:pPr>
            <a:endParaRPr lang="en-US" sz="1500">
              <a:latin typeface="Heebo"/>
              <a:ea typeface="+mn-lt"/>
              <a:cs typeface="+mn-lt"/>
            </a:endParaRPr>
          </a:p>
          <a:p>
            <a:pPr marL="285750" indent="-285750">
              <a:buFont typeface="Arial"/>
              <a:buChar char="•"/>
            </a:pPr>
            <a:r>
              <a:rPr lang="en-US" sz="1500">
                <a:latin typeface="Trebuchet MS"/>
                <a:ea typeface="+mn-lt"/>
                <a:cs typeface="+mn-lt"/>
              </a:rPr>
              <a:t>Mise </a:t>
            </a:r>
            <a:r>
              <a:rPr lang="en-US" sz="1500" err="1">
                <a:latin typeface="Trebuchet MS"/>
                <a:ea typeface="+mn-lt"/>
                <a:cs typeface="+mn-lt"/>
              </a:rPr>
              <a:t>en</a:t>
            </a:r>
            <a:r>
              <a:rPr lang="en-US" sz="1500">
                <a:latin typeface="Trebuchet MS"/>
                <a:ea typeface="+mn-lt"/>
                <a:cs typeface="+mn-lt"/>
              </a:rPr>
              <a:t> place </a:t>
            </a:r>
            <a:r>
              <a:rPr lang="en-US" sz="1500" err="1">
                <a:latin typeface="Trebuchet MS"/>
                <a:ea typeface="+mn-lt"/>
                <a:cs typeface="+mn-lt"/>
              </a:rPr>
              <a:t>d'une</a:t>
            </a:r>
            <a:r>
              <a:rPr lang="en-US" sz="1500">
                <a:latin typeface="Trebuchet MS"/>
                <a:ea typeface="+mn-lt"/>
                <a:cs typeface="+mn-lt"/>
              </a:rPr>
              <a:t> API REST </a:t>
            </a:r>
            <a:r>
              <a:rPr lang="en-US" sz="1500" err="1">
                <a:latin typeface="Trebuchet MS"/>
                <a:ea typeface="+mn-lt"/>
                <a:cs typeface="+mn-lt"/>
              </a:rPr>
              <a:t>fonctionnelle</a:t>
            </a:r>
            <a:r>
              <a:rPr lang="en-US" sz="1500">
                <a:latin typeface="Trebuchet MS"/>
                <a:ea typeface="+mn-lt"/>
                <a:cs typeface="+mn-lt"/>
              </a:rPr>
              <a:t> pour </a:t>
            </a:r>
            <a:r>
              <a:rPr lang="en-US" sz="1500" err="1">
                <a:latin typeface="Trebuchet MS"/>
                <a:ea typeface="+mn-lt"/>
                <a:cs typeface="+mn-lt"/>
              </a:rPr>
              <a:t>l'interaction</a:t>
            </a:r>
            <a:r>
              <a:rPr lang="en-US" sz="1500">
                <a:latin typeface="Trebuchet MS"/>
                <a:ea typeface="+mn-lt"/>
                <a:cs typeface="+mn-lt"/>
              </a:rPr>
              <a:t> avec les données</a:t>
            </a:r>
            <a:endParaRPr lang="en-US" sz="1500">
              <a:latin typeface="Trebuchet MS"/>
              <a:cs typeface="Heebo"/>
            </a:endParaRPr>
          </a:p>
          <a:p>
            <a:pPr marL="285750" indent="-285750">
              <a:buFont typeface="Arial"/>
              <a:buChar char="•"/>
            </a:pPr>
            <a:endParaRPr lang="en-US" sz="1500">
              <a:latin typeface="Heebo"/>
              <a:ea typeface="+mn-lt"/>
              <a:cs typeface="+mn-lt"/>
            </a:endParaRPr>
          </a:p>
          <a:p>
            <a:pPr marL="285750" indent="-285750">
              <a:buFont typeface="Arial"/>
              <a:buChar char="•"/>
            </a:pPr>
            <a:r>
              <a:rPr lang="en-US" sz="1500">
                <a:latin typeface="Trebuchet MS"/>
                <a:ea typeface="+mn-lt"/>
                <a:cs typeface="+mn-lt"/>
              </a:rPr>
              <a:t>Développement des </a:t>
            </a:r>
            <a:r>
              <a:rPr lang="en-US" sz="1500" err="1">
                <a:latin typeface="Trebuchet MS"/>
                <a:ea typeface="+mn-lt"/>
                <a:cs typeface="+mn-lt"/>
              </a:rPr>
              <a:t>outils</a:t>
            </a:r>
            <a:r>
              <a:rPr lang="en-US" sz="1500">
                <a:latin typeface="Trebuchet MS"/>
                <a:ea typeface="+mn-lt"/>
                <a:cs typeface="+mn-lt"/>
              </a:rPr>
              <a:t> pour :</a:t>
            </a:r>
            <a:endParaRPr lang="en-US" sz="1500">
              <a:latin typeface="Trebuchet MS"/>
              <a:cs typeface="Heebo"/>
            </a:endParaRPr>
          </a:p>
          <a:p>
            <a:pPr marL="285750" indent="-285750">
              <a:buFont typeface="Arial"/>
              <a:buChar char="•"/>
            </a:pPr>
            <a:endParaRPr lang="en-US" sz="1500">
              <a:latin typeface="Heebo"/>
              <a:ea typeface="+mn-lt"/>
              <a:cs typeface="+mn-lt"/>
            </a:endParaRPr>
          </a:p>
          <a:p>
            <a:r>
              <a:rPr lang="en-US" sz="1500">
                <a:latin typeface="Trebuchet MS"/>
                <a:ea typeface="+mn-lt"/>
                <a:cs typeface="+mn-lt"/>
              </a:rPr>
              <a:t>=&gt; Importer les </a:t>
            </a:r>
            <a:r>
              <a:rPr lang="en-US" sz="1500" err="1">
                <a:latin typeface="Trebuchet MS"/>
                <a:ea typeface="+mn-lt"/>
                <a:cs typeface="+mn-lt"/>
              </a:rPr>
              <a:t>informations</a:t>
            </a:r>
            <a:r>
              <a:rPr lang="en-US" sz="1500">
                <a:latin typeface="Trebuchet MS"/>
                <a:ea typeface="+mn-lt"/>
                <a:cs typeface="+mn-lt"/>
              </a:rPr>
              <a:t> </a:t>
            </a:r>
            <a:r>
              <a:rPr lang="en-US" sz="1500" err="1">
                <a:latin typeface="Trebuchet MS"/>
                <a:ea typeface="+mn-lt"/>
                <a:cs typeface="+mn-lt"/>
              </a:rPr>
              <a:t>depuis</a:t>
            </a:r>
            <a:r>
              <a:rPr lang="en-US" sz="1500">
                <a:latin typeface="Trebuchet MS"/>
                <a:ea typeface="+mn-lt"/>
                <a:cs typeface="+mn-lt"/>
              </a:rPr>
              <a:t> des </a:t>
            </a:r>
            <a:r>
              <a:rPr lang="en-US" sz="1500" err="1">
                <a:latin typeface="Trebuchet MS"/>
                <a:ea typeface="+mn-lt"/>
                <a:cs typeface="+mn-lt"/>
              </a:rPr>
              <a:t>fichiers</a:t>
            </a:r>
            <a:r>
              <a:rPr lang="en-US" sz="1500">
                <a:latin typeface="Trebuchet MS"/>
                <a:ea typeface="+mn-lt"/>
                <a:cs typeface="+mn-lt"/>
              </a:rPr>
              <a:t> CSV</a:t>
            </a:r>
            <a:endParaRPr lang="en-US" sz="1500">
              <a:latin typeface="Trebuchet MS"/>
              <a:cs typeface="Heebo"/>
            </a:endParaRPr>
          </a:p>
          <a:p>
            <a:endParaRPr lang="en-US" sz="1500">
              <a:latin typeface="Heebo"/>
              <a:ea typeface="+mn-lt"/>
              <a:cs typeface="+mn-lt"/>
            </a:endParaRPr>
          </a:p>
          <a:p>
            <a:r>
              <a:rPr lang="en-US" sz="1500">
                <a:latin typeface="Trebuchet MS"/>
                <a:ea typeface="+mn-lt"/>
                <a:cs typeface="+mn-lt"/>
              </a:rPr>
              <a:t>=&gt; </a:t>
            </a:r>
            <a:r>
              <a:rPr lang="en-US" sz="1500" err="1">
                <a:latin typeface="Trebuchet MS"/>
                <a:ea typeface="+mn-lt"/>
                <a:cs typeface="+mn-lt"/>
              </a:rPr>
              <a:t>Gérer</a:t>
            </a:r>
            <a:r>
              <a:rPr lang="en-US" sz="1500">
                <a:latin typeface="Trebuchet MS"/>
                <a:ea typeface="+mn-lt"/>
                <a:cs typeface="+mn-lt"/>
              </a:rPr>
              <a:t> les données </a:t>
            </a:r>
            <a:r>
              <a:rPr lang="en-US" sz="1500" err="1">
                <a:latin typeface="Trebuchet MS"/>
                <a:ea typeface="+mn-lt"/>
                <a:cs typeface="+mn-lt"/>
              </a:rPr>
              <a:t>cinématographiques</a:t>
            </a:r>
            <a:r>
              <a:rPr lang="en-US" sz="1500">
                <a:latin typeface="Trebuchet MS"/>
                <a:ea typeface="+mn-lt"/>
                <a:cs typeface="+mn-lt"/>
              </a:rPr>
              <a:t> </a:t>
            </a:r>
            <a:r>
              <a:rPr lang="en-US" sz="1500" err="1">
                <a:latin typeface="Trebuchet MS"/>
                <a:ea typeface="+mn-lt"/>
                <a:cs typeface="+mn-lt"/>
              </a:rPr>
              <a:t>efficacement</a:t>
            </a:r>
            <a:endParaRPr lang="en-US" sz="1500">
              <a:latin typeface="Trebuchet MS"/>
              <a:cs typeface="Heebo"/>
            </a:endParaRPr>
          </a:p>
          <a:p>
            <a:pPr marL="0" indent="0">
              <a:lnSpc>
                <a:spcPts val="2177"/>
              </a:lnSpc>
              <a:buNone/>
            </a:pPr>
            <a:endParaRPr lang="en-US" sz="1500">
              <a:latin typeface="Heebo"/>
              <a:cs typeface="Heebo"/>
            </a:endParaRPr>
          </a:p>
        </p:txBody>
      </p:sp>
      <p:sp>
        <p:nvSpPr>
          <p:cNvPr id="9" name="Text 5"/>
          <p:cNvSpPr/>
          <p:nvPr/>
        </p:nvSpPr>
        <p:spPr>
          <a:xfrm>
            <a:off x="577942" y="4808862"/>
            <a:ext cx="7934325" cy="276582"/>
          </a:xfrm>
          <a:prstGeom prst="rect">
            <a:avLst/>
          </a:prstGeom>
          <a:noFill/>
          <a:ln/>
        </p:spPr>
        <p:txBody>
          <a:bodyPr wrap="none" lIns="91440" tIns="45720" rIns="91440" bIns="45720" rtlCol="0" anchor="t"/>
          <a:lstStyle/>
          <a:p>
            <a:pPr marL="0" indent="0">
              <a:lnSpc>
                <a:spcPts val="2177"/>
              </a:lnSpc>
              <a:buNone/>
            </a:pPr>
            <a:r>
              <a:rPr lang="en-US" sz="1600" b="1" u="sng">
                <a:latin typeface="Montserrat"/>
                <a:ea typeface="Barlow" pitchFamily="34" charset="-122"/>
                <a:cs typeface="Barlow" pitchFamily="34" charset="-120"/>
              </a:rPr>
              <a:t>Les </a:t>
            </a:r>
            <a:r>
              <a:rPr lang="en-US" sz="1600" b="1" u="sng" err="1">
                <a:latin typeface="Montserrat"/>
                <a:ea typeface="Barlow" pitchFamily="34" charset="-122"/>
                <a:cs typeface="Barlow" pitchFamily="34" charset="-120"/>
              </a:rPr>
              <a:t>prochaines</a:t>
            </a:r>
            <a:r>
              <a:rPr lang="en-US" sz="1600" b="1" u="sng">
                <a:latin typeface="Montserrat"/>
                <a:ea typeface="Barlow" pitchFamily="34" charset="-122"/>
                <a:cs typeface="Barlow" pitchFamily="34" charset="-120"/>
              </a:rPr>
              <a:t> étapes de </a:t>
            </a:r>
            <a:r>
              <a:rPr lang="en-US" sz="1600" b="1" u="sng" err="1">
                <a:latin typeface="Montserrat"/>
                <a:ea typeface="Barlow" pitchFamily="34" charset="-122"/>
                <a:cs typeface="Barlow" pitchFamily="34" charset="-120"/>
              </a:rPr>
              <a:t>développement</a:t>
            </a:r>
            <a:r>
              <a:rPr lang="en-US" sz="1600" b="1" u="sng">
                <a:latin typeface="Montserrat"/>
                <a:ea typeface="Barlow" pitchFamily="34" charset="-122"/>
                <a:cs typeface="Barlow" pitchFamily="34" charset="-120"/>
              </a:rPr>
              <a:t> </a:t>
            </a:r>
            <a:r>
              <a:rPr lang="en-US" sz="1600" b="1" u="sng" err="1">
                <a:latin typeface="Montserrat"/>
                <a:ea typeface="Barlow" pitchFamily="34" charset="-122"/>
                <a:cs typeface="Barlow" pitchFamily="34" charset="-120"/>
              </a:rPr>
              <a:t>pourraient</a:t>
            </a:r>
            <a:r>
              <a:rPr lang="en-US" sz="1600" b="1" u="sng">
                <a:latin typeface="Montserrat"/>
                <a:ea typeface="Barlow" pitchFamily="34" charset="-122"/>
                <a:cs typeface="Barlow" pitchFamily="34" charset="-120"/>
              </a:rPr>
              <a:t> </a:t>
            </a:r>
            <a:r>
              <a:rPr lang="en-US" sz="1600" b="1" u="sng" err="1">
                <a:latin typeface="Montserrat"/>
                <a:ea typeface="Barlow" pitchFamily="34" charset="-122"/>
                <a:cs typeface="Barlow" pitchFamily="34" charset="-120"/>
              </a:rPr>
              <a:t>inclure</a:t>
            </a:r>
            <a:r>
              <a:rPr lang="en-US" sz="1600" b="1" u="sng">
                <a:latin typeface="Montserrat"/>
                <a:ea typeface="Barlow" pitchFamily="34" charset="-122"/>
                <a:cs typeface="Barlow" pitchFamily="34" charset="-120"/>
              </a:rPr>
              <a:t> :</a:t>
            </a:r>
            <a:endParaRPr lang="en-US" sz="1600" b="1" u="sng">
              <a:latin typeface="Montserrat"/>
            </a:endParaRPr>
          </a:p>
        </p:txBody>
      </p:sp>
      <p:sp>
        <p:nvSpPr>
          <p:cNvPr id="10" name="Text 6"/>
          <p:cNvSpPr/>
          <p:nvPr/>
        </p:nvSpPr>
        <p:spPr>
          <a:xfrm>
            <a:off x="235723" y="4941703"/>
            <a:ext cx="8908556" cy="3154251"/>
          </a:xfrm>
          <a:prstGeom prst="rect">
            <a:avLst/>
          </a:prstGeom>
          <a:noFill/>
          <a:ln/>
        </p:spPr>
        <p:txBody>
          <a:bodyPr wrap="none" lIns="91440" tIns="45720" rIns="91440" bIns="45720" rtlCol="0" anchor="t"/>
          <a:lstStyle/>
          <a:p>
            <a:pPr>
              <a:buSzPct val="100000"/>
              <a:buFont typeface="Arial"/>
              <a:buChar char="•"/>
            </a:pPr>
            <a:endParaRPr lang="en-US" sz="1500">
              <a:latin typeface="Heebo"/>
              <a:ea typeface="+mn-lt"/>
              <a:cs typeface="+mn-lt"/>
            </a:endParaRPr>
          </a:p>
          <a:p>
            <a:pPr>
              <a:buSzPct val="100000"/>
            </a:pPr>
            <a:endParaRPr lang="en-US" sz="1500">
              <a:latin typeface="Heebo"/>
              <a:ea typeface="+mn-lt"/>
              <a:cs typeface="+mn-lt"/>
            </a:endParaRPr>
          </a:p>
          <a:p>
            <a:pPr marL="285750" indent="-285750">
              <a:buFont typeface="Arial"/>
              <a:buChar char="•"/>
            </a:pPr>
            <a:r>
              <a:rPr lang="en-US" sz="1500">
                <a:latin typeface="Heebo"/>
                <a:ea typeface="+mn-lt"/>
                <a:cs typeface="+mn-lt"/>
              </a:rPr>
              <a:t>Développement </a:t>
            </a:r>
            <a:r>
              <a:rPr lang="en-US" sz="1500" err="1">
                <a:latin typeface="Heebo"/>
                <a:ea typeface="+mn-lt"/>
                <a:cs typeface="+mn-lt"/>
              </a:rPr>
              <a:t>d'une</a:t>
            </a:r>
            <a:r>
              <a:rPr lang="en-US" sz="1500">
                <a:latin typeface="Heebo"/>
                <a:ea typeface="+mn-lt"/>
                <a:cs typeface="+mn-lt"/>
              </a:rPr>
              <a:t> interface </a:t>
            </a:r>
            <a:r>
              <a:rPr lang="en-US" sz="1500" err="1">
                <a:latin typeface="Heebo"/>
                <a:ea typeface="+mn-lt"/>
                <a:cs typeface="+mn-lt"/>
              </a:rPr>
              <a:t>utilisateur</a:t>
            </a:r>
            <a:r>
              <a:rPr lang="en-US" sz="1500">
                <a:latin typeface="Heebo"/>
                <a:ea typeface="+mn-lt"/>
                <a:cs typeface="+mn-lt"/>
              </a:rPr>
              <a:t> front-end (</a:t>
            </a:r>
            <a:r>
              <a:rPr lang="en-US" sz="1500" err="1">
                <a:latin typeface="Heebo"/>
                <a:ea typeface="+mn-lt"/>
                <a:cs typeface="+mn-lt"/>
              </a:rPr>
              <a:t>projet</a:t>
            </a:r>
            <a:r>
              <a:rPr lang="en-US" sz="1500">
                <a:latin typeface="Heebo"/>
                <a:ea typeface="+mn-lt"/>
                <a:cs typeface="+mn-lt"/>
              </a:rPr>
              <a:t> </a:t>
            </a:r>
            <a:r>
              <a:rPr lang="en-US" sz="1500" err="1">
                <a:latin typeface="Heebo"/>
                <a:ea typeface="+mn-lt"/>
                <a:cs typeface="+mn-lt"/>
              </a:rPr>
              <a:t>ultérieur</a:t>
            </a:r>
            <a:r>
              <a:rPr lang="en-US" sz="1500">
                <a:latin typeface="Heebo"/>
                <a:ea typeface="+mn-lt"/>
                <a:cs typeface="+mn-lt"/>
              </a:rPr>
              <a:t>)</a:t>
            </a:r>
            <a:endParaRPr lang="en-US" sz="1500">
              <a:latin typeface="Heebo"/>
              <a:cs typeface="Heebo"/>
            </a:endParaRPr>
          </a:p>
          <a:p>
            <a:pPr marL="285750" indent="-285750">
              <a:buFont typeface="Arial"/>
              <a:buChar char="•"/>
            </a:pPr>
            <a:endParaRPr lang="en-US" sz="1500">
              <a:latin typeface="Heebo"/>
              <a:ea typeface="+mn-lt"/>
              <a:cs typeface="+mn-lt"/>
            </a:endParaRPr>
          </a:p>
          <a:p>
            <a:pPr marL="285750" indent="-285750">
              <a:buFont typeface="Arial"/>
              <a:buChar char="•"/>
            </a:pPr>
            <a:r>
              <a:rPr lang="en-US" sz="1500" err="1">
                <a:latin typeface="Heebo"/>
                <a:ea typeface="+mn-lt"/>
                <a:cs typeface="+mn-lt"/>
              </a:rPr>
              <a:t>Écriture</a:t>
            </a:r>
            <a:r>
              <a:rPr lang="en-US" sz="1500">
                <a:latin typeface="Heebo"/>
                <a:ea typeface="+mn-lt"/>
                <a:cs typeface="+mn-lt"/>
              </a:rPr>
              <a:t> de tests </a:t>
            </a:r>
            <a:r>
              <a:rPr lang="en-US" sz="1500" err="1">
                <a:latin typeface="Heebo"/>
                <a:ea typeface="+mn-lt"/>
                <a:cs typeface="+mn-lt"/>
              </a:rPr>
              <a:t>unitaires</a:t>
            </a:r>
            <a:r>
              <a:rPr lang="en-US" sz="1500">
                <a:latin typeface="Heebo"/>
                <a:ea typeface="+mn-lt"/>
                <a:cs typeface="+mn-lt"/>
              </a:rPr>
              <a:t> pour </a:t>
            </a:r>
            <a:r>
              <a:rPr lang="en-US" sz="1500" err="1">
                <a:latin typeface="Heebo"/>
                <a:ea typeface="+mn-lt"/>
                <a:cs typeface="+mn-lt"/>
              </a:rPr>
              <a:t>chaque</a:t>
            </a:r>
            <a:r>
              <a:rPr lang="en-US" sz="1500">
                <a:latin typeface="Heebo"/>
                <a:ea typeface="+mn-lt"/>
                <a:cs typeface="+mn-lt"/>
              </a:rPr>
              <a:t> </a:t>
            </a:r>
            <a:r>
              <a:rPr lang="en-US" sz="1500" err="1">
                <a:latin typeface="Heebo"/>
                <a:ea typeface="+mn-lt"/>
                <a:cs typeface="+mn-lt"/>
              </a:rPr>
              <a:t>composant</a:t>
            </a:r>
            <a:r>
              <a:rPr lang="en-US" sz="1500">
                <a:latin typeface="Heebo"/>
                <a:ea typeface="+mn-lt"/>
                <a:cs typeface="+mn-lt"/>
              </a:rPr>
              <a:t> </a:t>
            </a:r>
            <a:r>
              <a:rPr lang="en-US" sz="1500" err="1">
                <a:latin typeface="Heebo"/>
                <a:ea typeface="+mn-lt"/>
                <a:cs typeface="+mn-lt"/>
              </a:rPr>
              <a:t>clé</a:t>
            </a:r>
            <a:endParaRPr lang="en-US" sz="1500">
              <a:latin typeface="Heebo"/>
              <a:cs typeface="Heebo"/>
            </a:endParaRPr>
          </a:p>
          <a:p>
            <a:pPr marL="285750" indent="-285750">
              <a:buFont typeface="Arial"/>
              <a:buChar char="•"/>
            </a:pPr>
            <a:endParaRPr lang="en-US" sz="1500">
              <a:latin typeface="Heebo"/>
              <a:ea typeface="+mn-lt"/>
              <a:cs typeface="+mn-lt"/>
            </a:endParaRPr>
          </a:p>
          <a:p>
            <a:pPr marL="285750" indent="-285750">
              <a:buFont typeface="Arial"/>
              <a:buChar char="•"/>
            </a:pPr>
            <a:r>
              <a:rPr lang="en-US" sz="1500" err="1">
                <a:latin typeface="Heebo"/>
                <a:ea typeface="+mn-lt"/>
                <a:cs typeface="+mn-lt"/>
              </a:rPr>
              <a:t>Écriture</a:t>
            </a:r>
            <a:r>
              <a:rPr lang="en-US" sz="1500">
                <a:latin typeface="Heebo"/>
                <a:ea typeface="+mn-lt"/>
                <a:cs typeface="+mn-lt"/>
              </a:rPr>
              <a:t> de tests </a:t>
            </a:r>
            <a:r>
              <a:rPr lang="en-US" sz="1500" err="1">
                <a:latin typeface="Heebo"/>
                <a:ea typeface="+mn-lt"/>
                <a:cs typeface="+mn-lt"/>
              </a:rPr>
              <a:t>d'intégration</a:t>
            </a:r>
            <a:r>
              <a:rPr lang="en-US" sz="1500">
                <a:latin typeface="Heebo"/>
                <a:ea typeface="+mn-lt"/>
                <a:cs typeface="+mn-lt"/>
              </a:rPr>
              <a:t> pour </a:t>
            </a:r>
            <a:r>
              <a:rPr lang="en-US" sz="1500" err="1">
                <a:latin typeface="Heebo"/>
                <a:ea typeface="+mn-lt"/>
                <a:cs typeface="+mn-lt"/>
              </a:rPr>
              <a:t>valider</a:t>
            </a:r>
            <a:r>
              <a:rPr lang="en-US" sz="1500">
                <a:latin typeface="Heebo"/>
                <a:ea typeface="+mn-lt"/>
                <a:cs typeface="+mn-lt"/>
              </a:rPr>
              <a:t> le </a:t>
            </a:r>
            <a:r>
              <a:rPr lang="en-US" sz="1500" err="1">
                <a:latin typeface="Heebo"/>
                <a:ea typeface="+mn-lt"/>
                <a:cs typeface="+mn-lt"/>
              </a:rPr>
              <a:t>comportement</a:t>
            </a:r>
            <a:r>
              <a:rPr lang="en-US" sz="1500">
                <a:latin typeface="Heebo"/>
                <a:ea typeface="+mn-lt"/>
                <a:cs typeface="+mn-lt"/>
              </a:rPr>
              <a:t> de </a:t>
            </a:r>
            <a:r>
              <a:rPr lang="en-US" sz="1500" err="1">
                <a:latin typeface="Heebo"/>
                <a:ea typeface="+mn-lt"/>
                <a:cs typeface="+mn-lt"/>
              </a:rPr>
              <a:t>l'API</a:t>
            </a:r>
            <a:endParaRPr lang="en-US" sz="1500">
              <a:latin typeface="Heebo"/>
              <a:ea typeface="+mn-lt"/>
              <a:cs typeface="+mn-lt"/>
            </a:endParaRPr>
          </a:p>
          <a:p>
            <a:pPr marL="285750" indent="-285750">
              <a:buFont typeface="Arial"/>
              <a:buChar char="•"/>
            </a:pPr>
            <a:endParaRPr lang="en-US" sz="1500">
              <a:latin typeface="Heebo"/>
              <a:ea typeface="+mn-lt"/>
              <a:cs typeface="+mn-lt"/>
            </a:endParaRPr>
          </a:p>
          <a:p>
            <a:pPr marL="285750" indent="-285750">
              <a:buFont typeface="Arial"/>
              <a:buChar char="•"/>
            </a:pPr>
            <a:r>
              <a:rPr lang="en-US" sz="1500" err="1">
                <a:latin typeface="Heebo"/>
                <a:ea typeface="+mn-lt"/>
                <a:cs typeface="+mn-lt"/>
              </a:rPr>
              <a:t>Intégration</a:t>
            </a:r>
            <a:r>
              <a:rPr lang="en-US" sz="1500">
                <a:latin typeface="Heebo"/>
                <a:ea typeface="+mn-lt"/>
                <a:cs typeface="+mn-lt"/>
              </a:rPr>
              <a:t> de </a:t>
            </a:r>
            <a:r>
              <a:rPr lang="en-US" sz="1500" err="1">
                <a:latin typeface="Heebo"/>
                <a:ea typeface="+mn-lt"/>
                <a:cs typeface="+mn-lt"/>
              </a:rPr>
              <a:t>fonctionnalités</a:t>
            </a:r>
            <a:r>
              <a:rPr lang="en-US" sz="1500">
                <a:latin typeface="Heebo"/>
                <a:ea typeface="+mn-lt"/>
                <a:cs typeface="+mn-lt"/>
              </a:rPr>
              <a:t> </a:t>
            </a:r>
            <a:r>
              <a:rPr lang="en-US" sz="1500" err="1">
                <a:latin typeface="Heebo"/>
                <a:ea typeface="+mn-lt"/>
                <a:cs typeface="+mn-lt"/>
              </a:rPr>
              <a:t>d'analyse</a:t>
            </a:r>
            <a:r>
              <a:rPr lang="en-US" sz="1500">
                <a:latin typeface="Heebo"/>
                <a:ea typeface="+mn-lt"/>
                <a:cs typeface="+mn-lt"/>
              </a:rPr>
              <a:t> de données </a:t>
            </a:r>
            <a:r>
              <a:rPr lang="en-US" sz="1500" err="1">
                <a:latin typeface="Heebo"/>
                <a:ea typeface="+mn-lt"/>
                <a:cs typeface="+mn-lt"/>
              </a:rPr>
              <a:t>avancées</a:t>
            </a:r>
            <a:r>
              <a:rPr lang="en-US" sz="1500">
                <a:latin typeface="Heebo"/>
                <a:ea typeface="+mn-lt"/>
                <a:cs typeface="+mn-lt"/>
              </a:rPr>
              <a:t> pour </a:t>
            </a:r>
            <a:r>
              <a:rPr lang="en-US" sz="1500" err="1">
                <a:latin typeface="Heebo"/>
                <a:ea typeface="+mn-lt"/>
                <a:cs typeface="+mn-lt"/>
              </a:rPr>
              <a:t>extraire</a:t>
            </a:r>
            <a:r>
              <a:rPr lang="en-US" sz="1500">
                <a:latin typeface="Heebo"/>
                <a:ea typeface="+mn-lt"/>
                <a:cs typeface="+mn-lt"/>
              </a:rPr>
              <a:t> des insights plus </a:t>
            </a:r>
          </a:p>
          <a:p>
            <a:r>
              <a:rPr lang="en-US" sz="1500">
                <a:latin typeface="Heebo"/>
                <a:ea typeface="+mn-lt"/>
                <a:cs typeface="+mn-lt"/>
              </a:rPr>
              <a:t>   </a:t>
            </a:r>
            <a:r>
              <a:rPr lang="en-US" sz="1500" err="1">
                <a:latin typeface="Heebo"/>
                <a:ea typeface="+mn-lt"/>
                <a:cs typeface="+mn-lt"/>
              </a:rPr>
              <a:t>profonds</a:t>
            </a:r>
            <a:endParaRPr lang="en-US" sz="1500">
              <a:latin typeface="Heebo"/>
              <a:ea typeface="+mn-lt"/>
              <a:cs typeface="+mn-lt"/>
            </a:endParaRPr>
          </a:p>
          <a:p>
            <a:pPr marL="285750" indent="-285750">
              <a:buFont typeface="Arial"/>
              <a:buChar char="•"/>
            </a:pPr>
            <a:endParaRPr lang="en-US" sz="1500">
              <a:latin typeface="Heebo"/>
              <a:ea typeface="+mn-lt"/>
              <a:cs typeface="+mn-lt"/>
            </a:endParaRPr>
          </a:p>
          <a:p>
            <a:pPr marL="285750" indent="-285750">
              <a:buFont typeface="Arial"/>
              <a:buChar char="•"/>
            </a:pPr>
            <a:r>
              <a:rPr lang="en-US" sz="1500">
                <a:latin typeface="Heebo"/>
                <a:ea typeface="+mn-lt"/>
                <a:cs typeface="+mn-lt"/>
              </a:rPr>
              <a:t>Expansion de </a:t>
            </a:r>
            <a:r>
              <a:rPr lang="en-US" sz="1500" err="1">
                <a:latin typeface="Heebo"/>
                <a:ea typeface="+mn-lt"/>
                <a:cs typeface="+mn-lt"/>
              </a:rPr>
              <a:t>l'API</a:t>
            </a:r>
            <a:r>
              <a:rPr lang="en-US" sz="1500">
                <a:latin typeface="Heebo"/>
                <a:ea typeface="+mn-lt"/>
                <a:cs typeface="+mn-lt"/>
              </a:rPr>
              <a:t> pour </a:t>
            </a:r>
            <a:r>
              <a:rPr lang="en-US" sz="1500" err="1">
                <a:latin typeface="Heebo"/>
                <a:ea typeface="+mn-lt"/>
                <a:cs typeface="+mn-lt"/>
              </a:rPr>
              <a:t>couvrir</a:t>
            </a:r>
            <a:r>
              <a:rPr lang="en-US" sz="1500">
                <a:latin typeface="Heebo"/>
                <a:ea typeface="+mn-lt"/>
                <a:cs typeface="+mn-lt"/>
              </a:rPr>
              <a:t> </a:t>
            </a:r>
            <a:r>
              <a:rPr lang="en-US" sz="1500" err="1">
                <a:latin typeface="Heebo"/>
                <a:ea typeface="+mn-lt"/>
                <a:cs typeface="+mn-lt"/>
              </a:rPr>
              <a:t>d'autres</a:t>
            </a:r>
            <a:r>
              <a:rPr lang="en-US" sz="1500">
                <a:latin typeface="Heebo"/>
                <a:ea typeface="+mn-lt"/>
                <a:cs typeface="+mn-lt"/>
              </a:rPr>
              <a:t> aspects de </a:t>
            </a:r>
            <a:r>
              <a:rPr lang="en-US" sz="1500" err="1">
                <a:latin typeface="Heebo"/>
                <a:ea typeface="+mn-lt"/>
                <a:cs typeface="+mn-lt"/>
              </a:rPr>
              <a:t>l'industrie</a:t>
            </a:r>
            <a:r>
              <a:rPr lang="en-US" sz="1500">
                <a:latin typeface="Heebo"/>
                <a:ea typeface="+mn-lt"/>
                <a:cs typeface="+mn-lt"/>
              </a:rPr>
              <a:t> </a:t>
            </a:r>
            <a:r>
              <a:rPr lang="en-US" sz="1500" err="1">
                <a:latin typeface="Heebo"/>
                <a:ea typeface="+mn-lt"/>
                <a:cs typeface="+mn-lt"/>
              </a:rPr>
              <a:t>cinématographique</a:t>
            </a:r>
            <a:r>
              <a:rPr lang="en-US" sz="1500">
                <a:latin typeface="Heebo"/>
                <a:ea typeface="+mn-lt"/>
                <a:cs typeface="+mn-lt"/>
              </a:rPr>
              <a:t>, </a:t>
            </a:r>
            <a:r>
              <a:rPr lang="en-US" sz="1500" err="1">
                <a:latin typeface="Heebo"/>
                <a:ea typeface="+mn-lt"/>
                <a:cs typeface="+mn-lt"/>
              </a:rPr>
              <a:t>comme</a:t>
            </a:r>
            <a:r>
              <a:rPr lang="en-US" sz="1500">
                <a:latin typeface="Heebo"/>
                <a:ea typeface="+mn-lt"/>
                <a:cs typeface="+mn-lt"/>
              </a:rPr>
              <a:t> les </a:t>
            </a:r>
            <a:endParaRPr lang="en-US">
              <a:latin typeface="Heebo"/>
              <a:cs typeface="Heebo"/>
            </a:endParaRPr>
          </a:p>
          <a:p>
            <a:r>
              <a:rPr lang="en-US" sz="1500">
                <a:latin typeface="Heebo"/>
                <a:ea typeface="+mn-lt"/>
                <a:cs typeface="+mn-lt"/>
              </a:rPr>
              <a:t>     critiques </a:t>
            </a:r>
            <a:r>
              <a:rPr lang="en-US" sz="1500" err="1">
                <a:latin typeface="Heebo"/>
                <a:ea typeface="+mn-lt"/>
                <a:cs typeface="+mn-lt"/>
              </a:rPr>
              <a:t>ou</a:t>
            </a:r>
            <a:r>
              <a:rPr lang="en-US" sz="1500">
                <a:latin typeface="Heebo"/>
                <a:ea typeface="+mn-lt"/>
                <a:cs typeface="+mn-lt"/>
              </a:rPr>
              <a:t> les Box-offices</a:t>
            </a:r>
            <a:endParaRPr lang="en-US" sz="1500">
              <a:latin typeface="Heebo"/>
              <a:cs typeface="Heebo"/>
            </a:endParaRPr>
          </a:p>
          <a:p>
            <a:pPr marL="342900" indent="-342900" algn="l">
              <a:lnSpc>
                <a:spcPts val="2177"/>
              </a:lnSpc>
              <a:buSzPct val="100000"/>
              <a:buFont typeface="Arial"/>
              <a:buChar char="•"/>
            </a:pPr>
            <a:endParaRPr lang="en-US" sz="1500">
              <a:latin typeface="Heebo"/>
              <a:cs typeface="Heebo"/>
            </a:endParaRPr>
          </a:p>
        </p:txBody>
      </p:sp>
    </p:spTree>
    <p:extLst>
      <p:ext uri="{BB962C8B-B14F-4D97-AF65-F5344CB8AC3E}">
        <p14:creationId xmlns:p14="http://schemas.microsoft.com/office/powerpoint/2010/main" val="9455274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24838" y="850940"/>
            <a:ext cx="7467124" cy="2066211"/>
          </a:xfrm>
          <a:prstGeom prst="rect">
            <a:avLst/>
          </a:prstGeom>
          <a:noFill/>
          <a:ln/>
        </p:spPr>
        <p:txBody>
          <a:bodyPr wrap="square" lIns="91440" tIns="45720" rIns="91440" bIns="45720" rtlCol="0" anchor="t"/>
          <a:lstStyle/>
          <a:p>
            <a:pPr marL="0" indent="0">
              <a:lnSpc>
                <a:spcPts val="8135"/>
              </a:lnSpc>
              <a:buNone/>
            </a:pPr>
            <a:r>
              <a:rPr lang="en-US" sz="5000" b="1" kern="0" spc="-195">
                <a:solidFill>
                  <a:srgbClr val="000000"/>
                </a:solidFill>
                <a:latin typeface="Montserrat"/>
                <a:ea typeface="Inter"/>
                <a:cs typeface="Inter" pitchFamily="34" charset="-120"/>
              </a:rPr>
              <a:t>32123BC5-Admin-BDD</a:t>
            </a:r>
            <a:endParaRPr lang="en-US" sz="5000">
              <a:latin typeface="Montserrat"/>
              <a:ea typeface="Inter"/>
            </a:endParaRPr>
          </a:p>
        </p:txBody>
      </p:sp>
      <p:sp>
        <p:nvSpPr>
          <p:cNvPr id="6" name="Text 3"/>
          <p:cNvSpPr/>
          <p:nvPr/>
        </p:nvSpPr>
        <p:spPr>
          <a:xfrm>
            <a:off x="6139781" y="2536252"/>
            <a:ext cx="7467124" cy="4463908"/>
          </a:xfrm>
          <a:prstGeom prst="rect">
            <a:avLst/>
          </a:prstGeom>
          <a:noFill/>
          <a:ln/>
        </p:spPr>
        <p:txBody>
          <a:bodyPr wrap="square" lIns="91440" tIns="45720" rIns="91440" bIns="45720" rtlCol="0" anchor="t"/>
          <a:lstStyle/>
          <a:p>
            <a:r>
              <a:rPr lang="en-US" kern="0" spc="-38">
                <a:solidFill>
                  <a:srgbClr val="272525"/>
                </a:solidFill>
                <a:ea typeface="+mn-lt"/>
                <a:cs typeface="+mn-lt"/>
              </a:rPr>
              <a:t>Bienvenue dans </a:t>
            </a:r>
            <a:r>
              <a:rPr lang="en-US" kern="0" spc="-38" err="1">
                <a:solidFill>
                  <a:srgbClr val="272525"/>
                </a:solidFill>
                <a:ea typeface="+mn-lt"/>
                <a:cs typeface="+mn-lt"/>
              </a:rPr>
              <a:t>notre</a:t>
            </a:r>
            <a:r>
              <a:rPr lang="en-US" kern="0" spc="-38">
                <a:solidFill>
                  <a:srgbClr val="272525"/>
                </a:solidFill>
                <a:ea typeface="+mn-lt"/>
                <a:cs typeface="+mn-lt"/>
              </a:rPr>
              <a:t> </a:t>
            </a:r>
            <a:r>
              <a:rPr lang="en-US" kern="0" spc="-38" err="1">
                <a:solidFill>
                  <a:srgbClr val="272525"/>
                </a:solidFill>
                <a:ea typeface="+mn-lt"/>
                <a:cs typeface="+mn-lt"/>
              </a:rPr>
              <a:t>projet</a:t>
            </a:r>
            <a:r>
              <a:rPr lang="en-US" kern="0" spc="-38">
                <a:solidFill>
                  <a:srgbClr val="272525"/>
                </a:solidFill>
                <a:ea typeface="+mn-lt"/>
                <a:cs typeface="+mn-lt"/>
              </a:rPr>
              <a:t> de scraping web pour le </a:t>
            </a:r>
            <a:r>
              <a:rPr lang="en-US" kern="0" spc="-38" err="1">
                <a:solidFill>
                  <a:srgbClr val="272525"/>
                </a:solidFill>
                <a:ea typeface="+mn-lt"/>
                <a:cs typeface="+mn-lt"/>
              </a:rPr>
              <a:t>référencement</a:t>
            </a:r>
            <a:r>
              <a:rPr lang="en-US" kern="0" spc="-38">
                <a:solidFill>
                  <a:srgbClr val="272525"/>
                </a:solidFill>
                <a:ea typeface="+mn-lt"/>
                <a:cs typeface="+mn-lt"/>
              </a:rPr>
              <a:t> (SEO). Notre solution </a:t>
            </a:r>
            <a:r>
              <a:rPr lang="en-US" kern="0" spc="-38" err="1">
                <a:solidFill>
                  <a:srgbClr val="272525"/>
                </a:solidFill>
                <a:ea typeface="+mn-lt"/>
                <a:cs typeface="+mn-lt"/>
              </a:rPr>
              <a:t>innovante</a:t>
            </a:r>
            <a:r>
              <a:rPr lang="en-US" kern="0" spc="-38">
                <a:solidFill>
                  <a:srgbClr val="272525"/>
                </a:solidFill>
                <a:ea typeface="+mn-lt"/>
                <a:cs typeface="+mn-lt"/>
              </a:rPr>
              <a:t> </a:t>
            </a:r>
            <a:r>
              <a:rPr lang="en-US" kern="0" spc="-38" err="1">
                <a:solidFill>
                  <a:srgbClr val="272525"/>
                </a:solidFill>
                <a:ea typeface="+mn-lt"/>
                <a:cs typeface="+mn-lt"/>
              </a:rPr>
              <a:t>offre</a:t>
            </a:r>
            <a:r>
              <a:rPr lang="en-US" kern="0" spc="-38">
                <a:solidFill>
                  <a:srgbClr val="272525"/>
                </a:solidFill>
                <a:ea typeface="+mn-lt"/>
                <a:cs typeface="+mn-lt"/>
              </a:rPr>
              <a:t> un </a:t>
            </a:r>
            <a:r>
              <a:rPr lang="en-US" kern="0" spc="-38" err="1">
                <a:solidFill>
                  <a:srgbClr val="272525"/>
                </a:solidFill>
                <a:ea typeface="+mn-lt"/>
                <a:cs typeface="+mn-lt"/>
              </a:rPr>
              <a:t>outil</a:t>
            </a:r>
            <a:r>
              <a:rPr lang="en-US" kern="0" spc="-38">
                <a:solidFill>
                  <a:srgbClr val="272525"/>
                </a:solidFill>
                <a:ea typeface="+mn-lt"/>
                <a:cs typeface="+mn-lt"/>
              </a:rPr>
              <a:t> </a:t>
            </a:r>
            <a:r>
              <a:rPr lang="en-US" kern="0" spc="-38" err="1">
                <a:solidFill>
                  <a:srgbClr val="272525"/>
                </a:solidFill>
                <a:ea typeface="+mn-lt"/>
                <a:cs typeface="+mn-lt"/>
              </a:rPr>
              <a:t>robuste</a:t>
            </a:r>
            <a:r>
              <a:rPr lang="en-US" kern="0" spc="-38">
                <a:solidFill>
                  <a:srgbClr val="272525"/>
                </a:solidFill>
                <a:ea typeface="+mn-lt"/>
                <a:cs typeface="+mn-lt"/>
              </a:rPr>
              <a:t> pour </a:t>
            </a:r>
            <a:r>
              <a:rPr lang="en-US" kern="0" spc="-38" err="1">
                <a:solidFill>
                  <a:srgbClr val="272525"/>
                </a:solidFill>
                <a:ea typeface="+mn-lt"/>
                <a:cs typeface="+mn-lt"/>
              </a:rPr>
              <a:t>extraire</a:t>
            </a:r>
            <a:r>
              <a:rPr lang="en-US" kern="0" spc="-38">
                <a:solidFill>
                  <a:srgbClr val="272525"/>
                </a:solidFill>
                <a:ea typeface="+mn-lt"/>
                <a:cs typeface="+mn-lt"/>
              </a:rPr>
              <a:t> et </a:t>
            </a:r>
            <a:r>
              <a:rPr lang="en-US" kern="0" spc="-38" err="1">
                <a:solidFill>
                  <a:srgbClr val="272525"/>
                </a:solidFill>
                <a:ea typeface="+mn-lt"/>
                <a:cs typeface="+mn-lt"/>
              </a:rPr>
              <a:t>analyser</a:t>
            </a:r>
            <a:r>
              <a:rPr lang="en-US" kern="0" spc="-38">
                <a:solidFill>
                  <a:srgbClr val="272525"/>
                </a:solidFill>
                <a:ea typeface="+mn-lt"/>
                <a:cs typeface="+mn-lt"/>
              </a:rPr>
              <a:t> le </a:t>
            </a:r>
            <a:r>
              <a:rPr lang="en-US" kern="0" spc="-38" err="1">
                <a:solidFill>
                  <a:srgbClr val="272525"/>
                </a:solidFill>
                <a:ea typeface="+mn-lt"/>
                <a:cs typeface="+mn-lt"/>
              </a:rPr>
              <a:t>contenu</a:t>
            </a:r>
            <a:r>
              <a:rPr lang="en-US" kern="0" spc="-38">
                <a:solidFill>
                  <a:srgbClr val="272525"/>
                </a:solidFill>
                <a:ea typeface="+mn-lt"/>
                <a:cs typeface="+mn-lt"/>
              </a:rPr>
              <a:t> des sites web à </a:t>
            </a:r>
            <a:r>
              <a:rPr lang="en-US" kern="0" spc="-38" err="1">
                <a:solidFill>
                  <a:srgbClr val="272525"/>
                </a:solidFill>
                <a:ea typeface="+mn-lt"/>
                <a:cs typeface="+mn-lt"/>
              </a:rPr>
              <a:t>grande</a:t>
            </a:r>
            <a:r>
              <a:rPr lang="en-US" kern="0" spc="-38">
                <a:solidFill>
                  <a:srgbClr val="272525"/>
                </a:solidFill>
                <a:ea typeface="+mn-lt"/>
                <a:cs typeface="+mn-lt"/>
              </a:rPr>
              <a:t> </a:t>
            </a:r>
            <a:r>
              <a:rPr lang="en-US" kern="0" spc="-38" err="1">
                <a:solidFill>
                  <a:srgbClr val="272525"/>
                </a:solidFill>
                <a:ea typeface="+mn-lt"/>
                <a:cs typeface="+mn-lt"/>
              </a:rPr>
              <a:t>échelle</a:t>
            </a:r>
            <a:r>
              <a:rPr lang="en-US" kern="0" spc="-38">
                <a:solidFill>
                  <a:srgbClr val="272525"/>
                </a:solidFill>
                <a:ea typeface="+mn-lt"/>
                <a:cs typeface="+mn-lt"/>
              </a:rPr>
              <a:t>, </a:t>
            </a:r>
            <a:r>
              <a:rPr lang="en-US" kern="0" spc="-38" err="1">
                <a:solidFill>
                  <a:srgbClr val="272525"/>
                </a:solidFill>
                <a:ea typeface="+mn-lt"/>
                <a:cs typeface="+mn-lt"/>
              </a:rPr>
              <a:t>adapté</a:t>
            </a:r>
            <a:r>
              <a:rPr lang="en-US" kern="0" spc="-38">
                <a:solidFill>
                  <a:srgbClr val="272525"/>
                </a:solidFill>
                <a:ea typeface="+mn-lt"/>
                <a:cs typeface="+mn-lt"/>
              </a:rPr>
              <a:t> aux </a:t>
            </a:r>
            <a:r>
              <a:rPr lang="en-US" kern="0" spc="-38" err="1">
                <a:solidFill>
                  <a:srgbClr val="272525"/>
                </a:solidFill>
                <a:ea typeface="+mn-lt"/>
                <a:cs typeface="+mn-lt"/>
              </a:rPr>
              <a:t>professionnels</a:t>
            </a:r>
            <a:r>
              <a:rPr lang="en-US" kern="0" spc="-38">
                <a:solidFill>
                  <a:srgbClr val="272525"/>
                </a:solidFill>
                <a:ea typeface="+mn-lt"/>
                <a:cs typeface="+mn-lt"/>
              </a:rPr>
              <a:t> du SEO et aux </a:t>
            </a:r>
            <a:r>
              <a:rPr lang="en-US" kern="0" spc="-38" err="1">
                <a:solidFill>
                  <a:srgbClr val="272525"/>
                </a:solidFill>
                <a:ea typeface="+mn-lt"/>
                <a:cs typeface="+mn-lt"/>
              </a:rPr>
              <a:t>développeurs</a:t>
            </a:r>
            <a:r>
              <a:rPr lang="en-US" kern="0" spc="-38">
                <a:solidFill>
                  <a:srgbClr val="272525"/>
                </a:solidFill>
                <a:ea typeface="+mn-lt"/>
                <a:cs typeface="+mn-lt"/>
              </a:rPr>
              <a:t> web.</a:t>
            </a:r>
            <a:endParaRPr lang="fr-FR"/>
          </a:p>
          <a:p>
            <a:endParaRPr lang="en-US" kern="0" spc="-38">
              <a:solidFill>
                <a:srgbClr val="272525"/>
              </a:solidFill>
              <a:ea typeface="+mn-lt"/>
              <a:cs typeface="+mn-lt"/>
            </a:endParaRPr>
          </a:p>
          <a:p>
            <a:endParaRPr lang="en-US" kern="0" spc="-38">
              <a:solidFill>
                <a:srgbClr val="272525"/>
              </a:solidFill>
              <a:ea typeface="+mn-lt"/>
              <a:cs typeface="+mn-lt"/>
            </a:endParaRPr>
          </a:p>
          <a:p>
            <a:pPr marL="285750" indent="-285750">
              <a:buFont typeface="Arial"/>
              <a:buChar char="•"/>
            </a:pPr>
            <a:r>
              <a:rPr lang="en-US" b="1" kern="0" spc="-38" err="1">
                <a:solidFill>
                  <a:srgbClr val="272525"/>
                </a:solidFill>
                <a:ea typeface="+mn-lt"/>
                <a:cs typeface="+mn-lt"/>
              </a:rPr>
              <a:t>Fonctionnalités</a:t>
            </a:r>
            <a:r>
              <a:rPr lang="en-US" b="1" kern="0" spc="-38">
                <a:solidFill>
                  <a:srgbClr val="272525"/>
                </a:solidFill>
                <a:ea typeface="+mn-lt"/>
                <a:cs typeface="+mn-lt"/>
              </a:rPr>
              <a:t> </a:t>
            </a:r>
            <a:r>
              <a:rPr lang="en-US" b="1" kern="0" spc="-38" err="1">
                <a:solidFill>
                  <a:srgbClr val="272525"/>
                </a:solidFill>
                <a:ea typeface="+mn-lt"/>
                <a:cs typeface="+mn-lt"/>
              </a:rPr>
              <a:t>Avancées</a:t>
            </a:r>
            <a:endParaRPr lang="en-US" err="1"/>
          </a:p>
          <a:p>
            <a:pPr marL="742950" lvl="1" indent="-285750">
              <a:buFont typeface="Arial"/>
              <a:buChar char="•"/>
            </a:pPr>
            <a:r>
              <a:rPr lang="en-US" kern="0" spc="-38">
                <a:solidFill>
                  <a:srgbClr val="272525"/>
                </a:solidFill>
                <a:ea typeface="+mn-lt"/>
                <a:cs typeface="+mn-lt"/>
              </a:rPr>
              <a:t>Scraping </a:t>
            </a:r>
            <a:r>
              <a:rPr lang="en-US" kern="0" spc="-38" err="1">
                <a:solidFill>
                  <a:srgbClr val="272525"/>
                </a:solidFill>
                <a:ea typeface="+mn-lt"/>
                <a:cs typeface="+mn-lt"/>
              </a:rPr>
              <a:t>distribué</a:t>
            </a:r>
            <a:r>
              <a:rPr lang="en-US" kern="0" spc="-38">
                <a:solidFill>
                  <a:srgbClr val="272525"/>
                </a:solidFill>
                <a:ea typeface="+mn-lt"/>
                <a:cs typeface="+mn-lt"/>
              </a:rPr>
              <a:t> pour </a:t>
            </a:r>
            <a:r>
              <a:rPr lang="en-US" kern="0" spc="-38" err="1">
                <a:solidFill>
                  <a:srgbClr val="272525"/>
                </a:solidFill>
                <a:ea typeface="+mn-lt"/>
                <a:cs typeface="+mn-lt"/>
              </a:rPr>
              <a:t>une</a:t>
            </a:r>
            <a:r>
              <a:rPr lang="en-US" kern="0" spc="-38">
                <a:solidFill>
                  <a:srgbClr val="272525"/>
                </a:solidFill>
                <a:ea typeface="+mn-lt"/>
                <a:cs typeface="+mn-lt"/>
              </a:rPr>
              <a:t> extraction </a:t>
            </a:r>
            <a:r>
              <a:rPr lang="en-US" kern="0" spc="-38" err="1">
                <a:solidFill>
                  <a:srgbClr val="272525"/>
                </a:solidFill>
                <a:ea typeface="+mn-lt"/>
                <a:cs typeface="+mn-lt"/>
              </a:rPr>
              <a:t>efficace</a:t>
            </a:r>
            <a:r>
              <a:rPr lang="en-US" kern="0" spc="-38">
                <a:solidFill>
                  <a:srgbClr val="272525"/>
                </a:solidFill>
                <a:ea typeface="+mn-lt"/>
                <a:cs typeface="+mn-lt"/>
              </a:rPr>
              <a:t>.</a:t>
            </a:r>
            <a:endParaRPr lang="en-US"/>
          </a:p>
          <a:p>
            <a:pPr marL="742950" lvl="1" indent="-285750">
              <a:buFont typeface="Arial"/>
              <a:buChar char="•"/>
            </a:pPr>
            <a:r>
              <a:rPr lang="en-US" kern="0" spc="-38">
                <a:solidFill>
                  <a:srgbClr val="272525"/>
                </a:solidFill>
                <a:ea typeface="+mn-lt"/>
                <a:cs typeface="+mn-lt"/>
              </a:rPr>
              <a:t>Gestion des </a:t>
            </a:r>
            <a:r>
              <a:rPr lang="en-US" kern="0" spc="-38" err="1">
                <a:solidFill>
                  <a:srgbClr val="272525"/>
                </a:solidFill>
                <a:ea typeface="+mn-lt"/>
                <a:cs typeface="+mn-lt"/>
              </a:rPr>
              <a:t>tentatives</a:t>
            </a:r>
            <a:r>
              <a:rPr lang="en-US" kern="0" spc="-38">
                <a:solidFill>
                  <a:srgbClr val="272525"/>
                </a:solidFill>
                <a:ea typeface="+mn-lt"/>
                <a:cs typeface="+mn-lt"/>
              </a:rPr>
              <a:t> de reprise pour assurer la </a:t>
            </a:r>
            <a:r>
              <a:rPr lang="en-US" kern="0" spc="-38" err="1">
                <a:solidFill>
                  <a:srgbClr val="272525"/>
                </a:solidFill>
                <a:ea typeface="+mn-lt"/>
                <a:cs typeface="+mn-lt"/>
              </a:rPr>
              <a:t>fiabilité</a:t>
            </a:r>
            <a:r>
              <a:rPr lang="en-US" kern="0" spc="-38">
                <a:solidFill>
                  <a:srgbClr val="272525"/>
                </a:solidFill>
                <a:ea typeface="+mn-lt"/>
                <a:cs typeface="+mn-lt"/>
              </a:rPr>
              <a:t>.</a:t>
            </a:r>
            <a:endParaRPr lang="en-US"/>
          </a:p>
          <a:p>
            <a:pPr marL="742950" lvl="1" indent="-285750">
              <a:buFont typeface="Arial"/>
              <a:buChar char="•"/>
            </a:pPr>
            <a:r>
              <a:rPr lang="en-US" kern="0" spc="-38" err="1">
                <a:solidFill>
                  <a:srgbClr val="272525"/>
                </a:solidFill>
                <a:ea typeface="+mn-lt"/>
                <a:cs typeface="+mn-lt"/>
              </a:rPr>
              <a:t>Intégration</a:t>
            </a:r>
            <a:r>
              <a:rPr lang="en-US" kern="0" spc="-38">
                <a:solidFill>
                  <a:srgbClr val="272525"/>
                </a:solidFill>
                <a:ea typeface="+mn-lt"/>
                <a:cs typeface="+mn-lt"/>
              </a:rPr>
              <a:t> avec </a:t>
            </a:r>
            <a:r>
              <a:rPr lang="en-US" kern="0" spc="-38" err="1">
                <a:solidFill>
                  <a:srgbClr val="272525"/>
                </a:solidFill>
                <a:ea typeface="+mn-lt"/>
                <a:cs typeface="+mn-lt"/>
              </a:rPr>
              <a:t>une</a:t>
            </a:r>
            <a:r>
              <a:rPr lang="en-US" kern="0" spc="-38">
                <a:solidFill>
                  <a:srgbClr val="272525"/>
                </a:solidFill>
                <a:ea typeface="+mn-lt"/>
                <a:cs typeface="+mn-lt"/>
              </a:rPr>
              <a:t> base de données MongoDB pour le stockage et </a:t>
            </a:r>
            <a:r>
              <a:rPr lang="en-US" kern="0" spc="-38" err="1">
                <a:solidFill>
                  <a:srgbClr val="272525"/>
                </a:solidFill>
                <a:ea typeface="+mn-lt"/>
                <a:cs typeface="+mn-lt"/>
              </a:rPr>
              <a:t>l'analyse</a:t>
            </a:r>
            <a:r>
              <a:rPr lang="en-US" kern="0" spc="-38">
                <a:solidFill>
                  <a:srgbClr val="272525"/>
                </a:solidFill>
                <a:ea typeface="+mn-lt"/>
                <a:cs typeface="+mn-lt"/>
              </a:rPr>
              <a:t> des données.</a:t>
            </a:r>
            <a:endParaRPr lang="en-US"/>
          </a:p>
          <a:p>
            <a:pPr marL="285750" indent="-285750">
              <a:buFont typeface="Arial"/>
              <a:buChar char="•"/>
            </a:pPr>
            <a:r>
              <a:rPr lang="en-US" b="1" kern="0" spc="-38" err="1">
                <a:solidFill>
                  <a:srgbClr val="272525"/>
                </a:solidFill>
                <a:ea typeface="+mn-lt"/>
                <a:cs typeface="+mn-lt"/>
              </a:rPr>
              <a:t>Optimisation</a:t>
            </a:r>
            <a:r>
              <a:rPr lang="en-US" b="1" kern="0" spc="-38">
                <a:solidFill>
                  <a:srgbClr val="272525"/>
                </a:solidFill>
                <a:ea typeface="+mn-lt"/>
                <a:cs typeface="+mn-lt"/>
              </a:rPr>
              <a:t> SEO</a:t>
            </a:r>
            <a:endParaRPr lang="en-US"/>
          </a:p>
          <a:p>
            <a:pPr marL="742950" lvl="1" indent="-285750">
              <a:buFont typeface="Arial"/>
              <a:buChar char="•"/>
            </a:pPr>
            <a:r>
              <a:rPr lang="en-US" kern="0" spc="-38">
                <a:solidFill>
                  <a:srgbClr val="272525"/>
                </a:solidFill>
                <a:ea typeface="+mn-lt"/>
                <a:cs typeface="+mn-lt"/>
              </a:rPr>
              <a:t>Analyse des tendances pour </a:t>
            </a:r>
            <a:r>
              <a:rPr lang="en-US" kern="0" spc="-38" err="1">
                <a:solidFill>
                  <a:srgbClr val="272525"/>
                </a:solidFill>
                <a:ea typeface="+mn-lt"/>
                <a:cs typeface="+mn-lt"/>
              </a:rPr>
              <a:t>optimiser</a:t>
            </a:r>
            <a:r>
              <a:rPr lang="en-US" kern="0" spc="-38">
                <a:solidFill>
                  <a:srgbClr val="272525"/>
                </a:solidFill>
                <a:ea typeface="+mn-lt"/>
                <a:cs typeface="+mn-lt"/>
              </a:rPr>
              <a:t> les </a:t>
            </a:r>
            <a:r>
              <a:rPr lang="en-US" kern="0" spc="-38" err="1">
                <a:solidFill>
                  <a:srgbClr val="272525"/>
                </a:solidFill>
                <a:ea typeface="+mn-lt"/>
                <a:cs typeface="+mn-lt"/>
              </a:rPr>
              <a:t>stratégies</a:t>
            </a:r>
            <a:r>
              <a:rPr lang="en-US" kern="0" spc="-38">
                <a:solidFill>
                  <a:srgbClr val="272525"/>
                </a:solidFill>
                <a:ea typeface="+mn-lt"/>
                <a:cs typeface="+mn-lt"/>
              </a:rPr>
              <a:t> de </a:t>
            </a:r>
            <a:r>
              <a:rPr lang="en-US" kern="0" spc="-38" err="1">
                <a:solidFill>
                  <a:srgbClr val="272525"/>
                </a:solidFill>
                <a:ea typeface="+mn-lt"/>
                <a:cs typeface="+mn-lt"/>
              </a:rPr>
              <a:t>référencement</a:t>
            </a:r>
            <a:r>
              <a:rPr lang="en-US" kern="0" spc="-38">
                <a:solidFill>
                  <a:srgbClr val="272525"/>
                </a:solidFill>
                <a:ea typeface="+mn-lt"/>
                <a:cs typeface="+mn-lt"/>
              </a:rPr>
              <a:t>.</a:t>
            </a:r>
            <a:endParaRPr lang="en-US"/>
          </a:p>
          <a:p>
            <a:pPr marL="0" indent="0">
              <a:lnSpc>
                <a:spcPts val="3018"/>
              </a:lnSpc>
              <a:buNone/>
            </a:pPr>
            <a:endParaRPr lang="en-US" kern="0" spc="-38">
              <a:solidFill>
                <a:srgbClr val="272525"/>
              </a:solidFill>
              <a:latin typeface="Inter"/>
              <a:ea typeface="Inter"/>
            </a:endParaRPr>
          </a:p>
        </p:txBody>
      </p:sp>
    </p:spTree>
    <p:extLst>
      <p:ext uri="{BB962C8B-B14F-4D97-AF65-F5344CB8AC3E}">
        <p14:creationId xmlns:p14="http://schemas.microsoft.com/office/powerpoint/2010/main" val="719291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604837" y="1075730"/>
            <a:ext cx="6312218" cy="540068"/>
          </a:xfrm>
          <a:prstGeom prst="rect">
            <a:avLst/>
          </a:prstGeom>
          <a:noFill/>
          <a:ln/>
        </p:spPr>
        <p:txBody>
          <a:bodyPr wrap="none" lIns="91440" tIns="45720" rIns="91440" bIns="45720" rtlCol="0" anchor="t"/>
          <a:lstStyle/>
          <a:p>
            <a:pPr marL="0" indent="0">
              <a:lnSpc>
                <a:spcPts val="4253"/>
              </a:lnSpc>
              <a:buNone/>
            </a:pPr>
            <a:r>
              <a:rPr lang="en-US" sz="3400" b="1" kern="0" spc="-102" err="1">
                <a:solidFill>
                  <a:srgbClr val="000000"/>
                </a:solidFill>
                <a:latin typeface="Montserrat"/>
                <a:ea typeface="Inter"/>
                <a:cs typeface="Inter" pitchFamily="34" charset="-120"/>
              </a:rPr>
              <a:t>Fonctionnalités</a:t>
            </a:r>
            <a:r>
              <a:rPr lang="en-US" sz="3400" b="1" kern="0" spc="-102">
                <a:solidFill>
                  <a:srgbClr val="000000"/>
                </a:solidFill>
                <a:latin typeface="Montserrat"/>
                <a:ea typeface="Inter"/>
                <a:cs typeface="Inter" pitchFamily="34" charset="-120"/>
              </a:rPr>
              <a:t> </a:t>
            </a:r>
            <a:r>
              <a:rPr lang="en-US" sz="3400" b="1" kern="0" spc="-102" err="1">
                <a:solidFill>
                  <a:srgbClr val="000000"/>
                </a:solidFill>
                <a:latin typeface="Montserrat"/>
                <a:ea typeface="Inter"/>
                <a:cs typeface="Inter" pitchFamily="34" charset="-120"/>
              </a:rPr>
              <a:t>Clés</a:t>
            </a:r>
            <a:r>
              <a:rPr lang="en-US" sz="3400" b="1" kern="0" spc="-102">
                <a:solidFill>
                  <a:srgbClr val="000000"/>
                </a:solidFill>
                <a:latin typeface="Montserrat"/>
                <a:ea typeface="Inter"/>
                <a:cs typeface="Inter" pitchFamily="34" charset="-120"/>
              </a:rPr>
              <a:t> du Scraper</a:t>
            </a:r>
            <a:endParaRPr lang="en-US" sz="3400">
              <a:latin typeface="Montserrat"/>
              <a:ea typeface="Inter"/>
            </a:endParaRPr>
          </a:p>
        </p:txBody>
      </p:sp>
      <p:sp>
        <p:nvSpPr>
          <p:cNvPr id="6" name="Shape 3"/>
          <p:cNvSpPr/>
          <p:nvPr/>
        </p:nvSpPr>
        <p:spPr>
          <a:xfrm>
            <a:off x="618284" y="2916470"/>
            <a:ext cx="388739" cy="388739"/>
          </a:xfrm>
          <a:prstGeom prst="roundRect">
            <a:avLst>
              <a:gd name="adj" fmla="val 20006"/>
            </a:avLst>
          </a:prstGeom>
          <a:solidFill>
            <a:srgbClr val="DADBF1"/>
          </a:solidFill>
          <a:ln w="7620">
            <a:solidFill>
              <a:srgbClr val="C0C1D7"/>
            </a:solidFill>
            <a:prstDash val="solid"/>
          </a:ln>
        </p:spPr>
        <p:txBody>
          <a:bodyPr/>
          <a:lstStyle/>
          <a:p>
            <a:endParaRPr lang="en-GB"/>
          </a:p>
        </p:txBody>
      </p:sp>
      <p:sp>
        <p:nvSpPr>
          <p:cNvPr id="7" name="Text 4"/>
          <p:cNvSpPr/>
          <p:nvPr/>
        </p:nvSpPr>
        <p:spPr>
          <a:xfrm>
            <a:off x="753063" y="2981240"/>
            <a:ext cx="119063" cy="259199"/>
          </a:xfrm>
          <a:prstGeom prst="rect">
            <a:avLst/>
          </a:prstGeom>
          <a:noFill/>
          <a:ln/>
        </p:spPr>
        <p:txBody>
          <a:bodyPr wrap="none" rtlCol="0" anchor="t"/>
          <a:lstStyle/>
          <a:p>
            <a:pPr marL="0" indent="0" algn="ctr">
              <a:lnSpc>
                <a:spcPts val="2041"/>
              </a:lnSpc>
              <a:buNone/>
            </a:pPr>
            <a:r>
              <a:rPr lang="en-US" sz="2041" b="1" kern="0" spc="-61">
                <a:solidFill>
                  <a:srgbClr val="272525"/>
                </a:solidFill>
                <a:latin typeface="Inter" pitchFamily="34" charset="0"/>
                <a:ea typeface="Inter" pitchFamily="34" charset="-122"/>
                <a:cs typeface="Inter" pitchFamily="34" charset="-120"/>
              </a:rPr>
              <a:t>1</a:t>
            </a:r>
            <a:endParaRPr lang="en-US" sz="2041"/>
          </a:p>
        </p:txBody>
      </p:sp>
      <p:sp>
        <p:nvSpPr>
          <p:cNvPr id="8" name="Text 5"/>
          <p:cNvSpPr/>
          <p:nvPr/>
        </p:nvSpPr>
        <p:spPr>
          <a:xfrm>
            <a:off x="1166336" y="2997153"/>
            <a:ext cx="2226826" cy="269915"/>
          </a:xfrm>
          <a:prstGeom prst="rect">
            <a:avLst/>
          </a:prstGeom>
          <a:noFill/>
          <a:ln/>
        </p:spPr>
        <p:txBody>
          <a:bodyPr wrap="none" lIns="91440" tIns="45720" rIns="91440" bIns="45720" rtlCol="0" anchor="t"/>
          <a:lstStyle/>
          <a:p>
            <a:pPr marL="0" indent="0">
              <a:lnSpc>
                <a:spcPts val="2126"/>
              </a:lnSpc>
              <a:buNone/>
            </a:pPr>
            <a:r>
              <a:rPr lang="en-US" b="1" kern="0" spc="-51">
                <a:solidFill>
                  <a:srgbClr val="272525"/>
                </a:solidFill>
                <a:latin typeface="Montserrat"/>
                <a:ea typeface="Inter"/>
                <a:cs typeface="Inter" pitchFamily="34" charset="-120"/>
              </a:rPr>
              <a:t>Extraction de </a:t>
            </a:r>
            <a:r>
              <a:rPr lang="en-US" b="1" kern="0" spc="-51" err="1">
                <a:solidFill>
                  <a:srgbClr val="272525"/>
                </a:solidFill>
                <a:latin typeface="Montserrat"/>
                <a:ea typeface="Inter"/>
                <a:cs typeface="Inter" pitchFamily="34" charset="-120"/>
              </a:rPr>
              <a:t>Contenu</a:t>
            </a:r>
            <a:endParaRPr lang="en-US">
              <a:latin typeface="Montserrat"/>
              <a:ea typeface="Inter"/>
            </a:endParaRPr>
          </a:p>
        </p:txBody>
      </p:sp>
      <p:sp>
        <p:nvSpPr>
          <p:cNvPr id="9" name="Text 6"/>
          <p:cNvSpPr/>
          <p:nvPr/>
        </p:nvSpPr>
        <p:spPr>
          <a:xfrm>
            <a:off x="1166336" y="3518569"/>
            <a:ext cx="7372826" cy="829747"/>
          </a:xfrm>
          <a:prstGeom prst="rect">
            <a:avLst/>
          </a:prstGeom>
          <a:noFill/>
          <a:ln/>
        </p:spPr>
        <p:txBody>
          <a:bodyPr wrap="square" lIns="91440" tIns="45720" rIns="91440" bIns="45720" rtlCol="0" anchor="t"/>
          <a:lstStyle/>
          <a:p>
            <a:r>
              <a:rPr lang="en-US" sz="1600" kern="0" spc="-27" err="1">
                <a:solidFill>
                  <a:srgbClr val="272525"/>
                </a:solidFill>
                <a:latin typeface="Montserrat"/>
                <a:ea typeface="+mn-lt"/>
                <a:cs typeface="+mn-lt"/>
              </a:rPr>
              <a:t>Collecte</a:t>
            </a:r>
            <a:r>
              <a:rPr lang="en-US" sz="1600" kern="0" spc="-27">
                <a:solidFill>
                  <a:srgbClr val="272525"/>
                </a:solidFill>
                <a:latin typeface="Montserrat"/>
                <a:ea typeface="+mn-lt"/>
                <a:cs typeface="+mn-lt"/>
              </a:rPr>
              <a:t> </a:t>
            </a:r>
            <a:r>
              <a:rPr lang="en-US" sz="1600" kern="0" spc="-27" err="1">
                <a:solidFill>
                  <a:srgbClr val="272525"/>
                </a:solidFill>
                <a:latin typeface="Montserrat"/>
                <a:ea typeface="+mn-lt"/>
                <a:cs typeface="+mn-lt"/>
              </a:rPr>
              <a:t>intelligente</a:t>
            </a:r>
            <a:r>
              <a:rPr lang="en-US" sz="1600" kern="0" spc="-27">
                <a:solidFill>
                  <a:srgbClr val="272525"/>
                </a:solidFill>
                <a:latin typeface="Montserrat"/>
                <a:ea typeface="+mn-lt"/>
                <a:cs typeface="+mn-lt"/>
              </a:rPr>
              <a:t> des </a:t>
            </a:r>
            <a:r>
              <a:rPr lang="en-US" sz="1600" kern="0" spc="-27" err="1">
                <a:solidFill>
                  <a:srgbClr val="272525"/>
                </a:solidFill>
                <a:latin typeface="Montserrat"/>
                <a:ea typeface="+mn-lt"/>
                <a:cs typeface="+mn-lt"/>
              </a:rPr>
              <a:t>titres</a:t>
            </a:r>
            <a:r>
              <a:rPr lang="en-US" sz="1600" kern="0" spc="-27">
                <a:solidFill>
                  <a:srgbClr val="272525"/>
                </a:solidFill>
                <a:latin typeface="Montserrat"/>
                <a:ea typeface="+mn-lt"/>
                <a:cs typeface="+mn-lt"/>
              </a:rPr>
              <a:t>, </a:t>
            </a:r>
            <a:r>
              <a:rPr lang="en-US" sz="1600" kern="0" spc="-27" err="1">
                <a:solidFill>
                  <a:srgbClr val="272525"/>
                </a:solidFill>
                <a:latin typeface="Montserrat"/>
                <a:ea typeface="+mn-lt"/>
                <a:cs typeface="+mn-lt"/>
              </a:rPr>
              <a:t>en-têtes</a:t>
            </a:r>
            <a:r>
              <a:rPr lang="en-US" sz="1600" kern="0" spc="-27">
                <a:solidFill>
                  <a:srgbClr val="272525"/>
                </a:solidFill>
                <a:latin typeface="Montserrat"/>
                <a:ea typeface="+mn-lt"/>
                <a:cs typeface="+mn-lt"/>
              </a:rPr>
              <a:t>, </a:t>
            </a:r>
            <a:r>
              <a:rPr lang="en-US" sz="1600" kern="0" spc="-27" err="1">
                <a:solidFill>
                  <a:srgbClr val="272525"/>
                </a:solidFill>
                <a:latin typeface="Montserrat"/>
                <a:ea typeface="+mn-lt"/>
                <a:cs typeface="+mn-lt"/>
              </a:rPr>
              <a:t>textes</a:t>
            </a:r>
            <a:r>
              <a:rPr lang="en-US" sz="1600" kern="0" spc="-27">
                <a:solidFill>
                  <a:srgbClr val="272525"/>
                </a:solidFill>
                <a:latin typeface="Montserrat"/>
                <a:ea typeface="+mn-lt"/>
                <a:cs typeface="+mn-lt"/>
              </a:rPr>
              <a:t> </a:t>
            </a:r>
            <a:r>
              <a:rPr lang="en-US" sz="1600" kern="0" spc="-27" err="1">
                <a:solidFill>
                  <a:srgbClr val="272525"/>
                </a:solidFill>
                <a:latin typeface="Montserrat"/>
                <a:ea typeface="+mn-lt"/>
                <a:cs typeface="+mn-lt"/>
              </a:rPr>
              <a:t>en</a:t>
            </a:r>
            <a:r>
              <a:rPr lang="en-US" sz="1600" kern="0" spc="-27">
                <a:solidFill>
                  <a:srgbClr val="272525"/>
                </a:solidFill>
                <a:latin typeface="Montserrat"/>
                <a:ea typeface="+mn-lt"/>
                <a:cs typeface="+mn-lt"/>
              </a:rPr>
              <a:t> gras et </a:t>
            </a:r>
            <a:r>
              <a:rPr lang="en-US" sz="1600" kern="0" spc="-27" err="1">
                <a:solidFill>
                  <a:srgbClr val="272525"/>
                </a:solidFill>
                <a:latin typeface="Montserrat"/>
                <a:ea typeface="+mn-lt"/>
                <a:cs typeface="+mn-lt"/>
              </a:rPr>
              <a:t>italique</a:t>
            </a:r>
            <a:r>
              <a:rPr lang="en-US" sz="1600" kern="0" spc="-27">
                <a:solidFill>
                  <a:srgbClr val="272525"/>
                </a:solidFill>
                <a:latin typeface="Montserrat"/>
                <a:ea typeface="+mn-lt"/>
                <a:cs typeface="+mn-lt"/>
              </a:rPr>
              <a:t> pour </a:t>
            </a:r>
            <a:r>
              <a:rPr lang="en-US" sz="1600" kern="0" spc="-27" err="1">
                <a:solidFill>
                  <a:srgbClr val="272525"/>
                </a:solidFill>
                <a:latin typeface="Montserrat"/>
                <a:ea typeface="+mn-lt"/>
                <a:cs typeface="+mn-lt"/>
              </a:rPr>
              <a:t>une</a:t>
            </a:r>
            <a:r>
              <a:rPr lang="en-US" sz="1600" kern="0" spc="-27">
                <a:solidFill>
                  <a:srgbClr val="272525"/>
                </a:solidFill>
                <a:latin typeface="Montserrat"/>
                <a:ea typeface="+mn-lt"/>
                <a:cs typeface="+mn-lt"/>
              </a:rPr>
              <a:t> </a:t>
            </a:r>
            <a:r>
              <a:rPr lang="en-US" sz="1600" kern="0" spc="-27" err="1">
                <a:solidFill>
                  <a:srgbClr val="272525"/>
                </a:solidFill>
                <a:latin typeface="Montserrat"/>
                <a:ea typeface="+mn-lt"/>
                <a:cs typeface="+mn-lt"/>
              </a:rPr>
              <a:t>vue</a:t>
            </a:r>
            <a:r>
              <a:rPr lang="en-US" sz="1600" kern="0" spc="-27">
                <a:solidFill>
                  <a:srgbClr val="272525"/>
                </a:solidFill>
                <a:latin typeface="Montserrat"/>
                <a:ea typeface="+mn-lt"/>
                <a:cs typeface="+mn-lt"/>
              </a:rPr>
              <a:t> </a:t>
            </a:r>
            <a:r>
              <a:rPr lang="en-US" sz="1600" kern="0" spc="-27" err="1">
                <a:solidFill>
                  <a:srgbClr val="272525"/>
                </a:solidFill>
                <a:latin typeface="Montserrat"/>
                <a:ea typeface="+mn-lt"/>
                <a:cs typeface="+mn-lt"/>
              </a:rPr>
              <a:t>d'ensemble</a:t>
            </a:r>
            <a:r>
              <a:rPr lang="en-US" sz="1600" kern="0" spc="-27">
                <a:solidFill>
                  <a:srgbClr val="272525"/>
                </a:solidFill>
                <a:latin typeface="Montserrat"/>
                <a:ea typeface="+mn-lt"/>
                <a:cs typeface="+mn-lt"/>
              </a:rPr>
              <a:t> </a:t>
            </a:r>
            <a:r>
              <a:rPr lang="en-US" sz="1600" kern="0" spc="-27" err="1">
                <a:solidFill>
                  <a:srgbClr val="272525"/>
                </a:solidFill>
                <a:latin typeface="Montserrat"/>
                <a:ea typeface="+mn-lt"/>
                <a:cs typeface="+mn-lt"/>
              </a:rPr>
              <a:t>complète</a:t>
            </a:r>
            <a:r>
              <a:rPr lang="en-US" sz="1600" kern="0" spc="-27">
                <a:solidFill>
                  <a:srgbClr val="272525"/>
                </a:solidFill>
                <a:latin typeface="Montserrat"/>
                <a:ea typeface="+mn-lt"/>
                <a:cs typeface="+mn-lt"/>
              </a:rPr>
              <a:t> du </a:t>
            </a:r>
            <a:r>
              <a:rPr lang="en-US" sz="1600" kern="0" spc="-27" err="1">
                <a:solidFill>
                  <a:srgbClr val="272525"/>
                </a:solidFill>
                <a:latin typeface="Montserrat"/>
                <a:ea typeface="+mn-lt"/>
                <a:cs typeface="+mn-lt"/>
              </a:rPr>
              <a:t>contenu</a:t>
            </a:r>
            <a:r>
              <a:rPr lang="en-US" sz="1600" kern="0" spc="-27">
                <a:solidFill>
                  <a:srgbClr val="272525"/>
                </a:solidFill>
                <a:latin typeface="Montserrat"/>
                <a:ea typeface="+mn-lt"/>
                <a:cs typeface="+mn-lt"/>
              </a:rPr>
              <a:t> de </a:t>
            </a:r>
            <a:r>
              <a:rPr lang="en-US" sz="1600" kern="0" spc="-27" err="1">
                <a:solidFill>
                  <a:srgbClr val="272525"/>
                </a:solidFill>
                <a:latin typeface="Montserrat"/>
                <a:ea typeface="+mn-lt"/>
                <a:cs typeface="+mn-lt"/>
              </a:rPr>
              <a:t>chaque</a:t>
            </a:r>
            <a:r>
              <a:rPr lang="en-US" sz="1600" kern="0" spc="-27">
                <a:solidFill>
                  <a:srgbClr val="272525"/>
                </a:solidFill>
                <a:latin typeface="Montserrat"/>
                <a:ea typeface="+mn-lt"/>
                <a:cs typeface="+mn-lt"/>
              </a:rPr>
              <a:t> page.</a:t>
            </a:r>
            <a:endParaRPr lang="fr-FR" sz="1600">
              <a:latin typeface="Montserrat"/>
              <a:ea typeface="+mn-lt"/>
              <a:cs typeface="+mn-lt"/>
            </a:endParaRPr>
          </a:p>
          <a:p>
            <a:pPr marL="0" indent="0">
              <a:buNone/>
            </a:pPr>
            <a:endParaRPr lang="en-US" sz="1600" kern="0" spc="-27">
              <a:solidFill>
                <a:srgbClr val="272525"/>
              </a:solidFill>
              <a:latin typeface="Montserrat"/>
              <a:ea typeface="Inter"/>
            </a:endParaRPr>
          </a:p>
          <a:p>
            <a:endParaRPr lang="en-US" sz="1600" kern="0" spc="-27">
              <a:solidFill>
                <a:srgbClr val="272525"/>
              </a:solidFill>
              <a:latin typeface="Montserrat"/>
              <a:ea typeface="Inter"/>
            </a:endParaRPr>
          </a:p>
          <a:p>
            <a:pPr>
              <a:lnSpc>
                <a:spcPts val="2177"/>
              </a:lnSpc>
            </a:pPr>
            <a:endParaRPr lang="en-US" sz="1600" kern="0" spc="-27">
              <a:solidFill>
                <a:srgbClr val="272525"/>
              </a:solidFill>
              <a:latin typeface="Montserrat"/>
              <a:ea typeface="Inter"/>
            </a:endParaRPr>
          </a:p>
        </p:txBody>
      </p:sp>
      <p:sp>
        <p:nvSpPr>
          <p:cNvPr id="10" name="Shape 7"/>
          <p:cNvSpPr/>
          <p:nvPr/>
        </p:nvSpPr>
        <p:spPr>
          <a:xfrm>
            <a:off x="604837" y="4164057"/>
            <a:ext cx="388739" cy="388739"/>
          </a:xfrm>
          <a:prstGeom prst="roundRect">
            <a:avLst>
              <a:gd name="adj" fmla="val 20006"/>
            </a:avLst>
          </a:prstGeom>
          <a:solidFill>
            <a:srgbClr val="DADBF1"/>
          </a:solidFill>
          <a:ln w="7620">
            <a:solidFill>
              <a:srgbClr val="C0C1D7"/>
            </a:solidFill>
            <a:prstDash val="solid"/>
          </a:ln>
        </p:spPr>
        <p:txBody>
          <a:bodyPr/>
          <a:lstStyle/>
          <a:p>
            <a:endParaRPr lang="en-GB"/>
          </a:p>
        </p:txBody>
      </p:sp>
      <p:sp>
        <p:nvSpPr>
          <p:cNvPr id="11" name="Text 8"/>
          <p:cNvSpPr/>
          <p:nvPr/>
        </p:nvSpPr>
        <p:spPr>
          <a:xfrm>
            <a:off x="710514" y="4228827"/>
            <a:ext cx="155615" cy="259199"/>
          </a:xfrm>
          <a:prstGeom prst="rect">
            <a:avLst/>
          </a:prstGeom>
          <a:noFill/>
          <a:ln/>
        </p:spPr>
        <p:txBody>
          <a:bodyPr wrap="none" rtlCol="0" anchor="t"/>
          <a:lstStyle/>
          <a:p>
            <a:pPr marL="0" indent="0" algn="ctr">
              <a:lnSpc>
                <a:spcPts val="2041"/>
              </a:lnSpc>
              <a:buNone/>
            </a:pPr>
            <a:r>
              <a:rPr lang="en-US" sz="2041" b="1" kern="0" spc="-61">
                <a:solidFill>
                  <a:srgbClr val="272525"/>
                </a:solidFill>
                <a:latin typeface="Inter" pitchFamily="34" charset="0"/>
                <a:ea typeface="Inter" pitchFamily="34" charset="-122"/>
                <a:cs typeface="Inter" pitchFamily="34" charset="-120"/>
              </a:rPr>
              <a:t>2</a:t>
            </a:r>
            <a:endParaRPr lang="en-US" sz="2041"/>
          </a:p>
        </p:txBody>
      </p:sp>
      <p:sp>
        <p:nvSpPr>
          <p:cNvPr id="14" name="Shape 11"/>
          <p:cNvSpPr/>
          <p:nvPr/>
        </p:nvSpPr>
        <p:spPr>
          <a:xfrm>
            <a:off x="604837" y="5457790"/>
            <a:ext cx="388739" cy="388739"/>
          </a:xfrm>
          <a:prstGeom prst="roundRect">
            <a:avLst>
              <a:gd name="adj" fmla="val 20006"/>
            </a:avLst>
          </a:prstGeom>
          <a:solidFill>
            <a:srgbClr val="DADBF1"/>
          </a:solidFill>
          <a:ln w="7620">
            <a:solidFill>
              <a:srgbClr val="C0C1D7"/>
            </a:solidFill>
            <a:prstDash val="solid"/>
          </a:ln>
        </p:spPr>
        <p:txBody>
          <a:bodyPr/>
          <a:lstStyle/>
          <a:p>
            <a:endParaRPr lang="en-GB"/>
          </a:p>
        </p:txBody>
      </p:sp>
      <p:sp>
        <p:nvSpPr>
          <p:cNvPr id="15" name="Text 12"/>
          <p:cNvSpPr/>
          <p:nvPr/>
        </p:nvSpPr>
        <p:spPr>
          <a:xfrm>
            <a:off x="717590" y="5522560"/>
            <a:ext cx="163235" cy="259199"/>
          </a:xfrm>
          <a:prstGeom prst="rect">
            <a:avLst/>
          </a:prstGeom>
          <a:noFill/>
          <a:ln/>
        </p:spPr>
        <p:txBody>
          <a:bodyPr wrap="none" rtlCol="0" anchor="t"/>
          <a:lstStyle/>
          <a:p>
            <a:pPr marL="0" indent="0" algn="ctr">
              <a:lnSpc>
                <a:spcPts val="2041"/>
              </a:lnSpc>
              <a:buNone/>
            </a:pPr>
            <a:r>
              <a:rPr lang="en-US" sz="2041" b="1" kern="0" spc="-61">
                <a:solidFill>
                  <a:srgbClr val="272525"/>
                </a:solidFill>
                <a:latin typeface="Inter" pitchFamily="34" charset="0"/>
                <a:ea typeface="Inter" pitchFamily="34" charset="-122"/>
                <a:cs typeface="Inter" pitchFamily="34" charset="-120"/>
              </a:rPr>
              <a:t>3</a:t>
            </a:r>
            <a:endParaRPr lang="en-US" sz="2041"/>
          </a:p>
        </p:txBody>
      </p:sp>
      <p:sp>
        <p:nvSpPr>
          <p:cNvPr id="16" name="Text 13"/>
          <p:cNvSpPr/>
          <p:nvPr/>
        </p:nvSpPr>
        <p:spPr>
          <a:xfrm>
            <a:off x="1166336" y="4220661"/>
            <a:ext cx="2160270" cy="269915"/>
          </a:xfrm>
          <a:prstGeom prst="rect">
            <a:avLst/>
          </a:prstGeom>
          <a:noFill/>
          <a:ln/>
        </p:spPr>
        <p:txBody>
          <a:bodyPr wrap="none" lIns="91440" tIns="45720" rIns="91440" bIns="45720" rtlCol="0" anchor="t"/>
          <a:lstStyle/>
          <a:p>
            <a:pPr marL="0" indent="0">
              <a:lnSpc>
                <a:spcPts val="2126"/>
              </a:lnSpc>
              <a:buNone/>
            </a:pPr>
            <a:r>
              <a:rPr lang="en-US" b="1" kern="0" spc="-51">
                <a:solidFill>
                  <a:srgbClr val="272525"/>
                </a:solidFill>
                <a:latin typeface="Montserrat"/>
                <a:ea typeface="Inter" pitchFamily="34" charset="-122"/>
                <a:cs typeface="Inter" pitchFamily="34" charset="-120"/>
              </a:rPr>
              <a:t>Gestion des </a:t>
            </a:r>
            <a:r>
              <a:rPr lang="en-US" b="1" kern="0" spc="-51" err="1">
                <a:solidFill>
                  <a:srgbClr val="272525"/>
                </a:solidFill>
                <a:latin typeface="Montserrat"/>
                <a:ea typeface="Inter" pitchFamily="34" charset="-122"/>
                <a:cs typeface="Inter" pitchFamily="34" charset="-120"/>
              </a:rPr>
              <a:t>Erreurs</a:t>
            </a:r>
            <a:endParaRPr lang="en-US">
              <a:latin typeface="Montserrat"/>
            </a:endParaRPr>
          </a:p>
        </p:txBody>
      </p:sp>
      <p:sp>
        <p:nvSpPr>
          <p:cNvPr id="17" name="Text 14"/>
          <p:cNvSpPr/>
          <p:nvPr/>
        </p:nvSpPr>
        <p:spPr>
          <a:xfrm>
            <a:off x="1166336" y="4634501"/>
            <a:ext cx="7372826" cy="553164"/>
          </a:xfrm>
          <a:prstGeom prst="rect">
            <a:avLst/>
          </a:prstGeom>
          <a:noFill/>
          <a:ln/>
        </p:spPr>
        <p:txBody>
          <a:bodyPr wrap="square" lIns="91440" tIns="45720" rIns="91440" bIns="45720" rtlCol="0" anchor="t"/>
          <a:lstStyle/>
          <a:p>
            <a:r>
              <a:rPr lang="en-US" sz="1600" kern="0" spc="-27">
                <a:solidFill>
                  <a:srgbClr val="272525"/>
                </a:solidFill>
                <a:latin typeface="Montserrat"/>
                <a:ea typeface="+mn-lt"/>
                <a:cs typeface="+mn-lt"/>
              </a:rPr>
              <a:t>Système de </a:t>
            </a:r>
            <a:r>
              <a:rPr lang="en-US" sz="1600" kern="0" spc="-27" err="1">
                <a:solidFill>
                  <a:srgbClr val="272525"/>
                </a:solidFill>
                <a:latin typeface="Montserrat"/>
                <a:ea typeface="+mn-lt"/>
                <a:cs typeface="+mn-lt"/>
              </a:rPr>
              <a:t>tentatives</a:t>
            </a:r>
            <a:r>
              <a:rPr lang="en-US" sz="1600" kern="0" spc="-27">
                <a:solidFill>
                  <a:srgbClr val="272525"/>
                </a:solidFill>
                <a:latin typeface="Montserrat"/>
                <a:ea typeface="+mn-lt"/>
                <a:cs typeface="+mn-lt"/>
              </a:rPr>
              <a:t> multiples pour </a:t>
            </a:r>
            <a:r>
              <a:rPr lang="en-US" sz="1600" kern="0" spc="-27" err="1">
                <a:solidFill>
                  <a:srgbClr val="272525"/>
                </a:solidFill>
                <a:latin typeface="Montserrat"/>
                <a:ea typeface="+mn-lt"/>
                <a:cs typeface="+mn-lt"/>
              </a:rPr>
              <a:t>gérer</a:t>
            </a:r>
            <a:r>
              <a:rPr lang="en-US" sz="1600" kern="0" spc="-27">
                <a:solidFill>
                  <a:srgbClr val="272525"/>
                </a:solidFill>
                <a:latin typeface="Montserrat"/>
                <a:ea typeface="+mn-lt"/>
                <a:cs typeface="+mn-lt"/>
              </a:rPr>
              <a:t> les pages </a:t>
            </a:r>
            <a:r>
              <a:rPr lang="en-US" sz="1600" kern="0" spc="-27" err="1">
                <a:solidFill>
                  <a:srgbClr val="272525"/>
                </a:solidFill>
                <a:latin typeface="Montserrat"/>
                <a:ea typeface="+mn-lt"/>
                <a:cs typeface="+mn-lt"/>
              </a:rPr>
              <a:t>temporairement</a:t>
            </a:r>
            <a:r>
              <a:rPr lang="en-US" sz="1600" kern="0" spc="-27">
                <a:solidFill>
                  <a:srgbClr val="272525"/>
                </a:solidFill>
                <a:latin typeface="Montserrat"/>
                <a:ea typeface="+mn-lt"/>
                <a:cs typeface="+mn-lt"/>
              </a:rPr>
              <a:t> </a:t>
            </a:r>
            <a:r>
              <a:rPr lang="en-US" sz="1600" kern="0" spc="-27" err="1">
                <a:solidFill>
                  <a:srgbClr val="272525"/>
                </a:solidFill>
                <a:latin typeface="Montserrat"/>
                <a:ea typeface="+mn-lt"/>
                <a:cs typeface="+mn-lt"/>
              </a:rPr>
              <a:t>inaccessibles</a:t>
            </a:r>
            <a:r>
              <a:rPr lang="en-US" sz="1600" kern="0" spc="-27">
                <a:solidFill>
                  <a:srgbClr val="272525"/>
                </a:solidFill>
                <a:latin typeface="Montserrat"/>
                <a:ea typeface="+mn-lt"/>
                <a:cs typeface="+mn-lt"/>
              </a:rPr>
              <a:t> et maximiser la couverture du </a:t>
            </a:r>
            <a:r>
              <a:rPr lang="en-US" sz="1600" kern="0" spc="-27" err="1">
                <a:solidFill>
                  <a:srgbClr val="272525"/>
                </a:solidFill>
                <a:latin typeface="Montserrat"/>
                <a:ea typeface="+mn-lt"/>
                <a:cs typeface="+mn-lt"/>
              </a:rPr>
              <a:t>contenu</a:t>
            </a:r>
            <a:r>
              <a:rPr lang="en-US" sz="1600" kern="0" spc="-27">
                <a:solidFill>
                  <a:srgbClr val="272525"/>
                </a:solidFill>
                <a:latin typeface="Montserrat"/>
                <a:ea typeface="+mn-lt"/>
                <a:cs typeface="+mn-lt"/>
              </a:rPr>
              <a:t>.</a:t>
            </a:r>
            <a:endParaRPr lang="fr-FR" sz="1600">
              <a:latin typeface="Montserrat"/>
              <a:ea typeface="+mn-lt"/>
              <a:cs typeface="+mn-lt"/>
            </a:endParaRPr>
          </a:p>
          <a:p>
            <a:pPr marL="0" indent="0">
              <a:lnSpc>
                <a:spcPts val="2177"/>
              </a:lnSpc>
              <a:buNone/>
            </a:pPr>
            <a:endParaRPr lang="en-US" sz="1600" kern="0" spc="-27">
              <a:solidFill>
                <a:srgbClr val="272525"/>
              </a:solidFill>
              <a:latin typeface="Montserrat"/>
            </a:endParaRPr>
          </a:p>
        </p:txBody>
      </p:sp>
      <p:sp>
        <p:nvSpPr>
          <p:cNvPr id="20" name="Text 17"/>
          <p:cNvSpPr/>
          <p:nvPr/>
        </p:nvSpPr>
        <p:spPr>
          <a:xfrm>
            <a:off x="1166336" y="5460605"/>
            <a:ext cx="2160270" cy="269915"/>
          </a:xfrm>
          <a:prstGeom prst="rect">
            <a:avLst/>
          </a:prstGeom>
          <a:noFill/>
          <a:ln/>
        </p:spPr>
        <p:txBody>
          <a:bodyPr wrap="none" lIns="91440" tIns="45720" rIns="91440" bIns="45720" rtlCol="0" anchor="t"/>
          <a:lstStyle/>
          <a:p>
            <a:pPr marL="0" indent="0">
              <a:lnSpc>
                <a:spcPts val="2126"/>
              </a:lnSpc>
              <a:buNone/>
            </a:pPr>
            <a:r>
              <a:rPr lang="en-US" b="1" kern="0" spc="-51">
                <a:solidFill>
                  <a:srgbClr val="272525"/>
                </a:solidFill>
                <a:latin typeface="Montserrat"/>
                <a:ea typeface="Inter"/>
                <a:cs typeface="Inter" pitchFamily="34" charset="-120"/>
              </a:rPr>
              <a:t>Stockage </a:t>
            </a:r>
            <a:r>
              <a:rPr lang="en-US" b="1" kern="0" spc="-51" err="1">
                <a:solidFill>
                  <a:srgbClr val="272525"/>
                </a:solidFill>
                <a:latin typeface="Montserrat"/>
                <a:ea typeface="Inter"/>
                <a:cs typeface="Inter" pitchFamily="34" charset="-120"/>
              </a:rPr>
              <a:t>Efficace</a:t>
            </a:r>
            <a:endParaRPr lang="en-US">
              <a:latin typeface="Montserrat"/>
              <a:ea typeface="Inter"/>
            </a:endParaRPr>
          </a:p>
        </p:txBody>
      </p:sp>
      <p:sp>
        <p:nvSpPr>
          <p:cNvPr id="21" name="Text 18"/>
          <p:cNvSpPr/>
          <p:nvPr/>
        </p:nvSpPr>
        <p:spPr>
          <a:xfrm>
            <a:off x="1166336" y="5847551"/>
            <a:ext cx="7372826" cy="553164"/>
          </a:xfrm>
          <a:prstGeom prst="rect">
            <a:avLst/>
          </a:prstGeom>
          <a:noFill/>
          <a:ln/>
        </p:spPr>
        <p:txBody>
          <a:bodyPr wrap="square" lIns="91440" tIns="45720" rIns="91440" bIns="45720" rtlCol="0" anchor="t"/>
          <a:lstStyle/>
          <a:p>
            <a:r>
              <a:rPr lang="en-US" sz="1600" kern="0" spc="-27" err="1">
                <a:solidFill>
                  <a:srgbClr val="272525"/>
                </a:solidFill>
                <a:latin typeface="Montserrat"/>
                <a:ea typeface="+mn-lt"/>
                <a:cs typeface="+mn-lt"/>
              </a:rPr>
              <a:t>Utilisation</a:t>
            </a:r>
            <a:r>
              <a:rPr lang="en-US" sz="1600" kern="0" spc="-27">
                <a:solidFill>
                  <a:srgbClr val="272525"/>
                </a:solidFill>
                <a:latin typeface="Montserrat"/>
                <a:ea typeface="+mn-lt"/>
                <a:cs typeface="+mn-lt"/>
              </a:rPr>
              <a:t> de MongoDB pour un stockage </a:t>
            </a:r>
            <a:r>
              <a:rPr lang="en-US" sz="1600" kern="0" spc="-27" err="1">
                <a:solidFill>
                  <a:srgbClr val="272525"/>
                </a:solidFill>
                <a:latin typeface="Montserrat"/>
                <a:ea typeface="+mn-lt"/>
                <a:cs typeface="+mn-lt"/>
              </a:rPr>
              <a:t>structuré</a:t>
            </a:r>
            <a:r>
              <a:rPr lang="en-US" sz="1600" kern="0" spc="-27">
                <a:solidFill>
                  <a:srgbClr val="272525"/>
                </a:solidFill>
                <a:latin typeface="Montserrat"/>
                <a:ea typeface="+mn-lt"/>
                <a:cs typeface="+mn-lt"/>
              </a:rPr>
              <a:t> et performant des données, </a:t>
            </a:r>
            <a:r>
              <a:rPr lang="en-US" sz="1600" kern="0" spc="-27" err="1">
                <a:solidFill>
                  <a:srgbClr val="272525"/>
                </a:solidFill>
                <a:latin typeface="Montserrat"/>
                <a:ea typeface="+mn-lt"/>
                <a:cs typeface="+mn-lt"/>
              </a:rPr>
              <a:t>facilitant</a:t>
            </a:r>
            <a:r>
              <a:rPr lang="en-US" sz="1600" kern="0" spc="-27">
                <a:solidFill>
                  <a:srgbClr val="272525"/>
                </a:solidFill>
                <a:latin typeface="Montserrat"/>
                <a:ea typeface="+mn-lt"/>
                <a:cs typeface="+mn-lt"/>
              </a:rPr>
              <a:t> </a:t>
            </a:r>
            <a:r>
              <a:rPr lang="en-US" sz="1600" kern="0" spc="-27" err="1">
                <a:solidFill>
                  <a:srgbClr val="272525"/>
                </a:solidFill>
                <a:latin typeface="Montserrat"/>
                <a:ea typeface="+mn-lt"/>
                <a:cs typeface="+mn-lt"/>
              </a:rPr>
              <a:t>l'analyse</a:t>
            </a:r>
            <a:r>
              <a:rPr lang="en-US" sz="1600" kern="0" spc="-27">
                <a:solidFill>
                  <a:srgbClr val="272525"/>
                </a:solidFill>
                <a:latin typeface="Montserrat"/>
                <a:ea typeface="+mn-lt"/>
                <a:cs typeface="+mn-lt"/>
              </a:rPr>
              <a:t> et la gestion de grands volumes </a:t>
            </a:r>
            <a:r>
              <a:rPr lang="en-US" sz="1600" kern="0" spc="-27" err="1">
                <a:solidFill>
                  <a:srgbClr val="272525"/>
                </a:solidFill>
                <a:latin typeface="Montserrat"/>
                <a:ea typeface="+mn-lt"/>
                <a:cs typeface="+mn-lt"/>
              </a:rPr>
              <a:t>d'informations</a:t>
            </a:r>
            <a:r>
              <a:rPr lang="en-US" sz="1600" kern="0" spc="-27">
                <a:solidFill>
                  <a:srgbClr val="272525"/>
                </a:solidFill>
                <a:latin typeface="Montserrat"/>
                <a:ea typeface="+mn-lt"/>
                <a:cs typeface="+mn-lt"/>
              </a:rPr>
              <a:t>.</a:t>
            </a:r>
            <a:endParaRPr lang="fr-FR" sz="1600">
              <a:latin typeface="Montserrat"/>
              <a:ea typeface="+mn-lt"/>
              <a:cs typeface="+mn-lt"/>
            </a:endParaRPr>
          </a:p>
          <a:p>
            <a:pPr marL="0" indent="0">
              <a:lnSpc>
                <a:spcPts val="2177"/>
              </a:lnSpc>
              <a:buNone/>
            </a:pPr>
            <a:endParaRPr lang="en-US" sz="1600" kern="0" spc="-27">
              <a:solidFill>
                <a:srgbClr val="272525"/>
              </a:solidFill>
              <a:latin typeface="Montserrat"/>
              <a:ea typeface="Inter"/>
            </a:endParaRPr>
          </a:p>
        </p:txBody>
      </p:sp>
    </p:spTree>
    <p:extLst>
      <p:ext uri="{BB962C8B-B14F-4D97-AF65-F5344CB8AC3E}">
        <p14:creationId xmlns:p14="http://schemas.microsoft.com/office/powerpoint/2010/main" val="30372931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2"/>
          <p:cNvSpPr/>
          <p:nvPr/>
        </p:nvSpPr>
        <p:spPr>
          <a:xfrm>
            <a:off x="8071449" y="1225304"/>
            <a:ext cx="6523533" cy="1265158"/>
          </a:xfrm>
          <a:prstGeom prst="rect">
            <a:avLst/>
          </a:prstGeom>
          <a:noFill/>
          <a:ln/>
        </p:spPr>
        <p:txBody>
          <a:bodyPr wrap="square" lIns="91440" tIns="45720" rIns="91440" bIns="45720" rtlCol="0" anchor="t"/>
          <a:lstStyle/>
          <a:p>
            <a:pPr marL="0" indent="0">
              <a:lnSpc>
                <a:spcPts val="4982"/>
              </a:lnSpc>
              <a:buNone/>
            </a:pPr>
            <a:r>
              <a:rPr lang="en-US" sz="3950" b="1" kern="0" spc="-120" err="1">
                <a:solidFill>
                  <a:srgbClr val="000000"/>
                </a:solidFill>
                <a:latin typeface="Montserrat"/>
                <a:ea typeface="Inter"/>
                <a:cs typeface="Inter" pitchFamily="34" charset="-120"/>
              </a:rPr>
              <a:t>Utilisation</a:t>
            </a:r>
            <a:r>
              <a:rPr lang="en-US" sz="3950" b="1" kern="0" spc="-120">
                <a:solidFill>
                  <a:srgbClr val="000000"/>
                </a:solidFill>
                <a:latin typeface="Montserrat"/>
                <a:ea typeface="Inter"/>
                <a:cs typeface="Inter" pitchFamily="34" charset="-120"/>
              </a:rPr>
              <a:t> de </a:t>
            </a:r>
            <a:r>
              <a:rPr lang="en-US" sz="3950" b="1" kern="0" spc="-120" err="1">
                <a:solidFill>
                  <a:srgbClr val="000000"/>
                </a:solidFill>
                <a:latin typeface="Montserrat"/>
                <a:ea typeface="Inter"/>
                <a:cs typeface="Inter" pitchFamily="34" charset="-120"/>
              </a:rPr>
              <a:t>l'Interface</a:t>
            </a:r>
            <a:r>
              <a:rPr lang="en-US" sz="3950" b="1" kern="0" spc="-120">
                <a:solidFill>
                  <a:srgbClr val="000000"/>
                </a:solidFill>
                <a:latin typeface="Montserrat"/>
                <a:ea typeface="Inter"/>
                <a:cs typeface="Inter" pitchFamily="34" charset="-120"/>
              </a:rPr>
              <a:t> </a:t>
            </a:r>
            <a:r>
              <a:rPr lang="en-US" sz="3950" b="1" kern="0" spc="-120" err="1">
                <a:solidFill>
                  <a:srgbClr val="000000"/>
                </a:solidFill>
                <a:latin typeface="Montserrat"/>
                <a:ea typeface="Inter"/>
                <a:cs typeface="Inter" pitchFamily="34" charset="-120"/>
              </a:rPr>
              <a:t>en</a:t>
            </a:r>
            <a:r>
              <a:rPr lang="en-US" sz="3950" b="1" kern="0" spc="-120">
                <a:solidFill>
                  <a:srgbClr val="000000"/>
                </a:solidFill>
                <a:latin typeface="Montserrat"/>
                <a:ea typeface="Inter"/>
                <a:cs typeface="Inter" pitchFamily="34" charset="-120"/>
              </a:rPr>
              <a:t> Ligne de </a:t>
            </a:r>
            <a:r>
              <a:rPr lang="en-US" sz="3950" b="1" kern="0" spc="-120" err="1">
                <a:solidFill>
                  <a:srgbClr val="000000"/>
                </a:solidFill>
                <a:latin typeface="Montserrat"/>
                <a:ea typeface="Inter"/>
                <a:cs typeface="Inter" pitchFamily="34" charset="-120"/>
              </a:rPr>
              <a:t>Commande</a:t>
            </a:r>
            <a:endParaRPr lang="en-US" sz="3950" err="1">
              <a:latin typeface="Montserrat"/>
              <a:ea typeface="Inter"/>
            </a:endParaRPr>
          </a:p>
        </p:txBody>
      </p:sp>
      <p:sp>
        <p:nvSpPr>
          <p:cNvPr id="5" name="Text 3"/>
          <p:cNvSpPr/>
          <p:nvPr/>
        </p:nvSpPr>
        <p:spPr>
          <a:xfrm>
            <a:off x="9608588" y="3845276"/>
            <a:ext cx="2530673" cy="316349"/>
          </a:xfrm>
          <a:prstGeom prst="rect">
            <a:avLst/>
          </a:prstGeom>
          <a:noFill/>
          <a:ln/>
        </p:spPr>
        <p:txBody>
          <a:bodyPr wrap="none" rtlCol="0" anchor="t"/>
          <a:lstStyle/>
          <a:p>
            <a:pPr marL="0" indent="0">
              <a:lnSpc>
                <a:spcPts val="2491"/>
              </a:lnSpc>
              <a:buNone/>
            </a:pPr>
            <a:r>
              <a:rPr lang="en-US" sz="1993" b="1" kern="0" spc="-60">
                <a:solidFill>
                  <a:srgbClr val="000000"/>
                </a:solidFill>
                <a:latin typeface="Inter" pitchFamily="34" charset="0"/>
                <a:ea typeface="Inter" pitchFamily="34" charset="-122"/>
                <a:cs typeface="Inter" pitchFamily="34" charset="-120"/>
              </a:rPr>
              <a:t>Ajout d'URLs</a:t>
            </a:r>
            <a:endParaRPr lang="en-US" sz="1993"/>
          </a:p>
        </p:txBody>
      </p:sp>
      <p:sp>
        <p:nvSpPr>
          <p:cNvPr id="6" name="Text 4"/>
          <p:cNvSpPr/>
          <p:nvPr/>
        </p:nvSpPr>
        <p:spPr>
          <a:xfrm>
            <a:off x="9652129" y="4394868"/>
            <a:ext cx="3793148" cy="334736"/>
          </a:xfrm>
          <a:prstGeom prst="rect">
            <a:avLst/>
          </a:prstGeom>
          <a:noFill/>
          <a:ln/>
        </p:spPr>
        <p:txBody>
          <a:bodyPr wrap="square" lIns="91440" tIns="45720" rIns="91440" bIns="45720" rtlCol="0" anchor="t"/>
          <a:lstStyle/>
          <a:p>
            <a:r>
              <a:rPr lang="en-US" sz="1550" kern="0" spc="-32" err="1">
                <a:solidFill>
                  <a:srgbClr val="272525"/>
                </a:solidFill>
                <a:ea typeface="+mn-lt"/>
                <a:cs typeface="+mn-lt"/>
              </a:rPr>
              <a:t>Utilisez</a:t>
            </a:r>
            <a:endParaRPr lang="fr-FR" sz="1550" err="1">
              <a:ea typeface="+mn-lt"/>
              <a:cs typeface="+mn-lt"/>
            </a:endParaRPr>
          </a:p>
          <a:p>
            <a:pPr marL="0" indent="0">
              <a:lnSpc>
                <a:spcPts val="2551"/>
              </a:lnSpc>
              <a:buNone/>
            </a:pPr>
            <a:endParaRPr lang="en-US" sz="1550" kern="0" spc="-32">
              <a:solidFill>
                <a:srgbClr val="272525"/>
              </a:solidFill>
              <a:latin typeface="Inter"/>
            </a:endParaRPr>
          </a:p>
        </p:txBody>
      </p:sp>
      <p:sp>
        <p:nvSpPr>
          <p:cNvPr id="8" name="Shape 6"/>
          <p:cNvSpPr/>
          <p:nvPr/>
        </p:nvSpPr>
        <p:spPr>
          <a:xfrm>
            <a:off x="9651656" y="4797666"/>
            <a:ext cx="3376970" cy="1275159"/>
          </a:xfrm>
          <a:prstGeom prst="roundRect">
            <a:avLst>
              <a:gd name="adj" fmla="val 2382"/>
            </a:avLst>
          </a:prstGeom>
          <a:solidFill>
            <a:srgbClr val="ECEDF8"/>
          </a:solidFill>
          <a:ln/>
        </p:spPr>
        <p:txBody>
          <a:bodyPr/>
          <a:lstStyle/>
          <a:p>
            <a:endParaRPr lang="en-GB"/>
          </a:p>
        </p:txBody>
      </p:sp>
      <p:sp>
        <p:nvSpPr>
          <p:cNvPr id="9" name="Text 7"/>
          <p:cNvSpPr/>
          <p:nvPr/>
        </p:nvSpPr>
        <p:spPr>
          <a:xfrm>
            <a:off x="9984691" y="4786780"/>
            <a:ext cx="2972157" cy="971550"/>
          </a:xfrm>
          <a:prstGeom prst="rect">
            <a:avLst/>
          </a:prstGeom>
          <a:noFill/>
          <a:ln/>
        </p:spPr>
        <p:txBody>
          <a:bodyPr wrap="square" rtlCol="0" anchor="t"/>
          <a:lstStyle/>
          <a:p>
            <a:pPr marL="0" indent="0">
              <a:lnSpc>
                <a:spcPts val="2551"/>
              </a:lnSpc>
              <a:buNone/>
            </a:pPr>
            <a:r>
              <a:rPr lang="en-US" sz="1594" kern="0" spc="-32">
                <a:solidFill>
                  <a:srgbClr val="272525"/>
                </a:solidFill>
                <a:highlight>
                  <a:srgbClr val="ECEDF8"/>
                </a:highlight>
                <a:latin typeface="Consolas" pitchFamily="34" charset="0"/>
                <a:ea typeface="Consolas" pitchFamily="34" charset="-122"/>
                <a:cs typeface="Consolas" pitchFamily="34" charset="-120"/>
              </a:rPr>
              <a:t>python cli.py </a:t>
            </a:r>
            <a:r>
              <a:rPr lang="en-US" sz="1594" kern="0" spc="-32" err="1">
                <a:solidFill>
                  <a:srgbClr val="272525"/>
                </a:solidFill>
                <a:highlight>
                  <a:srgbClr val="ECEDF8"/>
                </a:highlight>
                <a:latin typeface="Consolas" pitchFamily="34" charset="0"/>
                <a:ea typeface="Consolas" pitchFamily="34" charset="-122"/>
                <a:cs typeface="Consolas" pitchFamily="34" charset="-120"/>
              </a:rPr>
              <a:t>add_url</a:t>
            </a:r>
            <a:r>
              <a:rPr lang="en-US" sz="1594" kern="0" spc="-32">
                <a:solidFill>
                  <a:srgbClr val="272525"/>
                </a:solidFill>
                <a:highlight>
                  <a:srgbClr val="ECEDF8"/>
                </a:highlight>
                <a:latin typeface="Consolas" pitchFamily="34" charset="0"/>
                <a:ea typeface="Consolas" pitchFamily="34" charset="-122"/>
                <a:cs typeface="Consolas" pitchFamily="34" charset="-120"/>
              </a:rPr>
              <a:t> "https://example.com" "https://example.com/scope"</a:t>
            </a:r>
            <a:endParaRPr lang="en-US" sz="1594"/>
          </a:p>
        </p:txBody>
      </p:sp>
      <p:sp>
        <p:nvSpPr>
          <p:cNvPr id="10" name="Text 8"/>
          <p:cNvSpPr/>
          <p:nvPr/>
        </p:nvSpPr>
        <p:spPr>
          <a:xfrm>
            <a:off x="9608588" y="6229868"/>
            <a:ext cx="3356729" cy="1295400"/>
          </a:xfrm>
          <a:prstGeom prst="rect">
            <a:avLst/>
          </a:prstGeom>
          <a:noFill/>
          <a:ln/>
        </p:spPr>
        <p:txBody>
          <a:bodyPr wrap="square" lIns="91440" tIns="45720" rIns="91440" bIns="45720" rtlCol="0" anchor="t"/>
          <a:lstStyle/>
          <a:p>
            <a:r>
              <a:rPr lang="en-US" sz="1550" kern="0" spc="-32">
                <a:solidFill>
                  <a:srgbClr val="272525"/>
                </a:solidFill>
                <a:ea typeface="+mn-lt"/>
                <a:cs typeface="+mn-lt"/>
              </a:rPr>
              <a:t>pour </a:t>
            </a:r>
            <a:r>
              <a:rPr lang="en-US" sz="1550" kern="0" spc="-32" err="1">
                <a:solidFill>
                  <a:srgbClr val="272525"/>
                </a:solidFill>
                <a:ea typeface="+mn-lt"/>
                <a:cs typeface="+mn-lt"/>
              </a:rPr>
              <a:t>ajouter</a:t>
            </a:r>
            <a:r>
              <a:rPr lang="en-US" sz="1550" kern="0" spc="-32">
                <a:solidFill>
                  <a:srgbClr val="272525"/>
                </a:solidFill>
                <a:ea typeface="+mn-lt"/>
                <a:cs typeface="+mn-lt"/>
              </a:rPr>
              <a:t> des URLs initiales à scraper avec un périmètre spécifié.</a:t>
            </a:r>
            <a:endParaRPr lang="fr-FR" sz="1550">
              <a:ea typeface="+mn-lt"/>
              <a:cs typeface="+mn-lt"/>
            </a:endParaRPr>
          </a:p>
          <a:p>
            <a:pPr marL="0" indent="0">
              <a:lnSpc>
                <a:spcPts val="2551"/>
              </a:lnSpc>
              <a:buNone/>
            </a:pPr>
            <a:endParaRPr lang="en-US" sz="1550" kern="0" spc="-32">
              <a:solidFill>
                <a:srgbClr val="272525"/>
              </a:solidFill>
              <a:latin typeface="Inter"/>
            </a:endParaRPr>
          </a:p>
        </p:txBody>
      </p:sp>
      <p:sp>
        <p:nvSpPr>
          <p:cNvPr id="11" name="Text 9"/>
          <p:cNvSpPr/>
          <p:nvPr/>
        </p:nvSpPr>
        <p:spPr>
          <a:xfrm>
            <a:off x="5498423" y="3881645"/>
            <a:ext cx="2768084" cy="316349"/>
          </a:xfrm>
          <a:prstGeom prst="rect">
            <a:avLst/>
          </a:prstGeom>
          <a:noFill/>
          <a:ln/>
        </p:spPr>
        <p:txBody>
          <a:bodyPr wrap="none" rtlCol="0" anchor="t"/>
          <a:lstStyle/>
          <a:p>
            <a:pPr marL="0" indent="0">
              <a:lnSpc>
                <a:spcPts val="2491"/>
              </a:lnSpc>
              <a:buNone/>
            </a:pPr>
            <a:r>
              <a:rPr lang="en-US" sz="1993" b="1" kern="0" spc="-60">
                <a:solidFill>
                  <a:srgbClr val="000000"/>
                </a:solidFill>
                <a:latin typeface="Inter" pitchFamily="34" charset="0"/>
                <a:ea typeface="Inter" pitchFamily="34" charset="-122"/>
                <a:cs typeface="Inter" pitchFamily="34" charset="-120"/>
              </a:rPr>
              <a:t>Lancement du Scraping</a:t>
            </a:r>
            <a:endParaRPr lang="en-US" sz="1993"/>
          </a:p>
        </p:txBody>
      </p:sp>
      <p:sp>
        <p:nvSpPr>
          <p:cNvPr id="12" name="Text 10"/>
          <p:cNvSpPr/>
          <p:nvPr/>
        </p:nvSpPr>
        <p:spPr>
          <a:xfrm>
            <a:off x="5426864" y="4398318"/>
            <a:ext cx="3367615" cy="326572"/>
          </a:xfrm>
          <a:prstGeom prst="rect">
            <a:avLst/>
          </a:prstGeom>
          <a:noFill/>
          <a:ln/>
        </p:spPr>
        <p:txBody>
          <a:bodyPr wrap="square" lIns="91440" tIns="45720" rIns="91440" bIns="45720" rtlCol="0" anchor="t"/>
          <a:lstStyle/>
          <a:p>
            <a:r>
              <a:rPr lang="en-US" sz="1550" kern="0" spc="-32" err="1">
                <a:solidFill>
                  <a:srgbClr val="272525"/>
                </a:solidFill>
                <a:ea typeface="+mn-lt"/>
                <a:cs typeface="+mn-lt"/>
              </a:rPr>
              <a:t>Démarrez</a:t>
            </a:r>
            <a:r>
              <a:rPr lang="en-US" sz="1550" kern="0" spc="-32">
                <a:solidFill>
                  <a:srgbClr val="272525"/>
                </a:solidFill>
                <a:ea typeface="+mn-lt"/>
                <a:cs typeface="+mn-lt"/>
              </a:rPr>
              <a:t> le scraping avec</a:t>
            </a:r>
            <a:endParaRPr lang="fr-FR"/>
          </a:p>
          <a:p>
            <a:pPr marL="0" indent="0">
              <a:lnSpc>
                <a:spcPts val="2551"/>
              </a:lnSpc>
              <a:buNone/>
            </a:pPr>
            <a:endParaRPr lang="en-US" sz="1550" kern="0" spc="-32">
              <a:solidFill>
                <a:srgbClr val="272525"/>
              </a:solidFill>
              <a:latin typeface="Inter"/>
            </a:endParaRPr>
          </a:p>
        </p:txBody>
      </p:sp>
      <p:sp>
        <p:nvSpPr>
          <p:cNvPr id="14" name="Shape 12"/>
          <p:cNvSpPr/>
          <p:nvPr/>
        </p:nvSpPr>
        <p:spPr>
          <a:xfrm>
            <a:off x="5424232" y="4793326"/>
            <a:ext cx="3376970" cy="951309"/>
          </a:xfrm>
          <a:prstGeom prst="roundRect">
            <a:avLst>
              <a:gd name="adj" fmla="val 3192"/>
            </a:avLst>
          </a:prstGeom>
          <a:solidFill>
            <a:srgbClr val="ECEDF8"/>
          </a:solidFill>
          <a:ln/>
        </p:spPr>
        <p:txBody>
          <a:bodyPr/>
          <a:lstStyle/>
          <a:p>
            <a:endParaRPr lang="en-GB"/>
          </a:p>
        </p:txBody>
      </p:sp>
      <p:sp>
        <p:nvSpPr>
          <p:cNvPr id="15" name="Text 13"/>
          <p:cNvSpPr/>
          <p:nvPr/>
        </p:nvSpPr>
        <p:spPr>
          <a:xfrm>
            <a:off x="5496009" y="4945178"/>
            <a:ext cx="2972157" cy="647700"/>
          </a:xfrm>
          <a:prstGeom prst="rect">
            <a:avLst/>
          </a:prstGeom>
          <a:noFill/>
          <a:ln/>
        </p:spPr>
        <p:txBody>
          <a:bodyPr wrap="square" rtlCol="0" anchor="t"/>
          <a:lstStyle/>
          <a:p>
            <a:pPr marL="0" indent="0">
              <a:lnSpc>
                <a:spcPts val="2551"/>
              </a:lnSpc>
              <a:buNone/>
            </a:pPr>
            <a:r>
              <a:rPr lang="en-US" sz="1594" kern="0" spc="-32">
                <a:solidFill>
                  <a:srgbClr val="272525"/>
                </a:solidFill>
                <a:highlight>
                  <a:srgbClr val="ECEDF8"/>
                </a:highlight>
                <a:latin typeface="Consolas" pitchFamily="34" charset="0"/>
                <a:ea typeface="Consolas" pitchFamily="34" charset="-122"/>
                <a:cs typeface="Consolas" pitchFamily="34" charset="-120"/>
              </a:rPr>
              <a:t>python cli.py scrape --max_urls 20</a:t>
            </a:r>
            <a:endParaRPr lang="en-US" sz="1594"/>
          </a:p>
        </p:txBody>
      </p:sp>
      <p:sp>
        <p:nvSpPr>
          <p:cNvPr id="16" name="Text 14"/>
          <p:cNvSpPr/>
          <p:nvPr/>
        </p:nvSpPr>
        <p:spPr>
          <a:xfrm>
            <a:off x="5415201" y="5899541"/>
            <a:ext cx="3356729" cy="1619250"/>
          </a:xfrm>
          <a:prstGeom prst="rect">
            <a:avLst/>
          </a:prstGeom>
          <a:noFill/>
          <a:ln/>
        </p:spPr>
        <p:txBody>
          <a:bodyPr wrap="square" lIns="91440" tIns="45720" rIns="91440" bIns="45720" rtlCol="0" anchor="t"/>
          <a:lstStyle/>
          <a:p>
            <a:r>
              <a:rPr lang="en-US" sz="1550" kern="0" spc="-32" err="1">
                <a:solidFill>
                  <a:srgbClr val="272525"/>
                </a:solidFill>
                <a:ea typeface="+mn-lt"/>
                <a:cs typeface="+mn-lt"/>
              </a:rPr>
              <a:t>en</a:t>
            </a:r>
            <a:r>
              <a:rPr lang="en-US" sz="1550" kern="0" spc="-32">
                <a:solidFill>
                  <a:srgbClr val="272525"/>
                </a:solidFill>
                <a:ea typeface="+mn-lt"/>
                <a:cs typeface="+mn-lt"/>
              </a:rPr>
              <a:t> </a:t>
            </a:r>
            <a:r>
              <a:rPr lang="en-US" sz="1550" kern="0" spc="-32" err="1">
                <a:solidFill>
                  <a:srgbClr val="272525"/>
                </a:solidFill>
                <a:ea typeface="+mn-lt"/>
                <a:cs typeface="+mn-lt"/>
              </a:rPr>
              <a:t>spécifiant</a:t>
            </a:r>
            <a:r>
              <a:rPr lang="en-US" sz="1550" kern="0" spc="-32">
                <a:solidFill>
                  <a:srgbClr val="272525"/>
                </a:solidFill>
                <a:ea typeface="+mn-lt"/>
                <a:cs typeface="+mn-lt"/>
              </a:rPr>
              <a:t> le nombre maximum d'URLs à traiter.</a:t>
            </a:r>
            <a:endParaRPr lang="fr-FR" sz="1550">
              <a:ea typeface="+mn-lt"/>
              <a:cs typeface="+mn-lt"/>
            </a:endParaRPr>
          </a:p>
          <a:p>
            <a:pPr marL="0" indent="0">
              <a:lnSpc>
                <a:spcPts val="2551"/>
              </a:lnSpc>
              <a:buNone/>
            </a:pPr>
            <a:endParaRPr lang="en-US" sz="1550" kern="0" spc="-32">
              <a:solidFill>
                <a:srgbClr val="272525"/>
              </a:solidFill>
              <a:latin typeface="Inter"/>
            </a:endParaRPr>
          </a:p>
        </p:txBody>
      </p:sp>
      <p:sp>
        <p:nvSpPr>
          <p:cNvPr id="17" name="Text 15"/>
          <p:cNvSpPr/>
          <p:nvPr/>
        </p:nvSpPr>
        <p:spPr>
          <a:xfrm>
            <a:off x="1518250" y="3904098"/>
            <a:ext cx="2530673" cy="316349"/>
          </a:xfrm>
          <a:prstGeom prst="rect">
            <a:avLst/>
          </a:prstGeom>
          <a:noFill/>
          <a:ln/>
        </p:spPr>
        <p:txBody>
          <a:bodyPr wrap="none" rtlCol="0" anchor="t"/>
          <a:lstStyle/>
          <a:p>
            <a:pPr marL="0" indent="0">
              <a:lnSpc>
                <a:spcPts val="2491"/>
              </a:lnSpc>
              <a:buNone/>
            </a:pPr>
            <a:r>
              <a:rPr lang="en-US" sz="1993" b="1" kern="0" spc="-60">
                <a:solidFill>
                  <a:srgbClr val="000000"/>
                </a:solidFill>
                <a:latin typeface="Inter" pitchFamily="34" charset="0"/>
                <a:ea typeface="Inter" pitchFamily="34" charset="-122"/>
                <a:cs typeface="Inter" pitchFamily="34" charset="-120"/>
              </a:rPr>
              <a:t>Options Avancées</a:t>
            </a:r>
            <a:endParaRPr lang="en-US" sz="1993"/>
          </a:p>
        </p:txBody>
      </p:sp>
      <p:sp>
        <p:nvSpPr>
          <p:cNvPr id="18" name="Text 16"/>
          <p:cNvSpPr/>
          <p:nvPr/>
        </p:nvSpPr>
        <p:spPr>
          <a:xfrm>
            <a:off x="1516626" y="4400550"/>
            <a:ext cx="3400271" cy="321130"/>
          </a:xfrm>
          <a:prstGeom prst="rect">
            <a:avLst/>
          </a:prstGeom>
          <a:noFill/>
          <a:ln/>
        </p:spPr>
        <p:txBody>
          <a:bodyPr wrap="square" lIns="91440" tIns="45720" rIns="91440" bIns="45720" rtlCol="0" anchor="t"/>
          <a:lstStyle/>
          <a:p>
            <a:r>
              <a:rPr lang="en-US" sz="1550" kern="0" spc="-32" err="1">
                <a:solidFill>
                  <a:srgbClr val="272525"/>
                </a:solidFill>
                <a:ea typeface="+mn-lt"/>
                <a:cs typeface="+mn-lt"/>
              </a:rPr>
              <a:t>Explorez</a:t>
            </a:r>
            <a:r>
              <a:rPr lang="en-US" sz="1550" kern="0" spc="-32">
                <a:solidFill>
                  <a:srgbClr val="272525"/>
                </a:solidFill>
                <a:ea typeface="+mn-lt"/>
                <a:cs typeface="+mn-lt"/>
              </a:rPr>
              <a:t> les options avancées avec </a:t>
            </a:r>
            <a:endParaRPr lang="fr-FR"/>
          </a:p>
          <a:p>
            <a:pPr marL="0" indent="0">
              <a:lnSpc>
                <a:spcPts val="2551"/>
              </a:lnSpc>
              <a:buNone/>
            </a:pPr>
            <a:endParaRPr lang="en-US" sz="1550" kern="0" spc="-32">
              <a:solidFill>
                <a:srgbClr val="272525"/>
              </a:solidFill>
              <a:latin typeface="Inter"/>
            </a:endParaRPr>
          </a:p>
        </p:txBody>
      </p:sp>
      <p:sp>
        <p:nvSpPr>
          <p:cNvPr id="20" name="Shape 18"/>
          <p:cNvSpPr/>
          <p:nvPr/>
        </p:nvSpPr>
        <p:spPr>
          <a:xfrm>
            <a:off x="1513437" y="4887252"/>
            <a:ext cx="3376970" cy="627459"/>
          </a:xfrm>
          <a:prstGeom prst="roundRect">
            <a:avLst>
              <a:gd name="adj" fmla="val 4840"/>
            </a:avLst>
          </a:prstGeom>
          <a:solidFill>
            <a:srgbClr val="ECEDF8"/>
          </a:solidFill>
          <a:ln/>
        </p:spPr>
        <p:txBody>
          <a:bodyPr/>
          <a:lstStyle/>
          <a:p>
            <a:endParaRPr lang="en-GB"/>
          </a:p>
        </p:txBody>
      </p:sp>
      <p:sp>
        <p:nvSpPr>
          <p:cNvPr id="21" name="Text 19"/>
          <p:cNvSpPr/>
          <p:nvPr/>
        </p:nvSpPr>
        <p:spPr>
          <a:xfrm>
            <a:off x="1730578" y="4960062"/>
            <a:ext cx="2972157" cy="323850"/>
          </a:xfrm>
          <a:prstGeom prst="rect">
            <a:avLst/>
          </a:prstGeom>
          <a:noFill/>
          <a:ln/>
        </p:spPr>
        <p:txBody>
          <a:bodyPr wrap="none" rtlCol="0" anchor="t"/>
          <a:lstStyle/>
          <a:p>
            <a:pPr marL="0" indent="0">
              <a:lnSpc>
                <a:spcPts val="2551"/>
              </a:lnSpc>
              <a:buNone/>
            </a:pPr>
            <a:r>
              <a:rPr lang="en-US" sz="1594" kern="0" spc="-32">
                <a:solidFill>
                  <a:srgbClr val="272525"/>
                </a:solidFill>
                <a:highlight>
                  <a:srgbClr val="ECEDF8"/>
                </a:highlight>
                <a:latin typeface="Consolas" pitchFamily="34" charset="0"/>
                <a:ea typeface="Consolas" pitchFamily="34" charset="-122"/>
                <a:cs typeface="Consolas" pitchFamily="34" charset="-120"/>
              </a:rPr>
              <a:t>python cli.py --help</a:t>
            </a:r>
            <a:endParaRPr lang="en-US" sz="1594"/>
          </a:p>
        </p:txBody>
      </p:sp>
      <p:sp>
        <p:nvSpPr>
          <p:cNvPr id="22" name="Text 20"/>
          <p:cNvSpPr/>
          <p:nvPr/>
        </p:nvSpPr>
        <p:spPr>
          <a:xfrm>
            <a:off x="1513437" y="5816211"/>
            <a:ext cx="3356729" cy="1295400"/>
          </a:xfrm>
          <a:prstGeom prst="rect">
            <a:avLst/>
          </a:prstGeom>
          <a:noFill/>
          <a:ln/>
        </p:spPr>
        <p:txBody>
          <a:bodyPr wrap="square" lIns="91440" tIns="45720" rIns="91440" bIns="45720" rtlCol="0" anchor="t"/>
          <a:lstStyle/>
          <a:p>
            <a:r>
              <a:rPr lang="en-US" sz="1550" kern="0" spc="-32">
                <a:solidFill>
                  <a:srgbClr val="272525"/>
                </a:solidFill>
                <a:ea typeface="+mn-lt"/>
                <a:cs typeface="+mn-lt"/>
              </a:rPr>
              <a:t>pour </a:t>
            </a:r>
            <a:r>
              <a:rPr lang="en-US" sz="1550" kern="0" spc="-32" err="1">
                <a:solidFill>
                  <a:srgbClr val="272525"/>
                </a:solidFill>
                <a:ea typeface="+mn-lt"/>
                <a:cs typeface="+mn-lt"/>
              </a:rPr>
              <a:t>personnaliser</a:t>
            </a:r>
            <a:r>
              <a:rPr lang="en-US" sz="1550" kern="0" spc="-32">
                <a:solidFill>
                  <a:srgbClr val="272525"/>
                </a:solidFill>
                <a:ea typeface="+mn-lt"/>
                <a:cs typeface="+mn-lt"/>
              </a:rPr>
              <a:t> le comportement du scraper selon vos besoins SEO.</a:t>
            </a:r>
            <a:endParaRPr lang="fr-FR" sz="1550">
              <a:ea typeface="+mn-lt"/>
              <a:cs typeface="+mn-lt"/>
            </a:endParaRPr>
          </a:p>
          <a:p>
            <a:pPr marL="0" indent="0">
              <a:lnSpc>
                <a:spcPts val="2551"/>
              </a:lnSpc>
              <a:buNone/>
            </a:pPr>
            <a:endParaRPr lang="en-US" sz="1550" kern="0" spc="-32">
              <a:solidFill>
                <a:srgbClr val="272525"/>
              </a:solidFill>
              <a:latin typeface="Inter"/>
            </a:endParaRPr>
          </a:p>
        </p:txBody>
      </p:sp>
      <p:pic>
        <p:nvPicPr>
          <p:cNvPr id="25" name="Picture 24" descr="A screenshot of a computer screen&#10;&#10;Description automatically generated">
            <a:extLst>
              <a:ext uri="{FF2B5EF4-FFF2-40B4-BE49-F238E27FC236}">
                <a16:creationId xmlns:a16="http://schemas.microsoft.com/office/drawing/2014/main" id="{7316092A-088B-9403-3206-C50643698461}"/>
              </a:ext>
            </a:extLst>
          </p:cNvPr>
          <p:cNvPicPr>
            <a:picLocks noChangeAspect="1"/>
          </p:cNvPicPr>
          <p:nvPr/>
        </p:nvPicPr>
        <p:blipFill>
          <a:blip r:embed="rId3"/>
          <a:stretch>
            <a:fillRect/>
          </a:stretch>
        </p:blipFill>
        <p:spPr>
          <a:xfrm>
            <a:off x="1263066" y="671495"/>
            <a:ext cx="6049219" cy="239110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155183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2"/>
          <p:cNvSpPr/>
          <p:nvPr/>
        </p:nvSpPr>
        <p:spPr>
          <a:xfrm>
            <a:off x="2882265" y="523637"/>
            <a:ext cx="9174123" cy="571500"/>
          </a:xfrm>
          <a:prstGeom prst="rect">
            <a:avLst/>
          </a:prstGeom>
          <a:noFill/>
          <a:ln/>
        </p:spPr>
        <p:txBody>
          <a:bodyPr wrap="none" lIns="91440" tIns="45720" rIns="91440" bIns="45720" rtlCol="0" anchor="t"/>
          <a:lstStyle/>
          <a:p>
            <a:pPr marL="0" indent="0">
              <a:lnSpc>
                <a:spcPts val="4500"/>
              </a:lnSpc>
              <a:buNone/>
            </a:pPr>
            <a:r>
              <a:rPr lang="en-US" sz="3600" b="1" kern="0" spc="-108">
                <a:solidFill>
                  <a:srgbClr val="000000"/>
                </a:solidFill>
                <a:latin typeface="Montserrat"/>
                <a:ea typeface="Inter"/>
                <a:cs typeface="Inter" pitchFamily="34" charset="-120"/>
              </a:rPr>
              <a:t>Structure du </a:t>
            </a:r>
            <a:r>
              <a:rPr lang="en-US" sz="3600" b="1" kern="0" spc="-108" err="1">
                <a:solidFill>
                  <a:srgbClr val="000000"/>
                </a:solidFill>
                <a:latin typeface="Montserrat"/>
                <a:ea typeface="Inter"/>
                <a:cs typeface="Inter" pitchFamily="34" charset="-120"/>
              </a:rPr>
              <a:t>Projet</a:t>
            </a:r>
            <a:r>
              <a:rPr lang="en-US" sz="3600" b="1" kern="0" spc="-108">
                <a:solidFill>
                  <a:srgbClr val="000000"/>
                </a:solidFill>
                <a:latin typeface="Montserrat"/>
                <a:ea typeface="Inter"/>
                <a:cs typeface="Inter" pitchFamily="34" charset="-120"/>
              </a:rPr>
              <a:t> et </a:t>
            </a:r>
            <a:r>
              <a:rPr lang="en-US" sz="3600" b="1" kern="0" spc="-108" err="1">
                <a:solidFill>
                  <a:srgbClr val="000000"/>
                </a:solidFill>
                <a:latin typeface="Montserrat"/>
                <a:ea typeface="Inter"/>
                <a:cs typeface="Inter" pitchFamily="34" charset="-120"/>
              </a:rPr>
              <a:t>Organisation</a:t>
            </a:r>
            <a:r>
              <a:rPr lang="en-US" sz="3600" b="1" kern="0" spc="-108">
                <a:solidFill>
                  <a:srgbClr val="000000"/>
                </a:solidFill>
                <a:latin typeface="Montserrat"/>
                <a:ea typeface="Inter"/>
                <a:cs typeface="Inter" pitchFamily="34" charset="-120"/>
              </a:rPr>
              <a:t> du Code</a:t>
            </a:r>
            <a:endParaRPr lang="en-US" sz="3600">
              <a:latin typeface="Montserrat"/>
              <a:ea typeface="Inter"/>
            </a:endParaRPr>
          </a:p>
        </p:txBody>
      </p:sp>
      <p:pic>
        <p:nvPicPr>
          <p:cNvPr id="5" name="Image 0" descr="preencoded.png"/>
          <p:cNvPicPr>
            <a:picLocks noChangeAspect="1"/>
          </p:cNvPicPr>
          <p:nvPr/>
        </p:nvPicPr>
        <p:blipFill>
          <a:blip r:embed="rId3"/>
          <a:stretch>
            <a:fillRect/>
          </a:stretch>
        </p:blipFill>
        <p:spPr>
          <a:xfrm>
            <a:off x="2320290" y="1435894"/>
            <a:ext cx="914400" cy="1638776"/>
          </a:xfrm>
          <a:prstGeom prst="rect">
            <a:avLst/>
          </a:prstGeom>
        </p:spPr>
      </p:pic>
      <p:sp>
        <p:nvSpPr>
          <p:cNvPr id="6" name="Text 3"/>
          <p:cNvSpPr/>
          <p:nvPr/>
        </p:nvSpPr>
        <p:spPr>
          <a:xfrm>
            <a:off x="3509010" y="1618774"/>
            <a:ext cx="2286000" cy="285750"/>
          </a:xfrm>
          <a:prstGeom prst="rect">
            <a:avLst/>
          </a:prstGeom>
          <a:noFill/>
          <a:ln/>
        </p:spPr>
        <p:txBody>
          <a:bodyPr wrap="none" lIns="91440" tIns="45720" rIns="91440" bIns="45720" rtlCol="0" anchor="t"/>
          <a:lstStyle/>
          <a:p>
            <a:pPr marL="0" indent="0" algn="l">
              <a:lnSpc>
                <a:spcPts val="2250"/>
              </a:lnSpc>
              <a:buNone/>
            </a:pPr>
            <a:r>
              <a:rPr lang="en-US" sz="1800" b="1" kern="0" spc="-54">
                <a:solidFill>
                  <a:srgbClr val="272525"/>
                </a:solidFill>
                <a:latin typeface="Montserrat"/>
                <a:ea typeface="Inter" pitchFamily="34" charset="-122"/>
                <a:cs typeface="Inter" pitchFamily="34" charset="-120"/>
              </a:rPr>
              <a:t>Dossier scraper/</a:t>
            </a:r>
            <a:endParaRPr lang="en-US" sz="1800">
              <a:latin typeface="Montserrat"/>
            </a:endParaRPr>
          </a:p>
        </p:txBody>
      </p:sp>
      <p:sp>
        <p:nvSpPr>
          <p:cNvPr id="7" name="Text 4"/>
          <p:cNvSpPr/>
          <p:nvPr/>
        </p:nvSpPr>
        <p:spPr>
          <a:xfrm>
            <a:off x="3509010" y="2014180"/>
            <a:ext cx="8801100" cy="877610"/>
          </a:xfrm>
          <a:prstGeom prst="rect">
            <a:avLst/>
          </a:prstGeom>
          <a:noFill/>
          <a:ln/>
        </p:spPr>
        <p:txBody>
          <a:bodyPr wrap="square" lIns="91440" tIns="45720" rIns="91440" bIns="45720" rtlCol="0" anchor="t"/>
          <a:lstStyle/>
          <a:p>
            <a:r>
              <a:rPr lang="en-US" sz="1500" kern="0" spc="-29" err="1">
                <a:solidFill>
                  <a:srgbClr val="272525"/>
                </a:solidFill>
                <a:latin typeface="Montserrat"/>
                <a:ea typeface="+mn-lt"/>
                <a:cs typeface="+mn-lt"/>
              </a:rPr>
              <a:t>Contient</a:t>
            </a:r>
            <a:r>
              <a:rPr lang="en-US" sz="1500" kern="0" spc="-29">
                <a:solidFill>
                  <a:srgbClr val="272525"/>
                </a:solidFill>
                <a:latin typeface="Montserrat"/>
                <a:ea typeface="+mn-lt"/>
                <a:cs typeface="+mn-lt"/>
              </a:rPr>
              <a:t> le </a:t>
            </a:r>
            <a:r>
              <a:rPr lang="en-US" sz="1500" kern="0" spc="-29" err="1">
                <a:solidFill>
                  <a:srgbClr val="272525"/>
                </a:solidFill>
                <a:latin typeface="Montserrat"/>
                <a:ea typeface="+mn-lt"/>
                <a:cs typeface="+mn-lt"/>
              </a:rPr>
              <a:t>cœur</a:t>
            </a:r>
            <a:r>
              <a:rPr lang="en-US" sz="1500" kern="0" spc="-29">
                <a:solidFill>
                  <a:srgbClr val="272525"/>
                </a:solidFill>
                <a:latin typeface="Montserrat"/>
                <a:ea typeface="+mn-lt"/>
                <a:cs typeface="+mn-lt"/>
              </a:rPr>
              <a:t> du scraper avec les modules pour la </a:t>
            </a:r>
            <a:r>
              <a:rPr lang="en-US" sz="1500" kern="0" spc="-29" err="1">
                <a:solidFill>
                  <a:srgbClr val="272525"/>
                </a:solidFill>
                <a:latin typeface="Montserrat"/>
                <a:ea typeface="+mn-lt"/>
                <a:cs typeface="+mn-lt"/>
              </a:rPr>
              <a:t>logique</a:t>
            </a:r>
            <a:r>
              <a:rPr lang="en-US" sz="1500" kern="0" spc="-29">
                <a:solidFill>
                  <a:srgbClr val="272525"/>
                </a:solidFill>
                <a:latin typeface="Montserrat"/>
                <a:ea typeface="+mn-lt"/>
                <a:cs typeface="+mn-lt"/>
              </a:rPr>
              <a:t> de scraping, la gestion de la base de données et les </a:t>
            </a:r>
            <a:r>
              <a:rPr lang="en-US" sz="1500" kern="0" spc="-29" err="1">
                <a:solidFill>
                  <a:srgbClr val="272525"/>
                </a:solidFill>
                <a:latin typeface="Montserrat"/>
                <a:ea typeface="+mn-lt"/>
                <a:cs typeface="+mn-lt"/>
              </a:rPr>
              <a:t>fonctions</a:t>
            </a:r>
            <a:r>
              <a:rPr lang="en-US" sz="1500" kern="0" spc="-29">
                <a:solidFill>
                  <a:srgbClr val="272525"/>
                </a:solidFill>
                <a:latin typeface="Montserrat"/>
                <a:ea typeface="+mn-lt"/>
                <a:cs typeface="+mn-lt"/>
              </a:rPr>
              <a:t> de </a:t>
            </a:r>
            <a:r>
              <a:rPr lang="en-US" sz="1500" kern="0" spc="-29" err="1">
                <a:solidFill>
                  <a:srgbClr val="272525"/>
                </a:solidFill>
                <a:latin typeface="Montserrat"/>
                <a:ea typeface="+mn-lt"/>
                <a:cs typeface="+mn-lt"/>
              </a:rPr>
              <a:t>journalisation</a:t>
            </a:r>
            <a:r>
              <a:rPr lang="en-US" sz="1500" kern="0" spc="-29">
                <a:solidFill>
                  <a:srgbClr val="272525"/>
                </a:solidFill>
                <a:latin typeface="Montserrat"/>
                <a:ea typeface="+mn-lt"/>
                <a:cs typeface="+mn-lt"/>
              </a:rPr>
              <a:t>.</a:t>
            </a:r>
          </a:p>
          <a:p>
            <a:pPr marL="0" indent="0" algn="l">
              <a:lnSpc>
                <a:spcPts val="2304"/>
              </a:lnSpc>
              <a:buNone/>
            </a:pPr>
            <a:endParaRPr lang="en-US" sz="1500" kern="0" spc="-29">
              <a:solidFill>
                <a:srgbClr val="272525"/>
              </a:solidFill>
              <a:latin typeface="Montserrat"/>
              <a:ea typeface="Inter"/>
            </a:endParaRPr>
          </a:p>
        </p:txBody>
      </p:sp>
      <p:pic>
        <p:nvPicPr>
          <p:cNvPr id="8" name="Image 1" descr="preencoded.png"/>
          <p:cNvPicPr>
            <a:picLocks noChangeAspect="1"/>
          </p:cNvPicPr>
          <p:nvPr/>
        </p:nvPicPr>
        <p:blipFill>
          <a:blip r:embed="rId4"/>
          <a:stretch>
            <a:fillRect/>
          </a:stretch>
        </p:blipFill>
        <p:spPr>
          <a:xfrm>
            <a:off x="2320290" y="3074670"/>
            <a:ext cx="914400" cy="1463040"/>
          </a:xfrm>
          <a:prstGeom prst="rect">
            <a:avLst/>
          </a:prstGeom>
        </p:spPr>
      </p:pic>
      <p:sp>
        <p:nvSpPr>
          <p:cNvPr id="9" name="Text 5"/>
          <p:cNvSpPr/>
          <p:nvPr/>
        </p:nvSpPr>
        <p:spPr>
          <a:xfrm>
            <a:off x="3509010" y="3257550"/>
            <a:ext cx="2286000" cy="285750"/>
          </a:xfrm>
          <a:prstGeom prst="rect">
            <a:avLst/>
          </a:prstGeom>
          <a:noFill/>
          <a:ln/>
        </p:spPr>
        <p:txBody>
          <a:bodyPr wrap="none" lIns="91440" tIns="45720" rIns="91440" bIns="45720" rtlCol="0" anchor="t"/>
          <a:lstStyle/>
          <a:p>
            <a:pPr marL="0" indent="0" algn="l">
              <a:lnSpc>
                <a:spcPts val="2250"/>
              </a:lnSpc>
              <a:buNone/>
            </a:pPr>
            <a:r>
              <a:rPr lang="en-US" sz="1800" b="1" kern="0" spc="-54" err="1">
                <a:solidFill>
                  <a:srgbClr val="272525"/>
                </a:solidFill>
                <a:latin typeface="Montserrat"/>
                <a:ea typeface="Inter" pitchFamily="34" charset="-122"/>
                <a:cs typeface="Inter" pitchFamily="34" charset="-120"/>
              </a:rPr>
              <a:t>Fichier</a:t>
            </a:r>
            <a:r>
              <a:rPr lang="en-US" sz="1800" b="1" kern="0" spc="-54">
                <a:solidFill>
                  <a:srgbClr val="272525"/>
                </a:solidFill>
                <a:latin typeface="Montserrat"/>
                <a:ea typeface="Inter" pitchFamily="34" charset="-122"/>
                <a:cs typeface="Inter" pitchFamily="34" charset="-120"/>
              </a:rPr>
              <a:t> cli.py</a:t>
            </a:r>
            <a:endParaRPr lang="en-US" sz="1800">
              <a:latin typeface="Montserrat"/>
            </a:endParaRPr>
          </a:p>
        </p:txBody>
      </p:sp>
      <p:sp>
        <p:nvSpPr>
          <p:cNvPr id="10" name="Text 6"/>
          <p:cNvSpPr/>
          <p:nvPr/>
        </p:nvSpPr>
        <p:spPr>
          <a:xfrm>
            <a:off x="3509010" y="3652957"/>
            <a:ext cx="8801100" cy="585073"/>
          </a:xfrm>
          <a:prstGeom prst="rect">
            <a:avLst/>
          </a:prstGeom>
          <a:noFill/>
          <a:ln/>
        </p:spPr>
        <p:txBody>
          <a:bodyPr wrap="square" lIns="91440" tIns="45720" rIns="91440" bIns="45720" rtlCol="0" anchor="t"/>
          <a:lstStyle/>
          <a:p>
            <a:r>
              <a:rPr lang="en-US" sz="1500" kern="0" spc="-29" err="1">
                <a:solidFill>
                  <a:srgbClr val="272525"/>
                </a:solidFill>
                <a:latin typeface="Montserrat"/>
                <a:ea typeface="+mn-lt"/>
                <a:cs typeface="+mn-lt"/>
              </a:rPr>
              <a:t>Implémente</a:t>
            </a:r>
            <a:r>
              <a:rPr lang="en-US" sz="1500" kern="0" spc="-29">
                <a:solidFill>
                  <a:srgbClr val="272525"/>
                </a:solidFill>
                <a:latin typeface="Montserrat"/>
                <a:ea typeface="+mn-lt"/>
                <a:cs typeface="+mn-lt"/>
              </a:rPr>
              <a:t> </a:t>
            </a:r>
            <a:r>
              <a:rPr lang="en-US" sz="1500" kern="0" spc="-29" err="1">
                <a:solidFill>
                  <a:srgbClr val="272525"/>
                </a:solidFill>
                <a:latin typeface="Montserrat"/>
                <a:ea typeface="+mn-lt"/>
                <a:cs typeface="+mn-lt"/>
              </a:rPr>
              <a:t>l'interface</a:t>
            </a:r>
            <a:r>
              <a:rPr lang="en-US" sz="1500" kern="0" spc="-29">
                <a:solidFill>
                  <a:srgbClr val="272525"/>
                </a:solidFill>
                <a:latin typeface="Montserrat"/>
                <a:ea typeface="+mn-lt"/>
                <a:cs typeface="+mn-lt"/>
              </a:rPr>
              <a:t> </a:t>
            </a:r>
            <a:r>
              <a:rPr lang="en-US" sz="1500" kern="0" spc="-29" err="1">
                <a:solidFill>
                  <a:srgbClr val="272525"/>
                </a:solidFill>
                <a:latin typeface="Montserrat"/>
                <a:ea typeface="+mn-lt"/>
                <a:cs typeface="+mn-lt"/>
              </a:rPr>
              <a:t>en</a:t>
            </a:r>
            <a:r>
              <a:rPr lang="en-US" sz="1500" kern="0" spc="-29">
                <a:solidFill>
                  <a:srgbClr val="272525"/>
                </a:solidFill>
                <a:latin typeface="Montserrat"/>
                <a:ea typeface="+mn-lt"/>
                <a:cs typeface="+mn-lt"/>
              </a:rPr>
              <a:t> </a:t>
            </a:r>
            <a:r>
              <a:rPr lang="en-US" sz="1500" kern="0" spc="-29" err="1">
                <a:solidFill>
                  <a:srgbClr val="272525"/>
                </a:solidFill>
                <a:latin typeface="Montserrat"/>
                <a:ea typeface="+mn-lt"/>
                <a:cs typeface="+mn-lt"/>
              </a:rPr>
              <a:t>ligne</a:t>
            </a:r>
            <a:r>
              <a:rPr lang="en-US" sz="1500" kern="0" spc="-29">
                <a:solidFill>
                  <a:srgbClr val="272525"/>
                </a:solidFill>
                <a:latin typeface="Montserrat"/>
                <a:ea typeface="+mn-lt"/>
                <a:cs typeface="+mn-lt"/>
              </a:rPr>
              <a:t> de </a:t>
            </a:r>
            <a:r>
              <a:rPr lang="en-US" sz="1500" kern="0" spc="-29" err="1">
                <a:solidFill>
                  <a:srgbClr val="272525"/>
                </a:solidFill>
                <a:latin typeface="Montserrat"/>
                <a:ea typeface="+mn-lt"/>
                <a:cs typeface="+mn-lt"/>
              </a:rPr>
              <a:t>commande</a:t>
            </a:r>
            <a:r>
              <a:rPr lang="en-US" sz="1500" kern="0" spc="-29">
                <a:solidFill>
                  <a:srgbClr val="272525"/>
                </a:solidFill>
                <a:latin typeface="Montserrat"/>
                <a:ea typeface="+mn-lt"/>
                <a:cs typeface="+mn-lt"/>
              </a:rPr>
              <a:t> pour </a:t>
            </a:r>
            <a:r>
              <a:rPr lang="en-US" sz="1500" kern="0" spc="-29" err="1">
                <a:solidFill>
                  <a:srgbClr val="272525"/>
                </a:solidFill>
                <a:latin typeface="Montserrat"/>
                <a:ea typeface="+mn-lt"/>
                <a:cs typeface="+mn-lt"/>
              </a:rPr>
              <a:t>gérer</a:t>
            </a:r>
            <a:r>
              <a:rPr lang="en-US" sz="1500" kern="0" spc="-29">
                <a:solidFill>
                  <a:srgbClr val="272525"/>
                </a:solidFill>
                <a:latin typeface="Montserrat"/>
                <a:ea typeface="+mn-lt"/>
                <a:cs typeface="+mn-lt"/>
              </a:rPr>
              <a:t> les interactions </a:t>
            </a:r>
            <a:r>
              <a:rPr lang="en-US" sz="1500" kern="0" spc="-29" err="1">
                <a:solidFill>
                  <a:srgbClr val="272525"/>
                </a:solidFill>
                <a:latin typeface="Montserrat"/>
                <a:ea typeface="+mn-lt"/>
                <a:cs typeface="+mn-lt"/>
              </a:rPr>
              <a:t>utilisateur</a:t>
            </a:r>
            <a:r>
              <a:rPr lang="en-US" sz="1500" kern="0" spc="-29">
                <a:solidFill>
                  <a:srgbClr val="272525"/>
                </a:solidFill>
                <a:latin typeface="Montserrat"/>
                <a:ea typeface="+mn-lt"/>
                <a:cs typeface="+mn-lt"/>
              </a:rPr>
              <a:t>, </a:t>
            </a:r>
            <a:r>
              <a:rPr lang="en-US" sz="1500" kern="0" spc="-29" err="1">
                <a:solidFill>
                  <a:srgbClr val="272525"/>
                </a:solidFill>
                <a:latin typeface="Montserrat"/>
                <a:ea typeface="+mn-lt"/>
                <a:cs typeface="+mn-lt"/>
              </a:rPr>
              <a:t>ajoutant</a:t>
            </a:r>
            <a:r>
              <a:rPr lang="en-US" sz="1500" kern="0" spc="-29">
                <a:solidFill>
                  <a:srgbClr val="272525"/>
                </a:solidFill>
                <a:latin typeface="Montserrat"/>
                <a:ea typeface="+mn-lt"/>
                <a:cs typeface="+mn-lt"/>
              </a:rPr>
              <a:t> des URLs et </a:t>
            </a:r>
            <a:r>
              <a:rPr lang="en-US" sz="1500" kern="0" spc="-29" err="1">
                <a:solidFill>
                  <a:srgbClr val="272525"/>
                </a:solidFill>
                <a:latin typeface="Montserrat"/>
                <a:ea typeface="+mn-lt"/>
                <a:cs typeface="+mn-lt"/>
              </a:rPr>
              <a:t>lançant</a:t>
            </a:r>
            <a:r>
              <a:rPr lang="en-US" sz="1500" kern="0" spc="-29">
                <a:solidFill>
                  <a:srgbClr val="272525"/>
                </a:solidFill>
                <a:latin typeface="Montserrat"/>
                <a:ea typeface="+mn-lt"/>
                <a:cs typeface="+mn-lt"/>
              </a:rPr>
              <a:t> le scraping de manière </a:t>
            </a:r>
            <a:r>
              <a:rPr lang="en-US" sz="1500" kern="0" spc="-29" err="1">
                <a:solidFill>
                  <a:srgbClr val="272525"/>
                </a:solidFill>
                <a:latin typeface="Montserrat"/>
                <a:ea typeface="+mn-lt"/>
                <a:cs typeface="+mn-lt"/>
              </a:rPr>
              <a:t>conviviale</a:t>
            </a:r>
            <a:r>
              <a:rPr lang="en-US" sz="1500" kern="0" spc="-29">
                <a:solidFill>
                  <a:srgbClr val="272525"/>
                </a:solidFill>
                <a:latin typeface="Montserrat"/>
                <a:ea typeface="+mn-lt"/>
                <a:cs typeface="+mn-lt"/>
              </a:rPr>
              <a:t>.</a:t>
            </a:r>
            <a:endParaRPr lang="fr-FR" sz="1500">
              <a:latin typeface="Montserrat"/>
              <a:ea typeface="+mn-lt"/>
              <a:cs typeface="+mn-lt"/>
            </a:endParaRPr>
          </a:p>
          <a:p>
            <a:pPr marL="0" indent="0" algn="l">
              <a:lnSpc>
                <a:spcPts val="2304"/>
              </a:lnSpc>
              <a:buNone/>
            </a:pPr>
            <a:endParaRPr lang="en-US" sz="1500" kern="0" spc="-29">
              <a:solidFill>
                <a:srgbClr val="272525"/>
              </a:solidFill>
              <a:latin typeface="Montserrat"/>
            </a:endParaRPr>
          </a:p>
        </p:txBody>
      </p:sp>
      <p:pic>
        <p:nvPicPr>
          <p:cNvPr id="11" name="Image 2" descr="preencoded.png"/>
          <p:cNvPicPr>
            <a:picLocks noChangeAspect="1"/>
          </p:cNvPicPr>
          <p:nvPr/>
        </p:nvPicPr>
        <p:blipFill>
          <a:blip r:embed="rId5"/>
          <a:stretch>
            <a:fillRect/>
          </a:stretch>
        </p:blipFill>
        <p:spPr>
          <a:xfrm>
            <a:off x="2320290" y="4537710"/>
            <a:ext cx="914400" cy="1463040"/>
          </a:xfrm>
          <a:prstGeom prst="rect">
            <a:avLst/>
          </a:prstGeom>
        </p:spPr>
      </p:pic>
      <p:sp>
        <p:nvSpPr>
          <p:cNvPr id="12" name="Text 7"/>
          <p:cNvSpPr/>
          <p:nvPr/>
        </p:nvSpPr>
        <p:spPr>
          <a:xfrm>
            <a:off x="3509010" y="4720590"/>
            <a:ext cx="2286000" cy="285750"/>
          </a:xfrm>
          <a:prstGeom prst="rect">
            <a:avLst/>
          </a:prstGeom>
          <a:noFill/>
          <a:ln/>
        </p:spPr>
        <p:txBody>
          <a:bodyPr wrap="none" lIns="91440" tIns="45720" rIns="91440" bIns="45720" rtlCol="0" anchor="t"/>
          <a:lstStyle/>
          <a:p>
            <a:pPr marL="0" indent="0" algn="l">
              <a:lnSpc>
                <a:spcPts val="2250"/>
              </a:lnSpc>
              <a:buNone/>
            </a:pPr>
            <a:r>
              <a:rPr lang="en-US" sz="1800" b="1" kern="0" spc="-54" err="1">
                <a:solidFill>
                  <a:srgbClr val="272525"/>
                </a:solidFill>
                <a:latin typeface="Montserrat"/>
                <a:ea typeface="Inter"/>
                <a:cs typeface="Inter" pitchFamily="34" charset="-120"/>
              </a:rPr>
              <a:t>Fichier</a:t>
            </a:r>
            <a:r>
              <a:rPr lang="en-US" sz="1800" b="1" kern="0" spc="-54">
                <a:solidFill>
                  <a:srgbClr val="272525"/>
                </a:solidFill>
                <a:latin typeface="Montserrat"/>
                <a:ea typeface="Inter"/>
                <a:cs typeface="Inter" pitchFamily="34" charset="-120"/>
              </a:rPr>
              <a:t> main.py</a:t>
            </a:r>
            <a:endParaRPr lang="en-US" sz="1800">
              <a:latin typeface="Montserrat"/>
              <a:ea typeface="Inter"/>
            </a:endParaRPr>
          </a:p>
        </p:txBody>
      </p:sp>
      <p:sp>
        <p:nvSpPr>
          <p:cNvPr id="13" name="Text 8"/>
          <p:cNvSpPr/>
          <p:nvPr/>
        </p:nvSpPr>
        <p:spPr>
          <a:xfrm>
            <a:off x="3509010" y="5115997"/>
            <a:ext cx="8801100" cy="585073"/>
          </a:xfrm>
          <a:prstGeom prst="rect">
            <a:avLst/>
          </a:prstGeom>
          <a:noFill/>
          <a:ln/>
        </p:spPr>
        <p:txBody>
          <a:bodyPr wrap="square" lIns="91440" tIns="45720" rIns="91440" bIns="45720" rtlCol="0" anchor="t"/>
          <a:lstStyle/>
          <a:p>
            <a:r>
              <a:rPr lang="en-US" sz="1500" kern="0" spc="-29">
                <a:solidFill>
                  <a:srgbClr val="272525"/>
                </a:solidFill>
                <a:latin typeface="Montserrat"/>
                <a:ea typeface="+mn-lt"/>
                <a:cs typeface="+mn-lt"/>
              </a:rPr>
              <a:t>Point </a:t>
            </a:r>
            <a:r>
              <a:rPr lang="en-US" sz="1500" kern="0" spc="-29" err="1">
                <a:solidFill>
                  <a:srgbClr val="272525"/>
                </a:solidFill>
                <a:latin typeface="Montserrat"/>
                <a:ea typeface="+mn-lt"/>
                <a:cs typeface="+mn-lt"/>
              </a:rPr>
              <a:t>d'entrée</a:t>
            </a:r>
            <a:r>
              <a:rPr lang="en-US" sz="1500" kern="0" spc="-29">
                <a:solidFill>
                  <a:srgbClr val="272525"/>
                </a:solidFill>
                <a:latin typeface="Montserrat"/>
                <a:ea typeface="+mn-lt"/>
                <a:cs typeface="+mn-lt"/>
              </a:rPr>
              <a:t> principal pour </a:t>
            </a:r>
            <a:r>
              <a:rPr lang="en-US" sz="1500" kern="0" spc="-29" err="1">
                <a:solidFill>
                  <a:srgbClr val="272525"/>
                </a:solidFill>
                <a:latin typeface="Montserrat"/>
                <a:ea typeface="+mn-lt"/>
                <a:cs typeface="+mn-lt"/>
              </a:rPr>
              <a:t>exécuter</a:t>
            </a:r>
            <a:r>
              <a:rPr lang="en-US" sz="1500" kern="0" spc="-29">
                <a:solidFill>
                  <a:srgbClr val="272525"/>
                </a:solidFill>
                <a:latin typeface="Montserrat"/>
                <a:ea typeface="+mn-lt"/>
                <a:cs typeface="+mn-lt"/>
              </a:rPr>
              <a:t> le scraper, </a:t>
            </a:r>
            <a:r>
              <a:rPr lang="en-US" sz="1500" kern="0" spc="-29" err="1">
                <a:solidFill>
                  <a:srgbClr val="272525"/>
                </a:solidFill>
                <a:latin typeface="Montserrat"/>
                <a:ea typeface="+mn-lt"/>
                <a:cs typeface="+mn-lt"/>
              </a:rPr>
              <a:t>coordonnant</a:t>
            </a:r>
            <a:r>
              <a:rPr lang="en-US" sz="1500" kern="0" spc="-29">
                <a:solidFill>
                  <a:srgbClr val="272525"/>
                </a:solidFill>
                <a:latin typeface="Montserrat"/>
                <a:ea typeface="+mn-lt"/>
                <a:cs typeface="+mn-lt"/>
              </a:rPr>
              <a:t> les </a:t>
            </a:r>
            <a:r>
              <a:rPr lang="en-US" sz="1500" kern="0" spc="-29" err="1">
                <a:solidFill>
                  <a:srgbClr val="272525"/>
                </a:solidFill>
                <a:latin typeface="Montserrat"/>
                <a:ea typeface="+mn-lt"/>
                <a:cs typeface="+mn-lt"/>
              </a:rPr>
              <a:t>différents</a:t>
            </a:r>
            <a:r>
              <a:rPr lang="en-US" sz="1500" kern="0" spc="-29">
                <a:solidFill>
                  <a:srgbClr val="272525"/>
                </a:solidFill>
                <a:latin typeface="Montserrat"/>
                <a:ea typeface="+mn-lt"/>
                <a:cs typeface="+mn-lt"/>
              </a:rPr>
              <a:t> </a:t>
            </a:r>
            <a:r>
              <a:rPr lang="en-US" sz="1500" kern="0" spc="-29" err="1">
                <a:solidFill>
                  <a:srgbClr val="272525"/>
                </a:solidFill>
                <a:latin typeface="Montserrat"/>
                <a:ea typeface="+mn-lt"/>
                <a:cs typeface="+mn-lt"/>
              </a:rPr>
              <a:t>composants</a:t>
            </a:r>
            <a:r>
              <a:rPr lang="en-US" sz="1500" kern="0" spc="-29">
                <a:solidFill>
                  <a:srgbClr val="272525"/>
                </a:solidFill>
                <a:latin typeface="Montserrat"/>
                <a:ea typeface="+mn-lt"/>
                <a:cs typeface="+mn-lt"/>
              </a:rPr>
              <a:t> et </a:t>
            </a:r>
            <a:r>
              <a:rPr lang="en-US" sz="1500" kern="0" spc="-29" err="1">
                <a:solidFill>
                  <a:srgbClr val="272525"/>
                </a:solidFill>
                <a:latin typeface="Montserrat"/>
                <a:ea typeface="+mn-lt"/>
                <a:cs typeface="+mn-lt"/>
              </a:rPr>
              <a:t>gérant</a:t>
            </a:r>
            <a:r>
              <a:rPr lang="en-US" sz="1500" kern="0" spc="-29">
                <a:solidFill>
                  <a:srgbClr val="272525"/>
                </a:solidFill>
                <a:latin typeface="Montserrat"/>
                <a:ea typeface="+mn-lt"/>
                <a:cs typeface="+mn-lt"/>
              </a:rPr>
              <a:t> le flux global du processus de scraping, y </a:t>
            </a:r>
            <a:r>
              <a:rPr lang="en-US" sz="1500" kern="0" spc="-29" err="1">
                <a:solidFill>
                  <a:srgbClr val="272525"/>
                </a:solidFill>
                <a:latin typeface="Montserrat"/>
                <a:ea typeface="+mn-lt"/>
                <a:cs typeface="+mn-lt"/>
              </a:rPr>
              <a:t>compris</a:t>
            </a:r>
            <a:r>
              <a:rPr lang="en-US" sz="1500" kern="0" spc="-29">
                <a:solidFill>
                  <a:srgbClr val="272525"/>
                </a:solidFill>
                <a:latin typeface="Montserrat"/>
                <a:ea typeface="+mn-lt"/>
                <a:cs typeface="+mn-lt"/>
              </a:rPr>
              <a:t> les arguments </a:t>
            </a:r>
            <a:r>
              <a:rPr lang="en-US" sz="1500" kern="0" spc="-29" err="1">
                <a:solidFill>
                  <a:srgbClr val="272525"/>
                </a:solidFill>
                <a:latin typeface="Montserrat"/>
                <a:ea typeface="+mn-lt"/>
                <a:cs typeface="+mn-lt"/>
              </a:rPr>
              <a:t>en</a:t>
            </a:r>
            <a:r>
              <a:rPr lang="en-US" sz="1500" kern="0" spc="-29">
                <a:solidFill>
                  <a:srgbClr val="272525"/>
                </a:solidFill>
                <a:latin typeface="Montserrat"/>
                <a:ea typeface="+mn-lt"/>
                <a:cs typeface="+mn-lt"/>
              </a:rPr>
              <a:t> </a:t>
            </a:r>
            <a:r>
              <a:rPr lang="en-US" sz="1500" kern="0" spc="-29" err="1">
                <a:solidFill>
                  <a:srgbClr val="272525"/>
                </a:solidFill>
                <a:latin typeface="Montserrat"/>
                <a:ea typeface="+mn-lt"/>
                <a:cs typeface="+mn-lt"/>
              </a:rPr>
              <a:t>ligne</a:t>
            </a:r>
            <a:r>
              <a:rPr lang="en-US" sz="1500" kern="0" spc="-29">
                <a:solidFill>
                  <a:srgbClr val="272525"/>
                </a:solidFill>
                <a:latin typeface="Montserrat"/>
                <a:ea typeface="+mn-lt"/>
                <a:cs typeface="+mn-lt"/>
              </a:rPr>
              <a:t> de </a:t>
            </a:r>
            <a:r>
              <a:rPr lang="en-US" sz="1500" kern="0" spc="-29" err="1">
                <a:solidFill>
                  <a:srgbClr val="272525"/>
                </a:solidFill>
                <a:latin typeface="Montserrat"/>
                <a:ea typeface="+mn-lt"/>
                <a:cs typeface="+mn-lt"/>
              </a:rPr>
              <a:t>commande</a:t>
            </a:r>
            <a:r>
              <a:rPr lang="en-US" sz="1500" kern="0" spc="-29">
                <a:solidFill>
                  <a:srgbClr val="272525"/>
                </a:solidFill>
                <a:latin typeface="Montserrat"/>
                <a:ea typeface="+mn-lt"/>
                <a:cs typeface="+mn-lt"/>
              </a:rPr>
              <a:t>.</a:t>
            </a:r>
            <a:endParaRPr lang="fr-FR" sz="1500">
              <a:latin typeface="Montserrat"/>
              <a:ea typeface="+mn-lt"/>
              <a:cs typeface="+mn-lt"/>
            </a:endParaRPr>
          </a:p>
          <a:p>
            <a:pPr marL="0" indent="0" algn="l">
              <a:lnSpc>
                <a:spcPts val="2304"/>
              </a:lnSpc>
              <a:buNone/>
            </a:pPr>
            <a:endParaRPr lang="en-US" sz="1500" kern="0" spc="-29">
              <a:solidFill>
                <a:srgbClr val="272525"/>
              </a:solidFill>
              <a:latin typeface="Montserrat"/>
            </a:endParaRPr>
          </a:p>
        </p:txBody>
      </p:sp>
      <p:pic>
        <p:nvPicPr>
          <p:cNvPr id="14" name="Image 3" descr="preencoded.png"/>
          <p:cNvPicPr>
            <a:picLocks noChangeAspect="1"/>
          </p:cNvPicPr>
          <p:nvPr/>
        </p:nvPicPr>
        <p:blipFill>
          <a:blip r:embed="rId6"/>
          <a:stretch>
            <a:fillRect/>
          </a:stretch>
        </p:blipFill>
        <p:spPr>
          <a:xfrm>
            <a:off x="2320290" y="6000750"/>
            <a:ext cx="914400" cy="1638776"/>
          </a:xfrm>
          <a:prstGeom prst="rect">
            <a:avLst/>
          </a:prstGeom>
        </p:spPr>
      </p:pic>
      <p:sp>
        <p:nvSpPr>
          <p:cNvPr id="15" name="Text 9"/>
          <p:cNvSpPr/>
          <p:nvPr/>
        </p:nvSpPr>
        <p:spPr>
          <a:xfrm>
            <a:off x="3509010" y="6183630"/>
            <a:ext cx="2657594" cy="285750"/>
          </a:xfrm>
          <a:prstGeom prst="rect">
            <a:avLst/>
          </a:prstGeom>
          <a:noFill/>
          <a:ln/>
        </p:spPr>
        <p:txBody>
          <a:bodyPr wrap="none" lIns="91440" tIns="45720" rIns="91440" bIns="45720" rtlCol="0" anchor="t"/>
          <a:lstStyle/>
          <a:p>
            <a:pPr marL="0" indent="0" algn="l">
              <a:lnSpc>
                <a:spcPts val="2250"/>
              </a:lnSpc>
              <a:buNone/>
            </a:pPr>
            <a:r>
              <a:rPr lang="en-US" sz="1800" b="1" kern="0" spc="-54" err="1">
                <a:solidFill>
                  <a:srgbClr val="272525"/>
                </a:solidFill>
                <a:latin typeface="Montserrat"/>
                <a:ea typeface="Inter"/>
                <a:cs typeface="Inter" pitchFamily="34" charset="-120"/>
              </a:rPr>
              <a:t>Fichiers</a:t>
            </a:r>
            <a:r>
              <a:rPr lang="en-US" sz="1800" b="1" kern="0" spc="-54">
                <a:solidFill>
                  <a:srgbClr val="272525"/>
                </a:solidFill>
                <a:latin typeface="Montserrat"/>
                <a:ea typeface="Inter"/>
                <a:cs typeface="Inter" pitchFamily="34" charset="-120"/>
              </a:rPr>
              <a:t> de Configuration</a:t>
            </a:r>
            <a:endParaRPr lang="en-US" sz="1800">
              <a:latin typeface="Montserrat"/>
              <a:ea typeface="Inter"/>
            </a:endParaRPr>
          </a:p>
        </p:txBody>
      </p:sp>
      <p:sp>
        <p:nvSpPr>
          <p:cNvPr id="16" name="Text 10"/>
          <p:cNvSpPr/>
          <p:nvPr/>
        </p:nvSpPr>
        <p:spPr>
          <a:xfrm>
            <a:off x="3509010" y="6579037"/>
            <a:ext cx="8801100" cy="877610"/>
          </a:xfrm>
          <a:prstGeom prst="rect">
            <a:avLst/>
          </a:prstGeom>
          <a:noFill/>
          <a:ln/>
        </p:spPr>
        <p:txBody>
          <a:bodyPr wrap="square" lIns="91440" tIns="45720" rIns="91440" bIns="45720" rtlCol="0" anchor="t"/>
          <a:lstStyle/>
          <a:p>
            <a:r>
              <a:rPr lang="en-US" sz="1500" kern="0" spc="-29">
                <a:solidFill>
                  <a:srgbClr val="272525"/>
                </a:solidFill>
                <a:latin typeface="Montserrat"/>
                <a:ea typeface="+mn-lt"/>
                <a:cs typeface="+mn-lt"/>
              </a:rPr>
              <a:t>Comme </a:t>
            </a:r>
            <a:r>
              <a:rPr lang="en-US" sz="1500" kern="0" spc="-29">
                <a:solidFill>
                  <a:srgbClr val="272525"/>
                </a:solidFill>
                <a:latin typeface="Montserrat"/>
                <a:ea typeface="+mn-lt"/>
                <a:cs typeface="+mn-lt"/>
                <a:hlinkClick r:id="rId7"/>
              </a:rPr>
              <a:t>database.py</a:t>
            </a:r>
            <a:r>
              <a:rPr lang="en-US" sz="1500" kern="0" spc="-29">
                <a:solidFill>
                  <a:srgbClr val="272525"/>
                </a:solidFill>
                <a:latin typeface="Montserrat"/>
                <a:ea typeface="+mn-lt"/>
                <a:cs typeface="+mn-lt"/>
              </a:rPr>
              <a:t> et </a:t>
            </a:r>
            <a:r>
              <a:rPr lang="en-US" sz="1500" kern="0" spc="-29">
                <a:solidFill>
                  <a:srgbClr val="272525"/>
                </a:solidFill>
                <a:latin typeface="Montserrat"/>
                <a:ea typeface="+mn-lt"/>
                <a:cs typeface="+mn-lt"/>
                <a:hlinkClick r:id="rId8"/>
              </a:rPr>
              <a:t>logs.py</a:t>
            </a:r>
            <a:r>
              <a:rPr lang="en-US" sz="1500" kern="0" spc="-29">
                <a:solidFill>
                  <a:srgbClr val="272525"/>
                </a:solidFill>
                <a:latin typeface="Montserrat"/>
                <a:ea typeface="+mn-lt"/>
                <a:cs typeface="+mn-lt"/>
              </a:rPr>
              <a:t> dans le dossier scraper/, </a:t>
            </a:r>
            <a:r>
              <a:rPr lang="en-US" sz="1500" kern="0" spc="-29" err="1">
                <a:solidFill>
                  <a:srgbClr val="272525"/>
                </a:solidFill>
                <a:latin typeface="Montserrat"/>
                <a:ea typeface="+mn-lt"/>
                <a:cs typeface="+mn-lt"/>
              </a:rPr>
              <a:t>contiennent</a:t>
            </a:r>
            <a:r>
              <a:rPr lang="en-US" sz="1500" kern="0" spc="-29">
                <a:solidFill>
                  <a:srgbClr val="272525"/>
                </a:solidFill>
                <a:latin typeface="Montserrat"/>
                <a:ea typeface="+mn-lt"/>
                <a:cs typeface="+mn-lt"/>
              </a:rPr>
              <a:t> des </a:t>
            </a:r>
            <a:r>
              <a:rPr lang="en-US" sz="1500" kern="0" spc="-29" err="1">
                <a:solidFill>
                  <a:srgbClr val="272525"/>
                </a:solidFill>
                <a:latin typeface="Montserrat"/>
                <a:ea typeface="+mn-lt"/>
                <a:cs typeface="+mn-lt"/>
              </a:rPr>
              <a:t>paramètres</a:t>
            </a:r>
            <a:r>
              <a:rPr lang="en-US" sz="1500" kern="0" spc="-29">
                <a:solidFill>
                  <a:srgbClr val="272525"/>
                </a:solidFill>
                <a:latin typeface="Montserrat"/>
                <a:ea typeface="+mn-lt"/>
                <a:cs typeface="+mn-lt"/>
              </a:rPr>
              <a:t> </a:t>
            </a:r>
            <a:r>
              <a:rPr lang="en-US" sz="1500" kern="0" spc="-29" err="1">
                <a:solidFill>
                  <a:srgbClr val="272525"/>
                </a:solidFill>
                <a:latin typeface="Montserrat"/>
                <a:ea typeface="+mn-lt"/>
                <a:cs typeface="+mn-lt"/>
              </a:rPr>
              <a:t>configurables</a:t>
            </a:r>
            <a:r>
              <a:rPr lang="en-US" sz="1500" kern="0" spc="-29">
                <a:solidFill>
                  <a:srgbClr val="272525"/>
                </a:solidFill>
                <a:latin typeface="Montserrat"/>
                <a:ea typeface="+mn-lt"/>
                <a:cs typeface="+mn-lt"/>
              </a:rPr>
              <a:t> pour la </a:t>
            </a:r>
            <a:r>
              <a:rPr lang="en-US" sz="1500" kern="0" spc="-29" err="1">
                <a:solidFill>
                  <a:srgbClr val="272525"/>
                </a:solidFill>
                <a:latin typeface="Montserrat"/>
                <a:ea typeface="+mn-lt"/>
                <a:cs typeface="+mn-lt"/>
              </a:rPr>
              <a:t>connexion</a:t>
            </a:r>
            <a:r>
              <a:rPr lang="en-US" sz="1500" kern="0" spc="-29">
                <a:solidFill>
                  <a:srgbClr val="272525"/>
                </a:solidFill>
                <a:latin typeface="Montserrat"/>
                <a:ea typeface="+mn-lt"/>
                <a:cs typeface="+mn-lt"/>
              </a:rPr>
              <a:t> à la base de données et la gestion des logs, </a:t>
            </a:r>
            <a:r>
              <a:rPr lang="en-US" sz="1500" kern="0" spc="-29" err="1">
                <a:solidFill>
                  <a:srgbClr val="272525"/>
                </a:solidFill>
                <a:latin typeface="Montserrat"/>
                <a:ea typeface="+mn-lt"/>
                <a:cs typeface="+mn-lt"/>
              </a:rPr>
              <a:t>assurant</a:t>
            </a:r>
            <a:r>
              <a:rPr lang="en-US" sz="1500" kern="0" spc="-29">
                <a:solidFill>
                  <a:srgbClr val="272525"/>
                </a:solidFill>
                <a:latin typeface="Montserrat"/>
                <a:ea typeface="+mn-lt"/>
                <a:cs typeface="+mn-lt"/>
              </a:rPr>
              <a:t> </a:t>
            </a:r>
            <a:r>
              <a:rPr lang="en-US" sz="1500" kern="0" spc="-29" err="1">
                <a:solidFill>
                  <a:srgbClr val="272525"/>
                </a:solidFill>
                <a:latin typeface="Montserrat"/>
                <a:ea typeface="+mn-lt"/>
                <a:cs typeface="+mn-lt"/>
              </a:rPr>
              <a:t>une</a:t>
            </a:r>
            <a:r>
              <a:rPr lang="en-US" sz="1500" kern="0" spc="-29">
                <a:solidFill>
                  <a:srgbClr val="272525"/>
                </a:solidFill>
                <a:latin typeface="Montserrat"/>
                <a:ea typeface="+mn-lt"/>
                <a:cs typeface="+mn-lt"/>
              </a:rPr>
              <a:t> adaptation facile du scraper à </a:t>
            </a:r>
            <a:r>
              <a:rPr lang="en-US" sz="1500" kern="0" spc="-29" err="1">
                <a:solidFill>
                  <a:srgbClr val="272525"/>
                </a:solidFill>
                <a:latin typeface="Montserrat"/>
                <a:ea typeface="+mn-lt"/>
                <a:cs typeface="+mn-lt"/>
              </a:rPr>
              <a:t>différents</a:t>
            </a:r>
            <a:r>
              <a:rPr lang="en-US" sz="1500" kern="0" spc="-29">
                <a:solidFill>
                  <a:srgbClr val="272525"/>
                </a:solidFill>
                <a:latin typeface="Montserrat"/>
                <a:ea typeface="+mn-lt"/>
                <a:cs typeface="+mn-lt"/>
              </a:rPr>
              <a:t> </a:t>
            </a:r>
            <a:r>
              <a:rPr lang="en-US" sz="1500" kern="0" spc="-29" err="1">
                <a:solidFill>
                  <a:srgbClr val="272525"/>
                </a:solidFill>
                <a:latin typeface="Montserrat"/>
                <a:ea typeface="+mn-lt"/>
                <a:cs typeface="+mn-lt"/>
              </a:rPr>
              <a:t>environnements</a:t>
            </a:r>
            <a:r>
              <a:rPr lang="en-US" sz="1500" kern="0" spc="-29">
                <a:solidFill>
                  <a:srgbClr val="272525"/>
                </a:solidFill>
                <a:latin typeface="Montserrat"/>
                <a:ea typeface="+mn-lt"/>
                <a:cs typeface="+mn-lt"/>
              </a:rPr>
              <a:t>.</a:t>
            </a:r>
            <a:endParaRPr lang="fr-FR" sz="1500">
              <a:latin typeface="Montserrat"/>
              <a:ea typeface="+mn-lt"/>
              <a:cs typeface="+mn-lt"/>
            </a:endParaRPr>
          </a:p>
          <a:p>
            <a:pPr marL="0" indent="0" algn="l">
              <a:lnSpc>
                <a:spcPts val="2304"/>
              </a:lnSpc>
              <a:buNone/>
            </a:pPr>
            <a:endParaRPr lang="en-US" sz="1500" kern="0" spc="-29">
              <a:solidFill>
                <a:srgbClr val="272525"/>
              </a:solidFill>
              <a:latin typeface="Montserrat"/>
            </a:endParaRPr>
          </a:p>
        </p:txBody>
      </p:sp>
    </p:spTree>
    <p:extLst>
      <p:ext uri="{BB962C8B-B14F-4D97-AF65-F5344CB8AC3E}">
        <p14:creationId xmlns:p14="http://schemas.microsoft.com/office/powerpoint/2010/main" val="1949760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2"/>
          <p:cNvSpPr/>
          <p:nvPr/>
        </p:nvSpPr>
        <p:spPr>
          <a:xfrm>
            <a:off x="1886724" y="193154"/>
            <a:ext cx="10856952" cy="625078"/>
          </a:xfrm>
          <a:prstGeom prst="rect">
            <a:avLst/>
          </a:prstGeom>
          <a:noFill/>
          <a:ln/>
        </p:spPr>
        <p:txBody>
          <a:bodyPr wrap="none" lIns="91440" tIns="45720" rIns="91440" bIns="45720" rtlCol="0" anchor="t"/>
          <a:lstStyle/>
          <a:p>
            <a:pPr marL="0" indent="0">
              <a:lnSpc>
                <a:spcPts val="4922"/>
              </a:lnSpc>
              <a:buNone/>
            </a:pPr>
            <a:r>
              <a:rPr lang="en-US" sz="3900" b="1" kern="0" spc="-118">
                <a:solidFill>
                  <a:srgbClr val="000000"/>
                </a:solidFill>
                <a:latin typeface="Montserrat"/>
                <a:ea typeface="Inter"/>
                <a:cs typeface="Inter" pitchFamily="34" charset="-120"/>
              </a:rPr>
              <a:t>Configuration de la Base de Données MongoDB</a:t>
            </a:r>
            <a:endParaRPr lang="en-US" sz="3900">
              <a:latin typeface="Montserrat"/>
              <a:ea typeface="Inter"/>
            </a:endParaRPr>
          </a:p>
        </p:txBody>
      </p:sp>
      <p:sp>
        <p:nvSpPr>
          <p:cNvPr id="5" name="Shape 3"/>
          <p:cNvSpPr/>
          <p:nvPr/>
        </p:nvSpPr>
        <p:spPr>
          <a:xfrm>
            <a:off x="1688163" y="3772161"/>
            <a:ext cx="10926485" cy="2891790"/>
          </a:xfrm>
          <a:prstGeom prst="roundRect">
            <a:avLst>
              <a:gd name="adj" fmla="val 3113"/>
            </a:avLst>
          </a:prstGeom>
          <a:noFill/>
          <a:ln w="7620">
            <a:solidFill>
              <a:srgbClr val="000000">
                <a:alpha val="8000"/>
              </a:srgbClr>
            </a:solidFill>
            <a:prstDash val="solid"/>
          </a:ln>
        </p:spPr>
        <p:txBody>
          <a:bodyPr/>
          <a:lstStyle/>
          <a:p>
            <a:endParaRPr lang="en-GB"/>
          </a:p>
        </p:txBody>
      </p:sp>
      <p:sp>
        <p:nvSpPr>
          <p:cNvPr id="6" name="Shape 4"/>
          <p:cNvSpPr/>
          <p:nvPr/>
        </p:nvSpPr>
        <p:spPr>
          <a:xfrm>
            <a:off x="1703403" y="3765701"/>
            <a:ext cx="10911245" cy="575310"/>
          </a:xfrm>
          <a:prstGeom prst="rect">
            <a:avLst/>
          </a:prstGeom>
          <a:solidFill>
            <a:srgbClr val="FFFFFF">
              <a:alpha val="4000"/>
            </a:srgbClr>
          </a:solidFill>
          <a:ln/>
        </p:spPr>
        <p:txBody>
          <a:bodyPr/>
          <a:lstStyle/>
          <a:p>
            <a:endParaRPr lang="en-GB"/>
          </a:p>
        </p:txBody>
      </p:sp>
      <p:sp>
        <p:nvSpPr>
          <p:cNvPr id="7" name="Text 5"/>
          <p:cNvSpPr/>
          <p:nvPr/>
        </p:nvSpPr>
        <p:spPr>
          <a:xfrm>
            <a:off x="1918788" y="3893336"/>
            <a:ext cx="5051703" cy="320040"/>
          </a:xfrm>
          <a:prstGeom prst="rect">
            <a:avLst/>
          </a:prstGeom>
          <a:noFill/>
          <a:ln/>
        </p:spPr>
        <p:txBody>
          <a:bodyPr wrap="none" rtlCol="0" anchor="t"/>
          <a:lstStyle/>
          <a:p>
            <a:pPr marL="0" indent="0">
              <a:lnSpc>
                <a:spcPts val="2520"/>
              </a:lnSpc>
              <a:buNone/>
            </a:pPr>
            <a:r>
              <a:rPr lang="en-US" sz="1575" kern="0" spc="-32">
                <a:solidFill>
                  <a:srgbClr val="272525"/>
                </a:solidFill>
                <a:latin typeface="Inter" pitchFamily="34" charset="0"/>
                <a:ea typeface="Inter" pitchFamily="34" charset="-122"/>
                <a:cs typeface="Inter" pitchFamily="34" charset="-120"/>
              </a:rPr>
              <a:t>Nom de la Base de Données</a:t>
            </a:r>
            <a:endParaRPr lang="en-US" sz="1575"/>
          </a:p>
        </p:txBody>
      </p:sp>
      <p:sp>
        <p:nvSpPr>
          <p:cNvPr id="8" name="Text 6"/>
          <p:cNvSpPr/>
          <p:nvPr/>
        </p:nvSpPr>
        <p:spPr>
          <a:xfrm>
            <a:off x="7378161" y="3893336"/>
            <a:ext cx="5051703" cy="320040"/>
          </a:xfrm>
          <a:prstGeom prst="rect">
            <a:avLst/>
          </a:prstGeom>
          <a:noFill/>
          <a:ln/>
        </p:spPr>
        <p:txBody>
          <a:bodyPr wrap="none" rtlCol="0" anchor="t"/>
          <a:lstStyle/>
          <a:p>
            <a:pPr marL="0" indent="0">
              <a:lnSpc>
                <a:spcPts val="2520"/>
              </a:lnSpc>
              <a:buNone/>
            </a:pPr>
            <a:r>
              <a:rPr lang="en-US" sz="1575" kern="0" spc="-32">
                <a:solidFill>
                  <a:srgbClr val="272525"/>
                </a:solidFill>
                <a:latin typeface="Inter" pitchFamily="34" charset="0"/>
                <a:ea typeface="Inter" pitchFamily="34" charset="-122"/>
                <a:cs typeface="Inter" pitchFamily="34" charset="-120"/>
              </a:rPr>
              <a:t>projetseo</a:t>
            </a:r>
            <a:endParaRPr lang="en-US" sz="1575"/>
          </a:p>
        </p:txBody>
      </p:sp>
      <p:sp>
        <p:nvSpPr>
          <p:cNvPr id="9" name="Shape 7"/>
          <p:cNvSpPr/>
          <p:nvPr/>
        </p:nvSpPr>
        <p:spPr>
          <a:xfrm>
            <a:off x="1733884" y="4341011"/>
            <a:ext cx="10911245" cy="575310"/>
          </a:xfrm>
          <a:prstGeom prst="rect">
            <a:avLst/>
          </a:prstGeom>
          <a:solidFill>
            <a:srgbClr val="000000">
              <a:alpha val="4000"/>
            </a:srgbClr>
          </a:solidFill>
          <a:ln/>
        </p:spPr>
        <p:txBody>
          <a:bodyPr/>
          <a:lstStyle/>
          <a:p>
            <a:endParaRPr lang="en-GB"/>
          </a:p>
        </p:txBody>
      </p:sp>
      <p:sp>
        <p:nvSpPr>
          <p:cNvPr id="10" name="Text 8"/>
          <p:cNvSpPr/>
          <p:nvPr/>
        </p:nvSpPr>
        <p:spPr>
          <a:xfrm>
            <a:off x="1918785" y="4415732"/>
            <a:ext cx="5051703" cy="320040"/>
          </a:xfrm>
          <a:prstGeom prst="rect">
            <a:avLst/>
          </a:prstGeom>
          <a:noFill/>
          <a:ln/>
        </p:spPr>
        <p:txBody>
          <a:bodyPr wrap="none" rtlCol="0" anchor="t"/>
          <a:lstStyle/>
          <a:p>
            <a:pPr marL="0" indent="0">
              <a:lnSpc>
                <a:spcPts val="2520"/>
              </a:lnSpc>
              <a:buNone/>
            </a:pPr>
            <a:r>
              <a:rPr lang="en-US" sz="1575" kern="0" spc="-32">
                <a:solidFill>
                  <a:srgbClr val="272525"/>
                </a:solidFill>
                <a:latin typeface="Inter" pitchFamily="34" charset="0"/>
                <a:ea typeface="Inter" pitchFamily="34" charset="-122"/>
                <a:cs typeface="Inter" pitchFamily="34" charset="-120"/>
              </a:rPr>
              <a:t>Collection URLs</a:t>
            </a:r>
            <a:endParaRPr lang="en-US" sz="1575"/>
          </a:p>
        </p:txBody>
      </p:sp>
      <p:sp>
        <p:nvSpPr>
          <p:cNvPr id="11" name="Text 9"/>
          <p:cNvSpPr/>
          <p:nvPr/>
        </p:nvSpPr>
        <p:spPr>
          <a:xfrm>
            <a:off x="7378161" y="4454775"/>
            <a:ext cx="5051703" cy="320040"/>
          </a:xfrm>
          <a:prstGeom prst="rect">
            <a:avLst/>
          </a:prstGeom>
          <a:noFill/>
          <a:ln/>
        </p:spPr>
        <p:txBody>
          <a:bodyPr wrap="none" rtlCol="0" anchor="t"/>
          <a:lstStyle/>
          <a:p>
            <a:pPr marL="0" indent="0">
              <a:lnSpc>
                <a:spcPts val="2520"/>
              </a:lnSpc>
              <a:buNone/>
            </a:pPr>
            <a:r>
              <a:rPr lang="en-US" sz="1575" kern="0" spc="-32">
                <a:solidFill>
                  <a:srgbClr val="272525"/>
                </a:solidFill>
                <a:latin typeface="Inter" pitchFamily="34" charset="0"/>
                <a:ea typeface="Inter" pitchFamily="34" charset="-122"/>
                <a:cs typeface="Inter" pitchFamily="34" charset="-120"/>
              </a:rPr>
              <a:t>urls</a:t>
            </a:r>
            <a:endParaRPr lang="en-US" sz="1575"/>
          </a:p>
        </p:txBody>
      </p:sp>
      <p:sp>
        <p:nvSpPr>
          <p:cNvPr id="12" name="Shape 10"/>
          <p:cNvSpPr/>
          <p:nvPr/>
        </p:nvSpPr>
        <p:spPr>
          <a:xfrm>
            <a:off x="1518619" y="4876376"/>
            <a:ext cx="10911245" cy="575310"/>
          </a:xfrm>
          <a:prstGeom prst="rect">
            <a:avLst/>
          </a:prstGeom>
          <a:solidFill>
            <a:srgbClr val="FFFFFF">
              <a:alpha val="4000"/>
            </a:srgbClr>
          </a:solidFill>
          <a:ln/>
        </p:spPr>
        <p:txBody>
          <a:bodyPr/>
          <a:lstStyle/>
          <a:p>
            <a:endParaRPr lang="en-GB"/>
          </a:p>
        </p:txBody>
      </p:sp>
      <p:sp>
        <p:nvSpPr>
          <p:cNvPr id="13" name="Text 11"/>
          <p:cNvSpPr/>
          <p:nvPr/>
        </p:nvSpPr>
        <p:spPr>
          <a:xfrm>
            <a:off x="1918786" y="4964434"/>
            <a:ext cx="5051703" cy="320040"/>
          </a:xfrm>
          <a:prstGeom prst="rect">
            <a:avLst/>
          </a:prstGeom>
          <a:noFill/>
          <a:ln/>
        </p:spPr>
        <p:txBody>
          <a:bodyPr wrap="none" rtlCol="0" anchor="t"/>
          <a:lstStyle/>
          <a:p>
            <a:pPr marL="0" indent="0">
              <a:lnSpc>
                <a:spcPts val="2520"/>
              </a:lnSpc>
              <a:buNone/>
            </a:pPr>
            <a:r>
              <a:rPr lang="en-US" sz="1575" kern="0" spc="-32">
                <a:solidFill>
                  <a:srgbClr val="272525"/>
                </a:solidFill>
                <a:latin typeface="Inter" pitchFamily="34" charset="0"/>
                <a:ea typeface="Inter" pitchFamily="34" charset="-122"/>
                <a:cs typeface="Inter" pitchFamily="34" charset="-120"/>
              </a:rPr>
              <a:t>Collection Métadonnées</a:t>
            </a:r>
            <a:endParaRPr lang="en-US" sz="1575"/>
          </a:p>
        </p:txBody>
      </p:sp>
      <p:sp>
        <p:nvSpPr>
          <p:cNvPr id="14" name="Text 12"/>
          <p:cNvSpPr/>
          <p:nvPr/>
        </p:nvSpPr>
        <p:spPr>
          <a:xfrm>
            <a:off x="7378159" y="4987149"/>
            <a:ext cx="5051703" cy="320040"/>
          </a:xfrm>
          <a:prstGeom prst="rect">
            <a:avLst/>
          </a:prstGeom>
          <a:noFill/>
          <a:ln/>
        </p:spPr>
        <p:txBody>
          <a:bodyPr wrap="none" rtlCol="0" anchor="t"/>
          <a:lstStyle/>
          <a:p>
            <a:pPr marL="0" indent="0">
              <a:lnSpc>
                <a:spcPts val="2520"/>
              </a:lnSpc>
              <a:buNone/>
            </a:pPr>
            <a:r>
              <a:rPr lang="en-US" sz="1575" kern="0" spc="-32">
                <a:solidFill>
                  <a:srgbClr val="272525"/>
                </a:solidFill>
                <a:latin typeface="Inter" pitchFamily="34" charset="0"/>
                <a:ea typeface="Inter" pitchFamily="34" charset="-122"/>
                <a:cs typeface="Inter" pitchFamily="34" charset="-120"/>
              </a:rPr>
              <a:t>pages_metadata</a:t>
            </a:r>
            <a:endParaRPr lang="en-US" sz="1575"/>
          </a:p>
        </p:txBody>
      </p:sp>
      <p:sp>
        <p:nvSpPr>
          <p:cNvPr id="15" name="Shape 13"/>
          <p:cNvSpPr/>
          <p:nvPr/>
        </p:nvSpPr>
        <p:spPr>
          <a:xfrm>
            <a:off x="1718644" y="5451686"/>
            <a:ext cx="10911245" cy="575310"/>
          </a:xfrm>
          <a:prstGeom prst="rect">
            <a:avLst/>
          </a:prstGeom>
          <a:solidFill>
            <a:srgbClr val="000000">
              <a:alpha val="4000"/>
            </a:srgbClr>
          </a:solidFill>
          <a:ln/>
        </p:spPr>
        <p:txBody>
          <a:bodyPr/>
          <a:lstStyle/>
          <a:p>
            <a:endParaRPr lang="en-GB"/>
          </a:p>
        </p:txBody>
      </p:sp>
      <p:sp>
        <p:nvSpPr>
          <p:cNvPr id="16" name="Text 14"/>
          <p:cNvSpPr/>
          <p:nvPr/>
        </p:nvSpPr>
        <p:spPr>
          <a:xfrm>
            <a:off x="1918788" y="5530263"/>
            <a:ext cx="5051703" cy="320040"/>
          </a:xfrm>
          <a:prstGeom prst="rect">
            <a:avLst/>
          </a:prstGeom>
          <a:noFill/>
          <a:ln/>
        </p:spPr>
        <p:txBody>
          <a:bodyPr wrap="none" rtlCol="0" anchor="t"/>
          <a:lstStyle/>
          <a:p>
            <a:pPr marL="0" indent="0">
              <a:lnSpc>
                <a:spcPts val="2520"/>
              </a:lnSpc>
              <a:buNone/>
            </a:pPr>
            <a:r>
              <a:rPr lang="en-US" sz="1575" kern="0" spc="-32">
                <a:solidFill>
                  <a:srgbClr val="272525"/>
                </a:solidFill>
                <a:latin typeface="Inter" pitchFamily="34" charset="0"/>
                <a:ea typeface="Inter" pitchFamily="34" charset="-122"/>
                <a:cs typeface="Inter" pitchFamily="34" charset="-120"/>
              </a:rPr>
              <a:t>Collection Logs</a:t>
            </a:r>
            <a:endParaRPr lang="en-US" sz="1575"/>
          </a:p>
        </p:txBody>
      </p:sp>
      <p:sp>
        <p:nvSpPr>
          <p:cNvPr id="17" name="Text 15"/>
          <p:cNvSpPr/>
          <p:nvPr/>
        </p:nvSpPr>
        <p:spPr>
          <a:xfrm>
            <a:off x="7378161" y="5553247"/>
            <a:ext cx="5051703" cy="320040"/>
          </a:xfrm>
          <a:prstGeom prst="rect">
            <a:avLst/>
          </a:prstGeom>
          <a:noFill/>
          <a:ln/>
        </p:spPr>
        <p:txBody>
          <a:bodyPr wrap="none" rtlCol="0" anchor="t"/>
          <a:lstStyle/>
          <a:p>
            <a:pPr marL="0" indent="0">
              <a:lnSpc>
                <a:spcPts val="2520"/>
              </a:lnSpc>
              <a:buNone/>
            </a:pPr>
            <a:r>
              <a:rPr lang="en-US" sz="1575" kern="0" spc="-32">
                <a:solidFill>
                  <a:srgbClr val="272525"/>
                </a:solidFill>
                <a:latin typeface="Inter" pitchFamily="34" charset="0"/>
                <a:ea typeface="Inter" pitchFamily="34" charset="-122"/>
                <a:cs typeface="Inter" pitchFamily="34" charset="-120"/>
              </a:rPr>
              <a:t>logs</a:t>
            </a:r>
            <a:endParaRPr lang="en-US" sz="1575"/>
          </a:p>
        </p:txBody>
      </p:sp>
      <p:sp>
        <p:nvSpPr>
          <p:cNvPr id="18" name="Shape 16"/>
          <p:cNvSpPr/>
          <p:nvPr/>
        </p:nvSpPr>
        <p:spPr>
          <a:xfrm>
            <a:off x="1703404" y="5947135"/>
            <a:ext cx="10911245" cy="575310"/>
          </a:xfrm>
          <a:prstGeom prst="rect">
            <a:avLst/>
          </a:prstGeom>
          <a:solidFill>
            <a:srgbClr val="FFFFFF">
              <a:alpha val="4000"/>
            </a:srgbClr>
          </a:solidFill>
          <a:ln/>
        </p:spPr>
        <p:txBody>
          <a:bodyPr/>
          <a:lstStyle/>
          <a:p>
            <a:endParaRPr lang="en-GB"/>
          </a:p>
        </p:txBody>
      </p:sp>
      <p:sp>
        <p:nvSpPr>
          <p:cNvPr id="19" name="Text 17"/>
          <p:cNvSpPr/>
          <p:nvPr/>
        </p:nvSpPr>
        <p:spPr>
          <a:xfrm>
            <a:off x="1918787" y="6074770"/>
            <a:ext cx="5051703" cy="320040"/>
          </a:xfrm>
          <a:prstGeom prst="rect">
            <a:avLst/>
          </a:prstGeom>
          <a:noFill/>
          <a:ln/>
        </p:spPr>
        <p:txBody>
          <a:bodyPr wrap="none" rtlCol="0" anchor="t"/>
          <a:lstStyle/>
          <a:p>
            <a:pPr marL="0" indent="0">
              <a:lnSpc>
                <a:spcPts val="2520"/>
              </a:lnSpc>
              <a:buNone/>
            </a:pPr>
            <a:r>
              <a:rPr lang="en-US" sz="1575" kern="0" spc="-32">
                <a:solidFill>
                  <a:srgbClr val="272525"/>
                </a:solidFill>
                <a:latin typeface="Inter" pitchFamily="34" charset="0"/>
                <a:ea typeface="Inter" pitchFamily="34" charset="-122"/>
                <a:cs typeface="Inter" pitchFamily="34" charset="-120"/>
              </a:rPr>
              <a:t>Connexion par Défaut</a:t>
            </a:r>
            <a:endParaRPr lang="en-US" sz="1575"/>
          </a:p>
        </p:txBody>
      </p:sp>
      <p:sp>
        <p:nvSpPr>
          <p:cNvPr id="20" name="Text 18"/>
          <p:cNvSpPr/>
          <p:nvPr/>
        </p:nvSpPr>
        <p:spPr>
          <a:xfrm>
            <a:off x="7378160" y="6074770"/>
            <a:ext cx="5051703" cy="320040"/>
          </a:xfrm>
          <a:prstGeom prst="rect">
            <a:avLst/>
          </a:prstGeom>
          <a:noFill/>
          <a:ln/>
        </p:spPr>
        <p:txBody>
          <a:bodyPr wrap="none" rtlCol="0" anchor="t"/>
          <a:lstStyle/>
          <a:p>
            <a:pPr marL="0" indent="0">
              <a:lnSpc>
                <a:spcPts val="2520"/>
              </a:lnSpc>
              <a:buNone/>
            </a:pPr>
            <a:r>
              <a:rPr lang="en-US" sz="1575" kern="0" spc="-32">
                <a:solidFill>
                  <a:srgbClr val="272525"/>
                </a:solidFill>
                <a:latin typeface="Inter" pitchFamily="34" charset="0"/>
                <a:ea typeface="Inter" pitchFamily="34" charset="-122"/>
                <a:cs typeface="Inter" pitchFamily="34" charset="-120"/>
              </a:rPr>
              <a:t>mongodb://localhost:27017/</a:t>
            </a:r>
            <a:endParaRPr lang="en-US" sz="1575"/>
          </a:p>
        </p:txBody>
      </p:sp>
      <p:pic>
        <p:nvPicPr>
          <p:cNvPr id="27" name="Picture 26" descr="A screen shot of a computer code&#10;&#10;Description automatically generated">
            <a:extLst>
              <a:ext uri="{FF2B5EF4-FFF2-40B4-BE49-F238E27FC236}">
                <a16:creationId xmlns:a16="http://schemas.microsoft.com/office/drawing/2014/main" id="{8E3C0D56-9C5A-2348-2FB7-80BEC7DD7945}"/>
              </a:ext>
            </a:extLst>
          </p:cNvPr>
          <p:cNvPicPr>
            <a:picLocks noChangeAspect="1"/>
          </p:cNvPicPr>
          <p:nvPr/>
        </p:nvPicPr>
        <p:blipFill>
          <a:blip r:embed="rId3"/>
          <a:stretch>
            <a:fillRect/>
          </a:stretch>
        </p:blipFill>
        <p:spPr>
          <a:xfrm>
            <a:off x="4256348" y="1266160"/>
            <a:ext cx="5635746" cy="2319506"/>
          </a:xfrm>
          <a:prstGeom prst="rect">
            <a:avLst/>
          </a:prstGeom>
        </p:spPr>
      </p:pic>
    </p:spTree>
    <p:extLst>
      <p:ext uri="{BB962C8B-B14F-4D97-AF65-F5344CB8AC3E}">
        <p14:creationId xmlns:p14="http://schemas.microsoft.com/office/powerpoint/2010/main" val="19967759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age 0" descr="preencoded.png"/>
          <p:cNvPicPr>
            <a:picLocks noChangeAspect="1"/>
          </p:cNvPicPr>
          <p:nvPr/>
        </p:nvPicPr>
        <p:blipFill>
          <a:blip r:embed="rId3"/>
          <a:stretch>
            <a:fillRect/>
          </a:stretch>
        </p:blipFill>
        <p:spPr>
          <a:xfrm>
            <a:off x="9144000" y="0"/>
            <a:ext cx="5486400" cy="8510826"/>
          </a:xfrm>
          <a:prstGeom prst="rect">
            <a:avLst/>
          </a:prstGeom>
        </p:spPr>
      </p:pic>
      <p:sp>
        <p:nvSpPr>
          <p:cNvPr id="5" name="Text 2"/>
          <p:cNvSpPr/>
          <p:nvPr/>
        </p:nvSpPr>
        <p:spPr>
          <a:xfrm>
            <a:off x="604837" y="475178"/>
            <a:ext cx="7934325" cy="1080135"/>
          </a:xfrm>
          <a:prstGeom prst="rect">
            <a:avLst/>
          </a:prstGeom>
          <a:noFill/>
          <a:ln/>
        </p:spPr>
        <p:txBody>
          <a:bodyPr wrap="square" lIns="91440" tIns="45720" rIns="91440" bIns="45720" rtlCol="0" anchor="t"/>
          <a:lstStyle/>
          <a:p>
            <a:pPr marL="0" indent="0">
              <a:lnSpc>
                <a:spcPts val="4253"/>
              </a:lnSpc>
              <a:buNone/>
            </a:pPr>
            <a:r>
              <a:rPr lang="en-US" sz="3400" b="1" kern="0" spc="-102">
                <a:solidFill>
                  <a:srgbClr val="000000"/>
                </a:solidFill>
                <a:latin typeface="Montserrat"/>
                <a:ea typeface="Inter" pitchFamily="34" charset="-122"/>
                <a:cs typeface="Inter" pitchFamily="34" charset="-120"/>
              </a:rPr>
              <a:t>Gestion des Logs et Suivi des Performances</a:t>
            </a:r>
            <a:endParaRPr lang="en-US" sz="3400">
              <a:latin typeface="Montserrat"/>
            </a:endParaRPr>
          </a:p>
        </p:txBody>
      </p:sp>
      <p:sp>
        <p:nvSpPr>
          <p:cNvPr id="6" name="Shape 3"/>
          <p:cNvSpPr/>
          <p:nvPr/>
        </p:nvSpPr>
        <p:spPr>
          <a:xfrm>
            <a:off x="604837" y="1814513"/>
            <a:ext cx="7934325" cy="1564005"/>
          </a:xfrm>
          <a:prstGeom prst="roundRect">
            <a:avLst>
              <a:gd name="adj" fmla="val 4972"/>
            </a:avLst>
          </a:prstGeom>
          <a:solidFill>
            <a:srgbClr val="DADBF1"/>
          </a:solidFill>
          <a:ln w="7620">
            <a:solidFill>
              <a:srgbClr val="C0C1D7"/>
            </a:solidFill>
            <a:prstDash val="solid"/>
          </a:ln>
        </p:spPr>
        <p:txBody>
          <a:bodyPr/>
          <a:lstStyle/>
          <a:p>
            <a:endParaRPr lang="en-GB"/>
          </a:p>
        </p:txBody>
      </p:sp>
      <p:sp>
        <p:nvSpPr>
          <p:cNvPr id="7" name="Text 4"/>
          <p:cNvSpPr/>
          <p:nvPr/>
        </p:nvSpPr>
        <p:spPr>
          <a:xfrm>
            <a:off x="785217" y="1994892"/>
            <a:ext cx="2160270" cy="269915"/>
          </a:xfrm>
          <a:prstGeom prst="rect">
            <a:avLst/>
          </a:prstGeom>
          <a:noFill/>
          <a:ln/>
        </p:spPr>
        <p:txBody>
          <a:bodyPr wrap="none" rtlCol="0" anchor="t"/>
          <a:lstStyle/>
          <a:p>
            <a:pPr marL="0" indent="0">
              <a:lnSpc>
                <a:spcPts val="2126"/>
              </a:lnSpc>
              <a:buNone/>
            </a:pPr>
            <a:r>
              <a:rPr lang="en-US" sz="1701" b="1" kern="0" spc="-51">
                <a:solidFill>
                  <a:srgbClr val="272525"/>
                </a:solidFill>
                <a:latin typeface="Inter" pitchFamily="34" charset="0"/>
                <a:ea typeface="Inter" pitchFamily="34" charset="-122"/>
                <a:cs typeface="Inter" pitchFamily="34" charset="-120"/>
              </a:rPr>
              <a:t>Niveaux de Log</a:t>
            </a:r>
            <a:endParaRPr lang="en-US" sz="1701"/>
          </a:p>
        </p:txBody>
      </p:sp>
      <p:sp>
        <p:nvSpPr>
          <p:cNvPr id="8" name="Text 5"/>
          <p:cNvSpPr/>
          <p:nvPr/>
        </p:nvSpPr>
        <p:spPr>
          <a:xfrm>
            <a:off x="785217" y="2368391"/>
            <a:ext cx="7573566" cy="829747"/>
          </a:xfrm>
          <a:prstGeom prst="rect">
            <a:avLst/>
          </a:prstGeom>
          <a:noFill/>
          <a:ln/>
        </p:spPr>
        <p:txBody>
          <a:bodyPr wrap="square" lIns="91440" tIns="45720" rIns="91440" bIns="45720" rtlCol="0" anchor="t"/>
          <a:lstStyle/>
          <a:p>
            <a:r>
              <a:rPr lang="en-US" sz="1500" kern="0" spc="-27" err="1">
                <a:solidFill>
                  <a:srgbClr val="272525"/>
                </a:solidFill>
                <a:ea typeface="+mn-lt"/>
                <a:cs typeface="+mn-lt"/>
              </a:rPr>
              <a:t>Utilisation</a:t>
            </a:r>
            <a:r>
              <a:rPr lang="en-US" sz="1500" kern="0" spc="-27">
                <a:solidFill>
                  <a:srgbClr val="272525"/>
                </a:solidFill>
                <a:ea typeface="+mn-lt"/>
                <a:cs typeface="+mn-lt"/>
              </a:rPr>
              <a:t> des </a:t>
            </a:r>
            <a:r>
              <a:rPr lang="en-US" sz="1500" kern="0" spc="-27" err="1">
                <a:solidFill>
                  <a:srgbClr val="272525"/>
                </a:solidFill>
                <a:ea typeface="+mn-lt"/>
                <a:cs typeface="+mn-lt"/>
              </a:rPr>
              <a:t>niveaux</a:t>
            </a:r>
            <a:r>
              <a:rPr lang="en-US" sz="1500" kern="0" spc="-27">
                <a:solidFill>
                  <a:srgbClr val="272525"/>
                </a:solidFill>
                <a:ea typeface="+mn-lt"/>
                <a:cs typeface="+mn-lt"/>
              </a:rPr>
              <a:t> INFO, WARNING, ERROR pour </a:t>
            </a:r>
            <a:r>
              <a:rPr lang="en-US" sz="1500" kern="0" spc="-27" err="1">
                <a:solidFill>
                  <a:srgbClr val="272525"/>
                </a:solidFill>
                <a:ea typeface="+mn-lt"/>
                <a:cs typeface="+mn-lt"/>
              </a:rPr>
              <a:t>catégoriser</a:t>
            </a:r>
            <a:r>
              <a:rPr lang="en-US" sz="1500" kern="0" spc="-27">
                <a:solidFill>
                  <a:srgbClr val="272525"/>
                </a:solidFill>
                <a:ea typeface="+mn-lt"/>
                <a:cs typeface="+mn-lt"/>
              </a:rPr>
              <a:t> les messages, </a:t>
            </a:r>
            <a:r>
              <a:rPr lang="en-US" sz="1500" kern="0" spc="-27" err="1">
                <a:solidFill>
                  <a:srgbClr val="272525"/>
                </a:solidFill>
                <a:ea typeface="+mn-lt"/>
                <a:cs typeface="+mn-lt"/>
              </a:rPr>
              <a:t>facilitant</a:t>
            </a:r>
            <a:r>
              <a:rPr lang="en-US" sz="1500" kern="0" spc="-27">
                <a:solidFill>
                  <a:srgbClr val="272525"/>
                </a:solidFill>
                <a:ea typeface="+mn-lt"/>
                <a:cs typeface="+mn-lt"/>
              </a:rPr>
              <a:t> le </a:t>
            </a:r>
            <a:r>
              <a:rPr lang="en-US" sz="1500" kern="0" spc="-27" err="1">
                <a:solidFill>
                  <a:srgbClr val="272525"/>
                </a:solidFill>
                <a:ea typeface="+mn-lt"/>
                <a:cs typeface="+mn-lt"/>
              </a:rPr>
              <a:t>débogage</a:t>
            </a:r>
            <a:r>
              <a:rPr lang="en-US" sz="1500" kern="0" spc="-27">
                <a:solidFill>
                  <a:srgbClr val="272525"/>
                </a:solidFill>
                <a:ea typeface="+mn-lt"/>
                <a:cs typeface="+mn-lt"/>
              </a:rPr>
              <a:t> et </a:t>
            </a:r>
            <a:r>
              <a:rPr lang="en-US" sz="1500" kern="0" spc="-27" err="1">
                <a:solidFill>
                  <a:srgbClr val="272525"/>
                </a:solidFill>
                <a:ea typeface="+mn-lt"/>
                <a:cs typeface="+mn-lt"/>
              </a:rPr>
              <a:t>l'analyse</a:t>
            </a:r>
            <a:r>
              <a:rPr lang="en-US" sz="1500" kern="0" spc="-27">
                <a:solidFill>
                  <a:srgbClr val="272525"/>
                </a:solidFill>
                <a:ea typeface="+mn-lt"/>
                <a:cs typeface="+mn-lt"/>
              </a:rPr>
              <a:t> des performances.</a:t>
            </a:r>
            <a:endParaRPr lang="fr-FR" sz="1500">
              <a:ea typeface="+mn-lt"/>
              <a:cs typeface="+mn-lt"/>
            </a:endParaRPr>
          </a:p>
          <a:p>
            <a:pPr marL="0" indent="0">
              <a:lnSpc>
                <a:spcPts val="2177"/>
              </a:lnSpc>
              <a:buNone/>
            </a:pPr>
            <a:endParaRPr lang="en-US" sz="1350" kern="0" spc="-27">
              <a:solidFill>
                <a:srgbClr val="272525"/>
              </a:solidFill>
              <a:latin typeface="Inter"/>
              <a:ea typeface="Inter"/>
            </a:endParaRPr>
          </a:p>
        </p:txBody>
      </p:sp>
      <p:sp>
        <p:nvSpPr>
          <p:cNvPr id="9" name="Shape 6"/>
          <p:cNvSpPr/>
          <p:nvPr/>
        </p:nvSpPr>
        <p:spPr>
          <a:xfrm>
            <a:off x="604837" y="3551277"/>
            <a:ext cx="7934325" cy="1287423"/>
          </a:xfrm>
          <a:prstGeom prst="roundRect">
            <a:avLst>
              <a:gd name="adj" fmla="val 6041"/>
            </a:avLst>
          </a:prstGeom>
          <a:solidFill>
            <a:srgbClr val="DADBF1"/>
          </a:solidFill>
          <a:ln w="7620">
            <a:solidFill>
              <a:srgbClr val="C0C1D7"/>
            </a:solidFill>
            <a:prstDash val="solid"/>
          </a:ln>
        </p:spPr>
        <p:txBody>
          <a:bodyPr/>
          <a:lstStyle/>
          <a:p>
            <a:endParaRPr lang="en-GB"/>
          </a:p>
        </p:txBody>
      </p:sp>
      <p:sp>
        <p:nvSpPr>
          <p:cNvPr id="10" name="Text 7"/>
          <p:cNvSpPr/>
          <p:nvPr/>
        </p:nvSpPr>
        <p:spPr>
          <a:xfrm>
            <a:off x="785217" y="3731657"/>
            <a:ext cx="2516148" cy="269915"/>
          </a:xfrm>
          <a:prstGeom prst="rect">
            <a:avLst/>
          </a:prstGeom>
          <a:noFill/>
          <a:ln/>
        </p:spPr>
        <p:txBody>
          <a:bodyPr wrap="none" rtlCol="0" anchor="t"/>
          <a:lstStyle/>
          <a:p>
            <a:pPr marL="0" indent="0">
              <a:lnSpc>
                <a:spcPts val="2126"/>
              </a:lnSpc>
              <a:buNone/>
            </a:pPr>
            <a:r>
              <a:rPr lang="en-US" sz="1701" b="1" kern="0" spc="-51">
                <a:solidFill>
                  <a:srgbClr val="272525"/>
                </a:solidFill>
                <a:latin typeface="Inter" pitchFamily="34" charset="0"/>
                <a:ea typeface="Inter" pitchFamily="34" charset="-122"/>
                <a:cs typeface="Inter" pitchFamily="34" charset="-120"/>
              </a:rPr>
              <a:t>Stockage dans MongoDB</a:t>
            </a:r>
            <a:endParaRPr lang="en-US" sz="1701"/>
          </a:p>
        </p:txBody>
      </p:sp>
      <p:sp>
        <p:nvSpPr>
          <p:cNvPr id="11" name="Text 8"/>
          <p:cNvSpPr/>
          <p:nvPr/>
        </p:nvSpPr>
        <p:spPr>
          <a:xfrm>
            <a:off x="785217" y="4105156"/>
            <a:ext cx="7573566" cy="553164"/>
          </a:xfrm>
          <a:prstGeom prst="rect">
            <a:avLst/>
          </a:prstGeom>
          <a:noFill/>
          <a:ln/>
        </p:spPr>
        <p:txBody>
          <a:bodyPr wrap="square" lIns="91440" tIns="45720" rIns="91440" bIns="45720" rtlCol="0" anchor="t"/>
          <a:lstStyle/>
          <a:p>
            <a:r>
              <a:rPr lang="en-US" sz="1500" kern="0" spc="-27">
                <a:solidFill>
                  <a:srgbClr val="272525"/>
                </a:solidFill>
                <a:latin typeface="Trebuchet MS"/>
              </a:rPr>
              <a:t>Les logs </a:t>
            </a:r>
            <a:r>
              <a:rPr lang="en-US" sz="1500" kern="0" spc="-27" err="1">
                <a:solidFill>
                  <a:srgbClr val="272525"/>
                </a:solidFill>
                <a:latin typeface="Trebuchet MS"/>
              </a:rPr>
              <a:t>sont</a:t>
            </a:r>
            <a:r>
              <a:rPr lang="en-US" sz="1500" kern="0" spc="-27">
                <a:solidFill>
                  <a:srgbClr val="272525"/>
                </a:solidFill>
                <a:latin typeface="Trebuchet MS"/>
              </a:rPr>
              <a:t> persistés dans la collection 'logs' de MongoDB, avec timestamp, niveau et message détaillé pour une requête facile et une analyse continue.</a:t>
            </a:r>
            <a:endParaRPr lang="fr-FR" sz="1500">
              <a:solidFill>
                <a:srgbClr val="000000"/>
              </a:solidFill>
              <a:latin typeface="Trebuchet MS"/>
            </a:endParaRPr>
          </a:p>
          <a:p>
            <a:pPr>
              <a:lnSpc>
                <a:spcPts val="2177"/>
              </a:lnSpc>
            </a:pPr>
            <a:endParaRPr lang="en-US" sz="1500" kern="0" spc="-27">
              <a:solidFill>
                <a:srgbClr val="272525"/>
              </a:solidFill>
              <a:latin typeface="Inter"/>
            </a:endParaRPr>
          </a:p>
        </p:txBody>
      </p:sp>
      <p:sp>
        <p:nvSpPr>
          <p:cNvPr id="12" name="Shape 9"/>
          <p:cNvSpPr/>
          <p:nvPr/>
        </p:nvSpPr>
        <p:spPr>
          <a:xfrm>
            <a:off x="604837" y="5011460"/>
            <a:ext cx="7934325" cy="1564005"/>
          </a:xfrm>
          <a:prstGeom prst="roundRect">
            <a:avLst>
              <a:gd name="adj" fmla="val 4972"/>
            </a:avLst>
          </a:prstGeom>
          <a:solidFill>
            <a:srgbClr val="DADBF1"/>
          </a:solidFill>
          <a:ln w="7620">
            <a:solidFill>
              <a:srgbClr val="C0C1D7"/>
            </a:solidFill>
            <a:prstDash val="solid"/>
          </a:ln>
        </p:spPr>
        <p:txBody>
          <a:bodyPr/>
          <a:lstStyle/>
          <a:p>
            <a:endParaRPr lang="en-GB"/>
          </a:p>
        </p:txBody>
      </p:sp>
      <p:sp>
        <p:nvSpPr>
          <p:cNvPr id="13" name="Text 10"/>
          <p:cNvSpPr/>
          <p:nvPr/>
        </p:nvSpPr>
        <p:spPr>
          <a:xfrm>
            <a:off x="785217" y="5191839"/>
            <a:ext cx="2160270" cy="269915"/>
          </a:xfrm>
          <a:prstGeom prst="rect">
            <a:avLst/>
          </a:prstGeom>
          <a:noFill/>
          <a:ln/>
        </p:spPr>
        <p:txBody>
          <a:bodyPr wrap="none" rtlCol="0" anchor="t"/>
          <a:lstStyle/>
          <a:p>
            <a:pPr marL="0" indent="0">
              <a:lnSpc>
                <a:spcPts val="2126"/>
              </a:lnSpc>
              <a:buNone/>
            </a:pPr>
            <a:r>
              <a:rPr lang="en-US" sz="1701" b="1" kern="0" spc="-51">
                <a:solidFill>
                  <a:srgbClr val="272525"/>
                </a:solidFill>
                <a:latin typeface="Inter" pitchFamily="34" charset="0"/>
                <a:ea typeface="Inter" pitchFamily="34" charset="-122"/>
                <a:cs typeface="Inter" pitchFamily="34" charset="-120"/>
              </a:rPr>
              <a:t>Personnalisation</a:t>
            </a:r>
            <a:endParaRPr lang="en-US" sz="1701"/>
          </a:p>
        </p:txBody>
      </p:sp>
      <p:sp>
        <p:nvSpPr>
          <p:cNvPr id="14" name="Text 11"/>
          <p:cNvSpPr/>
          <p:nvPr/>
        </p:nvSpPr>
        <p:spPr>
          <a:xfrm>
            <a:off x="785217" y="5565338"/>
            <a:ext cx="7573566" cy="829747"/>
          </a:xfrm>
          <a:prstGeom prst="rect">
            <a:avLst/>
          </a:prstGeom>
          <a:noFill/>
          <a:ln/>
        </p:spPr>
        <p:txBody>
          <a:bodyPr wrap="square" lIns="91440" tIns="45720" rIns="91440" bIns="45720" rtlCol="0" anchor="t"/>
          <a:lstStyle/>
          <a:p>
            <a:r>
              <a:rPr lang="en-US" sz="1500" kern="0" spc="-27">
                <a:solidFill>
                  <a:srgbClr val="272525"/>
                </a:solidFill>
                <a:ea typeface="+mn-lt"/>
                <a:cs typeface="+mn-lt"/>
              </a:rPr>
              <a:t>Les </a:t>
            </a:r>
            <a:r>
              <a:rPr lang="en-US" sz="1500" kern="0" spc="-27" err="1">
                <a:solidFill>
                  <a:srgbClr val="272525"/>
                </a:solidFill>
                <a:ea typeface="+mn-lt"/>
                <a:cs typeface="+mn-lt"/>
              </a:rPr>
              <a:t>fonctions</a:t>
            </a:r>
            <a:r>
              <a:rPr lang="en-US" sz="1500" kern="0" spc="-27">
                <a:solidFill>
                  <a:srgbClr val="272525"/>
                </a:solidFill>
                <a:ea typeface="+mn-lt"/>
                <a:cs typeface="+mn-lt"/>
              </a:rPr>
              <a:t> de logging dans scraper/logs.py </a:t>
            </a:r>
            <a:r>
              <a:rPr lang="en-US" sz="1500" kern="0" spc="-27" err="1">
                <a:solidFill>
                  <a:srgbClr val="272525"/>
                </a:solidFill>
                <a:ea typeface="+mn-lt"/>
                <a:cs typeface="+mn-lt"/>
              </a:rPr>
              <a:t>sont</a:t>
            </a:r>
            <a:r>
              <a:rPr lang="en-US" sz="1500" kern="0" spc="-27">
                <a:solidFill>
                  <a:srgbClr val="272525"/>
                </a:solidFill>
                <a:ea typeface="+mn-lt"/>
                <a:cs typeface="+mn-lt"/>
              </a:rPr>
              <a:t> </a:t>
            </a:r>
            <a:r>
              <a:rPr lang="en-US" sz="1500" kern="0" spc="-27" err="1">
                <a:solidFill>
                  <a:srgbClr val="272525"/>
                </a:solidFill>
                <a:ea typeface="+mn-lt"/>
                <a:cs typeface="+mn-lt"/>
              </a:rPr>
              <a:t>adaptables</a:t>
            </a:r>
            <a:r>
              <a:rPr lang="en-US" sz="1500" kern="0" spc="-27">
                <a:solidFill>
                  <a:srgbClr val="272525"/>
                </a:solidFill>
                <a:ea typeface="+mn-lt"/>
                <a:cs typeface="+mn-lt"/>
              </a:rPr>
              <a:t> pour </a:t>
            </a:r>
            <a:r>
              <a:rPr lang="en-US" sz="1500" kern="0" spc="-27" err="1">
                <a:solidFill>
                  <a:srgbClr val="272525"/>
                </a:solidFill>
                <a:ea typeface="+mn-lt"/>
                <a:cs typeface="+mn-lt"/>
              </a:rPr>
              <a:t>répondre</a:t>
            </a:r>
            <a:r>
              <a:rPr lang="en-US" sz="1500" kern="0" spc="-27">
                <a:solidFill>
                  <a:srgbClr val="272525"/>
                </a:solidFill>
                <a:ea typeface="+mn-lt"/>
                <a:cs typeface="+mn-lt"/>
              </a:rPr>
              <a:t> à des </a:t>
            </a:r>
            <a:r>
              <a:rPr lang="en-US" sz="1500" kern="0" spc="-27" err="1">
                <a:solidFill>
                  <a:srgbClr val="272525"/>
                </a:solidFill>
                <a:ea typeface="+mn-lt"/>
                <a:cs typeface="+mn-lt"/>
              </a:rPr>
              <a:t>besoins</a:t>
            </a:r>
            <a:r>
              <a:rPr lang="en-US" sz="1500" kern="0" spc="-27">
                <a:solidFill>
                  <a:srgbClr val="272525"/>
                </a:solidFill>
                <a:ea typeface="+mn-lt"/>
                <a:cs typeface="+mn-lt"/>
              </a:rPr>
              <a:t> </a:t>
            </a:r>
            <a:r>
              <a:rPr lang="en-US" sz="1500" kern="0" spc="-27" err="1">
                <a:solidFill>
                  <a:srgbClr val="272525"/>
                </a:solidFill>
                <a:ea typeface="+mn-lt"/>
                <a:cs typeface="+mn-lt"/>
              </a:rPr>
              <a:t>spécifiques</a:t>
            </a:r>
            <a:r>
              <a:rPr lang="en-US" sz="1500" kern="0" spc="-27">
                <a:solidFill>
                  <a:srgbClr val="272525"/>
                </a:solidFill>
                <a:ea typeface="+mn-lt"/>
                <a:cs typeface="+mn-lt"/>
              </a:rPr>
              <a:t>.</a:t>
            </a:r>
          </a:p>
          <a:p>
            <a:pPr marL="0" indent="0">
              <a:lnSpc>
                <a:spcPts val="2177"/>
              </a:lnSpc>
              <a:buNone/>
            </a:pPr>
            <a:endParaRPr lang="en-US" sz="1500" kern="0" spc="-27">
              <a:solidFill>
                <a:srgbClr val="272525"/>
              </a:solidFill>
              <a:latin typeface="Inter"/>
            </a:endParaRPr>
          </a:p>
        </p:txBody>
      </p:sp>
      <p:sp>
        <p:nvSpPr>
          <p:cNvPr id="15" name="Shape 12"/>
          <p:cNvSpPr/>
          <p:nvPr/>
        </p:nvSpPr>
        <p:spPr>
          <a:xfrm>
            <a:off x="604837" y="6748224"/>
            <a:ext cx="7934325" cy="1287423"/>
          </a:xfrm>
          <a:prstGeom prst="roundRect">
            <a:avLst>
              <a:gd name="adj" fmla="val 6041"/>
            </a:avLst>
          </a:prstGeom>
          <a:solidFill>
            <a:srgbClr val="DADBF1"/>
          </a:solidFill>
          <a:ln w="7620">
            <a:solidFill>
              <a:srgbClr val="C0C1D7"/>
            </a:solidFill>
            <a:prstDash val="solid"/>
          </a:ln>
        </p:spPr>
        <p:txBody>
          <a:bodyPr/>
          <a:lstStyle/>
          <a:p>
            <a:endParaRPr lang="en-GB"/>
          </a:p>
        </p:txBody>
      </p:sp>
      <p:sp>
        <p:nvSpPr>
          <p:cNvPr id="16" name="Text 13"/>
          <p:cNvSpPr/>
          <p:nvPr/>
        </p:nvSpPr>
        <p:spPr>
          <a:xfrm>
            <a:off x="785217" y="6928604"/>
            <a:ext cx="2684145" cy="269915"/>
          </a:xfrm>
          <a:prstGeom prst="rect">
            <a:avLst/>
          </a:prstGeom>
          <a:noFill/>
          <a:ln/>
        </p:spPr>
        <p:txBody>
          <a:bodyPr wrap="none" rtlCol="0" anchor="t"/>
          <a:lstStyle/>
          <a:p>
            <a:pPr marL="0" indent="0">
              <a:lnSpc>
                <a:spcPts val="2126"/>
              </a:lnSpc>
              <a:buNone/>
            </a:pPr>
            <a:r>
              <a:rPr lang="en-US" sz="1701" b="1" kern="0" spc="-51">
                <a:solidFill>
                  <a:srgbClr val="272525"/>
                </a:solidFill>
                <a:latin typeface="Inter" pitchFamily="34" charset="0"/>
                <a:ea typeface="Inter" pitchFamily="34" charset="-122"/>
                <a:cs typeface="Inter" pitchFamily="34" charset="-120"/>
              </a:rPr>
              <a:t>Analyse des Performances</a:t>
            </a:r>
            <a:endParaRPr lang="en-US" sz="1701"/>
          </a:p>
        </p:txBody>
      </p:sp>
      <p:sp>
        <p:nvSpPr>
          <p:cNvPr id="17" name="Text 14"/>
          <p:cNvSpPr/>
          <p:nvPr/>
        </p:nvSpPr>
        <p:spPr>
          <a:xfrm>
            <a:off x="785217" y="7302103"/>
            <a:ext cx="7573566" cy="553164"/>
          </a:xfrm>
          <a:prstGeom prst="rect">
            <a:avLst/>
          </a:prstGeom>
          <a:noFill/>
          <a:ln/>
        </p:spPr>
        <p:txBody>
          <a:bodyPr wrap="square" lIns="91440" tIns="45720" rIns="91440" bIns="45720" rtlCol="0" anchor="t"/>
          <a:lstStyle/>
          <a:p>
            <a:r>
              <a:rPr lang="en-US" sz="1500" kern="0" spc="-27">
                <a:solidFill>
                  <a:srgbClr val="272525"/>
                </a:solidFill>
                <a:ea typeface="+mn-lt"/>
                <a:cs typeface="+mn-lt"/>
              </a:rPr>
              <a:t>Les logs </a:t>
            </a:r>
            <a:r>
              <a:rPr lang="en-US" sz="1500" kern="0" spc="-27" err="1">
                <a:solidFill>
                  <a:srgbClr val="272525"/>
                </a:solidFill>
                <a:ea typeface="+mn-lt"/>
                <a:cs typeface="+mn-lt"/>
              </a:rPr>
              <a:t>offrent</a:t>
            </a:r>
            <a:r>
              <a:rPr lang="en-US" sz="1500" kern="0" spc="-27">
                <a:solidFill>
                  <a:srgbClr val="272525"/>
                </a:solidFill>
                <a:ea typeface="+mn-lt"/>
                <a:cs typeface="+mn-lt"/>
              </a:rPr>
              <a:t> des insights </a:t>
            </a:r>
            <a:r>
              <a:rPr lang="en-US" sz="1500" kern="0" spc="-27" err="1">
                <a:solidFill>
                  <a:srgbClr val="272525"/>
                </a:solidFill>
                <a:ea typeface="+mn-lt"/>
                <a:cs typeface="+mn-lt"/>
              </a:rPr>
              <a:t>précieux</a:t>
            </a:r>
            <a:r>
              <a:rPr lang="en-US" sz="1500" kern="0" spc="-27">
                <a:solidFill>
                  <a:srgbClr val="272525"/>
                </a:solidFill>
                <a:ea typeface="+mn-lt"/>
                <a:cs typeface="+mn-lt"/>
              </a:rPr>
              <a:t> sur les performances du scraper, </a:t>
            </a:r>
            <a:r>
              <a:rPr lang="en-US" sz="1500" kern="0" spc="-27" err="1">
                <a:solidFill>
                  <a:srgbClr val="272525"/>
                </a:solidFill>
                <a:ea typeface="+mn-lt"/>
                <a:cs typeface="+mn-lt"/>
              </a:rPr>
              <a:t>permettant</a:t>
            </a:r>
            <a:r>
              <a:rPr lang="en-US" sz="1500" kern="0" spc="-27">
                <a:solidFill>
                  <a:srgbClr val="272525"/>
                </a:solidFill>
                <a:ea typeface="+mn-lt"/>
                <a:cs typeface="+mn-lt"/>
              </a:rPr>
              <a:t> </a:t>
            </a:r>
            <a:r>
              <a:rPr lang="en-US" sz="1500" kern="0" spc="-27" err="1">
                <a:solidFill>
                  <a:srgbClr val="272525"/>
                </a:solidFill>
                <a:ea typeface="+mn-lt"/>
                <a:cs typeface="+mn-lt"/>
              </a:rPr>
              <a:t>l'optimisation</a:t>
            </a:r>
            <a:r>
              <a:rPr lang="en-US" sz="1500" kern="0" spc="-27">
                <a:solidFill>
                  <a:srgbClr val="272525"/>
                </a:solidFill>
                <a:ea typeface="+mn-lt"/>
                <a:cs typeface="+mn-lt"/>
              </a:rPr>
              <a:t> continue du processus de scraping et </a:t>
            </a:r>
            <a:r>
              <a:rPr lang="en-US" sz="1500" kern="0" spc="-27" err="1">
                <a:solidFill>
                  <a:srgbClr val="272525"/>
                </a:solidFill>
                <a:ea typeface="+mn-lt"/>
                <a:cs typeface="+mn-lt"/>
              </a:rPr>
              <a:t>l'identification</a:t>
            </a:r>
            <a:r>
              <a:rPr lang="en-US" sz="1500" kern="0" spc="-27">
                <a:solidFill>
                  <a:srgbClr val="272525"/>
                </a:solidFill>
                <a:ea typeface="+mn-lt"/>
                <a:cs typeface="+mn-lt"/>
              </a:rPr>
              <a:t> des points critiques.</a:t>
            </a:r>
            <a:endParaRPr lang="fr-FR" sz="1500">
              <a:ea typeface="+mn-lt"/>
              <a:cs typeface="+mn-lt"/>
            </a:endParaRPr>
          </a:p>
          <a:p>
            <a:pPr marL="0" indent="0">
              <a:lnSpc>
                <a:spcPts val="2177"/>
              </a:lnSpc>
              <a:buNone/>
            </a:pPr>
            <a:endParaRPr lang="en-US" sz="1500" kern="0" spc="-27">
              <a:solidFill>
                <a:srgbClr val="272525"/>
              </a:solidFill>
              <a:latin typeface="Inter"/>
            </a:endParaRPr>
          </a:p>
        </p:txBody>
      </p:sp>
    </p:spTree>
    <p:extLst>
      <p:ext uri="{BB962C8B-B14F-4D97-AF65-F5344CB8AC3E}">
        <p14:creationId xmlns:p14="http://schemas.microsoft.com/office/powerpoint/2010/main" val="6844619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2"/>
          <p:cNvSpPr/>
          <p:nvPr/>
        </p:nvSpPr>
        <p:spPr>
          <a:xfrm>
            <a:off x="2237451" y="855855"/>
            <a:ext cx="11389281" cy="771525"/>
          </a:xfrm>
          <a:prstGeom prst="rect">
            <a:avLst/>
          </a:prstGeom>
          <a:noFill/>
          <a:ln/>
        </p:spPr>
        <p:txBody>
          <a:bodyPr wrap="none" rtlCol="0" anchor="t"/>
          <a:lstStyle/>
          <a:p>
            <a:pPr marL="0" indent="0">
              <a:lnSpc>
                <a:spcPts val="6075"/>
              </a:lnSpc>
              <a:buNone/>
            </a:pPr>
            <a:r>
              <a:rPr lang="en-US" sz="4860" b="1" kern="0" spc="-146">
                <a:solidFill>
                  <a:srgbClr val="000000"/>
                </a:solidFill>
                <a:latin typeface="Inter" pitchFamily="34" charset="0"/>
                <a:ea typeface="Inter" pitchFamily="34" charset="-122"/>
                <a:cs typeface="Inter" pitchFamily="34" charset="-120"/>
              </a:rPr>
              <a:t>Perspectives Futures et Développement</a:t>
            </a:r>
            <a:endParaRPr lang="en-US" sz="4860"/>
          </a:p>
        </p:txBody>
      </p:sp>
      <p:sp>
        <p:nvSpPr>
          <p:cNvPr id="5" name="Text 3"/>
          <p:cNvSpPr/>
          <p:nvPr/>
        </p:nvSpPr>
        <p:spPr>
          <a:xfrm>
            <a:off x="864037" y="2604016"/>
            <a:ext cx="3086100" cy="385763"/>
          </a:xfrm>
          <a:prstGeom prst="rect">
            <a:avLst/>
          </a:prstGeom>
          <a:noFill/>
          <a:ln/>
        </p:spPr>
        <p:txBody>
          <a:bodyPr wrap="none" rtlCol="0" anchor="t"/>
          <a:lstStyle/>
          <a:p>
            <a:pPr marL="0" indent="0">
              <a:lnSpc>
                <a:spcPts val="3038"/>
              </a:lnSpc>
              <a:buNone/>
            </a:pPr>
            <a:r>
              <a:rPr lang="en-US" sz="2430" b="1" kern="0" spc="-73">
                <a:solidFill>
                  <a:srgbClr val="000000"/>
                </a:solidFill>
                <a:latin typeface="Inter" pitchFamily="34" charset="0"/>
                <a:ea typeface="Inter" pitchFamily="34" charset="-122"/>
                <a:cs typeface="Inter" pitchFamily="34" charset="-120"/>
              </a:rPr>
              <a:t>Intégration d'IA</a:t>
            </a:r>
            <a:endParaRPr lang="en-US" sz="2430"/>
          </a:p>
        </p:txBody>
      </p:sp>
      <p:sp>
        <p:nvSpPr>
          <p:cNvPr id="6" name="Text 4"/>
          <p:cNvSpPr/>
          <p:nvPr/>
        </p:nvSpPr>
        <p:spPr>
          <a:xfrm>
            <a:off x="864037" y="3628481"/>
            <a:ext cx="3898821" cy="3555444"/>
          </a:xfrm>
          <a:prstGeom prst="rect">
            <a:avLst/>
          </a:prstGeom>
          <a:noFill/>
          <a:ln/>
        </p:spPr>
        <p:txBody>
          <a:bodyPr wrap="square" lIns="91440" tIns="45720" rIns="91440" bIns="45720" rtlCol="0" anchor="t"/>
          <a:lstStyle/>
          <a:p>
            <a:pPr marL="285750" indent="-285750">
              <a:buFont typeface="Arial"/>
              <a:buChar char="•"/>
            </a:pPr>
            <a:r>
              <a:rPr lang="en-US" b="1" kern="0" spc="-39">
                <a:solidFill>
                  <a:srgbClr val="272525"/>
                </a:solidFill>
                <a:latin typeface="Montserrat"/>
                <a:ea typeface="+mn-lt"/>
                <a:cs typeface="+mn-lt"/>
              </a:rPr>
              <a:t>Analyse </a:t>
            </a:r>
            <a:r>
              <a:rPr lang="en-US" b="1" kern="0" spc="-39" err="1">
                <a:solidFill>
                  <a:srgbClr val="272525"/>
                </a:solidFill>
                <a:latin typeface="Montserrat"/>
                <a:ea typeface="+mn-lt"/>
                <a:cs typeface="+mn-lt"/>
              </a:rPr>
              <a:t>Avancée</a:t>
            </a:r>
            <a:r>
              <a:rPr lang="en-US" kern="0" spc="-39">
                <a:solidFill>
                  <a:srgbClr val="272525"/>
                </a:solidFill>
                <a:latin typeface="Montserrat"/>
                <a:ea typeface="+mn-lt"/>
                <a:cs typeface="+mn-lt"/>
              </a:rPr>
              <a:t> : </a:t>
            </a:r>
            <a:r>
              <a:rPr lang="en-US" kern="0" spc="-39" err="1">
                <a:solidFill>
                  <a:srgbClr val="272525"/>
                </a:solidFill>
                <a:latin typeface="Montserrat"/>
                <a:ea typeface="+mn-lt"/>
                <a:cs typeface="+mn-lt"/>
              </a:rPr>
              <a:t>Exploite</a:t>
            </a:r>
            <a:r>
              <a:rPr lang="en-US" kern="0" spc="-39">
                <a:solidFill>
                  <a:srgbClr val="272525"/>
                </a:solidFill>
                <a:latin typeface="Montserrat"/>
                <a:ea typeface="+mn-lt"/>
                <a:cs typeface="+mn-lt"/>
              </a:rPr>
              <a:t> </a:t>
            </a:r>
            <a:r>
              <a:rPr lang="en-US" kern="0" spc="-39" err="1">
                <a:solidFill>
                  <a:srgbClr val="272525"/>
                </a:solidFill>
                <a:latin typeface="Montserrat"/>
                <a:ea typeface="+mn-lt"/>
                <a:cs typeface="+mn-lt"/>
              </a:rPr>
              <a:t>l'apprentissage</a:t>
            </a:r>
            <a:r>
              <a:rPr lang="en-US" kern="0" spc="-39">
                <a:solidFill>
                  <a:srgbClr val="272525"/>
                </a:solidFill>
                <a:latin typeface="Montserrat"/>
                <a:ea typeface="+mn-lt"/>
                <a:cs typeface="+mn-lt"/>
              </a:rPr>
              <a:t> </a:t>
            </a:r>
            <a:r>
              <a:rPr lang="en-US" kern="0" spc="-39" err="1">
                <a:solidFill>
                  <a:srgbClr val="272525"/>
                </a:solidFill>
                <a:latin typeface="Montserrat"/>
                <a:ea typeface="+mn-lt"/>
                <a:cs typeface="+mn-lt"/>
              </a:rPr>
              <a:t>automatique</a:t>
            </a:r>
            <a:r>
              <a:rPr lang="en-US" kern="0" spc="-39">
                <a:solidFill>
                  <a:srgbClr val="272525"/>
                </a:solidFill>
                <a:latin typeface="Montserrat"/>
                <a:ea typeface="+mn-lt"/>
                <a:cs typeface="+mn-lt"/>
              </a:rPr>
              <a:t> pour </a:t>
            </a:r>
            <a:r>
              <a:rPr lang="en-US" kern="0" spc="-39" err="1">
                <a:solidFill>
                  <a:srgbClr val="272525"/>
                </a:solidFill>
                <a:latin typeface="Montserrat"/>
                <a:ea typeface="+mn-lt"/>
                <a:cs typeface="+mn-lt"/>
              </a:rPr>
              <a:t>une</a:t>
            </a:r>
            <a:r>
              <a:rPr lang="en-US" kern="0" spc="-39">
                <a:solidFill>
                  <a:srgbClr val="272525"/>
                </a:solidFill>
                <a:latin typeface="Montserrat"/>
                <a:ea typeface="+mn-lt"/>
                <a:cs typeface="+mn-lt"/>
              </a:rPr>
              <a:t> </a:t>
            </a:r>
            <a:r>
              <a:rPr lang="en-US" kern="0" spc="-39" err="1">
                <a:solidFill>
                  <a:srgbClr val="272525"/>
                </a:solidFill>
                <a:latin typeface="Montserrat"/>
                <a:ea typeface="+mn-lt"/>
                <a:cs typeface="+mn-lt"/>
              </a:rPr>
              <a:t>interprétation</a:t>
            </a:r>
            <a:r>
              <a:rPr lang="en-US" kern="0" spc="-39">
                <a:solidFill>
                  <a:srgbClr val="272525"/>
                </a:solidFill>
                <a:latin typeface="Montserrat"/>
                <a:ea typeface="+mn-lt"/>
                <a:cs typeface="+mn-lt"/>
              </a:rPr>
              <a:t> </a:t>
            </a:r>
            <a:r>
              <a:rPr lang="en-US" kern="0" spc="-39" err="1">
                <a:solidFill>
                  <a:srgbClr val="272525"/>
                </a:solidFill>
                <a:latin typeface="Montserrat"/>
                <a:ea typeface="+mn-lt"/>
                <a:cs typeface="+mn-lt"/>
              </a:rPr>
              <a:t>précise</a:t>
            </a:r>
            <a:r>
              <a:rPr lang="en-US" kern="0" spc="-39">
                <a:solidFill>
                  <a:srgbClr val="272525"/>
                </a:solidFill>
                <a:latin typeface="Montserrat"/>
                <a:ea typeface="+mn-lt"/>
                <a:cs typeface="+mn-lt"/>
              </a:rPr>
              <a:t> des données.</a:t>
            </a:r>
            <a:endParaRPr lang="fr-FR">
              <a:latin typeface="Montserrat"/>
            </a:endParaRPr>
          </a:p>
          <a:p>
            <a:pPr marL="285750" indent="-285750">
              <a:buFont typeface="Arial"/>
              <a:buChar char="•"/>
            </a:pPr>
            <a:endParaRPr lang="en-US" kern="0" spc="-39">
              <a:solidFill>
                <a:srgbClr val="272525"/>
              </a:solidFill>
              <a:latin typeface="Montserrat"/>
              <a:ea typeface="+mn-lt"/>
              <a:cs typeface="+mn-lt"/>
            </a:endParaRPr>
          </a:p>
          <a:p>
            <a:pPr marL="285750" indent="-285750">
              <a:buFont typeface="Arial"/>
              <a:buChar char="•"/>
            </a:pPr>
            <a:r>
              <a:rPr lang="en-US" b="1" kern="0" spc="-39">
                <a:solidFill>
                  <a:srgbClr val="272525"/>
                </a:solidFill>
                <a:latin typeface="Montserrat"/>
                <a:ea typeface="+mn-lt"/>
                <a:cs typeface="+mn-lt"/>
              </a:rPr>
              <a:t>Scraping </a:t>
            </a:r>
            <a:r>
              <a:rPr lang="en-US" b="1" kern="0" spc="-39" err="1">
                <a:solidFill>
                  <a:srgbClr val="272525"/>
                </a:solidFill>
                <a:latin typeface="Montserrat"/>
                <a:ea typeface="+mn-lt"/>
                <a:cs typeface="+mn-lt"/>
              </a:rPr>
              <a:t>Ciblé</a:t>
            </a:r>
            <a:r>
              <a:rPr lang="en-US" kern="0" spc="-39">
                <a:solidFill>
                  <a:srgbClr val="272525"/>
                </a:solidFill>
                <a:latin typeface="Montserrat"/>
                <a:ea typeface="+mn-lt"/>
                <a:cs typeface="+mn-lt"/>
              </a:rPr>
              <a:t> : </a:t>
            </a:r>
            <a:r>
              <a:rPr lang="en-US" kern="0" spc="-39" err="1">
                <a:solidFill>
                  <a:srgbClr val="272525"/>
                </a:solidFill>
                <a:latin typeface="Montserrat"/>
                <a:ea typeface="+mn-lt"/>
                <a:cs typeface="+mn-lt"/>
              </a:rPr>
              <a:t>Identifie</a:t>
            </a:r>
            <a:r>
              <a:rPr lang="en-US" kern="0" spc="-39">
                <a:solidFill>
                  <a:srgbClr val="272525"/>
                </a:solidFill>
                <a:latin typeface="Montserrat"/>
                <a:ea typeface="+mn-lt"/>
                <a:cs typeface="+mn-lt"/>
              </a:rPr>
              <a:t> et </a:t>
            </a:r>
            <a:r>
              <a:rPr lang="en-US" kern="0" spc="-39" err="1">
                <a:solidFill>
                  <a:srgbClr val="272525"/>
                </a:solidFill>
                <a:latin typeface="Montserrat"/>
                <a:ea typeface="+mn-lt"/>
                <a:cs typeface="+mn-lt"/>
              </a:rPr>
              <a:t>catégorise</a:t>
            </a:r>
            <a:r>
              <a:rPr lang="en-US" kern="0" spc="-39">
                <a:solidFill>
                  <a:srgbClr val="272525"/>
                </a:solidFill>
                <a:latin typeface="Montserrat"/>
                <a:ea typeface="+mn-lt"/>
                <a:cs typeface="+mn-lt"/>
              </a:rPr>
              <a:t> les tendances </a:t>
            </a:r>
            <a:r>
              <a:rPr lang="en-US" kern="0" spc="-39" err="1">
                <a:solidFill>
                  <a:srgbClr val="272525"/>
                </a:solidFill>
                <a:latin typeface="Montserrat"/>
                <a:ea typeface="+mn-lt"/>
                <a:cs typeface="+mn-lt"/>
              </a:rPr>
              <a:t>automatiquement</a:t>
            </a:r>
            <a:r>
              <a:rPr lang="en-US" kern="0" spc="-39">
                <a:solidFill>
                  <a:srgbClr val="272525"/>
                </a:solidFill>
                <a:latin typeface="Montserrat"/>
                <a:ea typeface="+mn-lt"/>
                <a:cs typeface="+mn-lt"/>
              </a:rPr>
              <a:t>.</a:t>
            </a:r>
            <a:endParaRPr lang="en-US">
              <a:latin typeface="Montserrat"/>
              <a:ea typeface="+mn-lt"/>
              <a:cs typeface="+mn-lt"/>
            </a:endParaRPr>
          </a:p>
          <a:p>
            <a:pPr marL="285750" indent="-285750">
              <a:buFont typeface="Arial"/>
              <a:buChar char="•"/>
            </a:pPr>
            <a:endParaRPr lang="en-US" kern="0" spc="-39">
              <a:solidFill>
                <a:srgbClr val="272525"/>
              </a:solidFill>
              <a:latin typeface="Montserrat"/>
              <a:ea typeface="+mn-lt"/>
              <a:cs typeface="+mn-lt"/>
            </a:endParaRPr>
          </a:p>
          <a:p>
            <a:pPr marL="285750" indent="-285750">
              <a:buFont typeface="Arial"/>
              <a:buChar char="•"/>
            </a:pPr>
            <a:r>
              <a:rPr lang="en-US" b="1" kern="0" spc="-39" err="1">
                <a:solidFill>
                  <a:srgbClr val="272525"/>
                </a:solidFill>
                <a:latin typeface="Montserrat"/>
                <a:ea typeface="+mn-lt"/>
                <a:cs typeface="+mn-lt"/>
              </a:rPr>
              <a:t>Décisions</a:t>
            </a:r>
            <a:r>
              <a:rPr lang="en-US" b="1" kern="0" spc="-39">
                <a:solidFill>
                  <a:srgbClr val="272525"/>
                </a:solidFill>
                <a:latin typeface="Montserrat"/>
                <a:ea typeface="+mn-lt"/>
                <a:cs typeface="+mn-lt"/>
              </a:rPr>
              <a:t> </a:t>
            </a:r>
            <a:r>
              <a:rPr lang="en-US" b="1" kern="0" spc="-39" err="1">
                <a:solidFill>
                  <a:srgbClr val="272525"/>
                </a:solidFill>
                <a:latin typeface="Montserrat"/>
                <a:ea typeface="+mn-lt"/>
                <a:cs typeface="+mn-lt"/>
              </a:rPr>
              <a:t>Éclairées</a:t>
            </a:r>
            <a:r>
              <a:rPr lang="en-US" kern="0" spc="-39">
                <a:solidFill>
                  <a:srgbClr val="272525"/>
                </a:solidFill>
                <a:latin typeface="Montserrat"/>
                <a:ea typeface="+mn-lt"/>
                <a:cs typeface="+mn-lt"/>
              </a:rPr>
              <a:t> : </a:t>
            </a:r>
            <a:r>
              <a:rPr lang="en-US" kern="0" spc="-39" err="1">
                <a:solidFill>
                  <a:srgbClr val="272525"/>
                </a:solidFill>
                <a:latin typeface="Montserrat"/>
                <a:ea typeface="+mn-lt"/>
                <a:cs typeface="+mn-lt"/>
              </a:rPr>
              <a:t>Fournit</a:t>
            </a:r>
            <a:r>
              <a:rPr lang="en-US" kern="0" spc="-39">
                <a:solidFill>
                  <a:srgbClr val="272525"/>
                </a:solidFill>
                <a:latin typeface="Montserrat"/>
                <a:ea typeface="+mn-lt"/>
                <a:cs typeface="+mn-lt"/>
              </a:rPr>
              <a:t> des insights </a:t>
            </a:r>
            <a:r>
              <a:rPr lang="en-US" kern="0" spc="-39" err="1">
                <a:solidFill>
                  <a:srgbClr val="272525"/>
                </a:solidFill>
                <a:latin typeface="Montserrat"/>
                <a:ea typeface="+mn-lt"/>
                <a:cs typeface="+mn-lt"/>
              </a:rPr>
              <a:t>stratégiques</a:t>
            </a:r>
            <a:r>
              <a:rPr lang="en-US" kern="0" spc="-39">
                <a:solidFill>
                  <a:srgbClr val="272525"/>
                </a:solidFill>
                <a:latin typeface="Montserrat"/>
                <a:ea typeface="+mn-lt"/>
                <a:cs typeface="+mn-lt"/>
              </a:rPr>
              <a:t> pour des actions </a:t>
            </a:r>
            <a:r>
              <a:rPr lang="en-US" kern="0" spc="-39" err="1">
                <a:solidFill>
                  <a:srgbClr val="272525"/>
                </a:solidFill>
                <a:latin typeface="Montserrat"/>
                <a:ea typeface="+mn-lt"/>
                <a:cs typeface="+mn-lt"/>
              </a:rPr>
              <a:t>rapides</a:t>
            </a:r>
            <a:r>
              <a:rPr lang="en-US" kern="0" spc="-39">
                <a:solidFill>
                  <a:srgbClr val="272525"/>
                </a:solidFill>
                <a:latin typeface="Montserrat"/>
                <a:ea typeface="+mn-lt"/>
                <a:cs typeface="+mn-lt"/>
              </a:rPr>
              <a:t>.</a:t>
            </a:r>
            <a:endParaRPr lang="en-US">
              <a:latin typeface="Montserrat"/>
              <a:ea typeface="+mn-lt"/>
              <a:cs typeface="+mn-lt"/>
            </a:endParaRPr>
          </a:p>
          <a:p>
            <a:endParaRPr lang="en-US" kern="0" spc="-39">
              <a:solidFill>
                <a:srgbClr val="272525"/>
              </a:solidFill>
              <a:latin typeface="Montserrat"/>
              <a:ea typeface="+mn-lt"/>
              <a:cs typeface="+mn-lt"/>
            </a:endParaRPr>
          </a:p>
          <a:p>
            <a:pPr>
              <a:lnSpc>
                <a:spcPts val="3110"/>
              </a:lnSpc>
            </a:pPr>
            <a:endParaRPr lang="en-US" kern="0" spc="-39">
              <a:solidFill>
                <a:srgbClr val="272525"/>
              </a:solidFill>
              <a:latin typeface="Montserrat"/>
              <a:ea typeface="Inter"/>
            </a:endParaRPr>
          </a:p>
        </p:txBody>
      </p:sp>
      <p:sp>
        <p:nvSpPr>
          <p:cNvPr id="7" name="Text 5"/>
          <p:cNvSpPr/>
          <p:nvPr/>
        </p:nvSpPr>
        <p:spPr>
          <a:xfrm>
            <a:off x="5372695" y="2604016"/>
            <a:ext cx="3898821" cy="771525"/>
          </a:xfrm>
          <a:prstGeom prst="rect">
            <a:avLst/>
          </a:prstGeom>
          <a:noFill/>
          <a:ln/>
        </p:spPr>
        <p:txBody>
          <a:bodyPr wrap="square" rtlCol="0" anchor="t"/>
          <a:lstStyle/>
          <a:p>
            <a:pPr marL="0" indent="0">
              <a:lnSpc>
                <a:spcPts val="3038"/>
              </a:lnSpc>
              <a:buNone/>
            </a:pPr>
            <a:r>
              <a:rPr lang="en-US" sz="2430" b="1" kern="0" spc="-73">
                <a:solidFill>
                  <a:srgbClr val="000000"/>
                </a:solidFill>
                <a:latin typeface="Inter" pitchFamily="34" charset="0"/>
                <a:ea typeface="Inter" pitchFamily="34" charset="-122"/>
                <a:cs typeface="Inter" pitchFamily="34" charset="-120"/>
              </a:rPr>
              <a:t>Interface Utilisateur Graphique</a:t>
            </a:r>
            <a:endParaRPr lang="en-US" sz="2430"/>
          </a:p>
        </p:txBody>
      </p:sp>
      <p:sp>
        <p:nvSpPr>
          <p:cNvPr id="8" name="Text 6"/>
          <p:cNvSpPr/>
          <p:nvPr/>
        </p:nvSpPr>
        <p:spPr>
          <a:xfrm>
            <a:off x="5372695" y="3622358"/>
            <a:ext cx="3898821" cy="3160395"/>
          </a:xfrm>
          <a:prstGeom prst="rect">
            <a:avLst/>
          </a:prstGeom>
          <a:noFill/>
          <a:ln/>
        </p:spPr>
        <p:txBody>
          <a:bodyPr wrap="square" lIns="91440" tIns="45720" rIns="91440" bIns="45720" rtlCol="0" anchor="t"/>
          <a:lstStyle/>
          <a:p>
            <a:pPr marL="285750" indent="-285750">
              <a:buFont typeface="Arial"/>
              <a:buChar char="•"/>
            </a:pPr>
            <a:r>
              <a:rPr lang="en-US" sz="1900" b="1" kern="0" spc="-39" err="1">
                <a:solidFill>
                  <a:srgbClr val="272525"/>
                </a:solidFill>
                <a:latin typeface="Montserrat"/>
                <a:ea typeface="+mn-lt"/>
                <a:cs typeface="+mn-lt"/>
              </a:rPr>
              <a:t>Accessibilité</a:t>
            </a:r>
            <a:r>
              <a:rPr lang="en-US" sz="1900" b="1" kern="0" spc="-39">
                <a:solidFill>
                  <a:srgbClr val="272525"/>
                </a:solidFill>
                <a:latin typeface="Montserrat"/>
                <a:ea typeface="+mn-lt"/>
                <a:cs typeface="+mn-lt"/>
              </a:rPr>
              <a:t> accrue</a:t>
            </a:r>
            <a:r>
              <a:rPr lang="en-US" sz="1900" kern="0" spc="-39">
                <a:solidFill>
                  <a:srgbClr val="272525"/>
                </a:solidFill>
                <a:latin typeface="Montserrat"/>
                <a:ea typeface="+mn-lt"/>
                <a:cs typeface="+mn-lt"/>
              </a:rPr>
              <a:t> : GUI rend </a:t>
            </a:r>
            <a:r>
              <a:rPr lang="en-US" sz="1900" kern="0" spc="-39" err="1">
                <a:solidFill>
                  <a:srgbClr val="272525"/>
                </a:solidFill>
                <a:latin typeface="Montserrat"/>
                <a:ea typeface="+mn-lt"/>
                <a:cs typeface="+mn-lt"/>
              </a:rPr>
              <a:t>l'outil</a:t>
            </a:r>
            <a:r>
              <a:rPr lang="en-US" sz="1900" kern="0" spc="-39">
                <a:solidFill>
                  <a:srgbClr val="272525"/>
                </a:solidFill>
                <a:latin typeface="Montserrat"/>
                <a:ea typeface="+mn-lt"/>
                <a:cs typeface="+mn-lt"/>
              </a:rPr>
              <a:t> plus facile à </a:t>
            </a:r>
            <a:r>
              <a:rPr lang="en-US" sz="1900" kern="0" spc="-39" err="1">
                <a:solidFill>
                  <a:srgbClr val="272525"/>
                </a:solidFill>
                <a:latin typeface="Montserrat"/>
                <a:ea typeface="+mn-lt"/>
                <a:cs typeface="+mn-lt"/>
              </a:rPr>
              <a:t>utiliser</a:t>
            </a:r>
            <a:r>
              <a:rPr lang="en-US" sz="1900" kern="0" spc="-39">
                <a:solidFill>
                  <a:srgbClr val="272525"/>
                </a:solidFill>
                <a:latin typeface="Montserrat"/>
                <a:ea typeface="+mn-lt"/>
                <a:cs typeface="+mn-lt"/>
              </a:rPr>
              <a:t> pour les non-</a:t>
            </a:r>
            <a:r>
              <a:rPr lang="en-US" sz="1900" kern="0" spc="-39" err="1">
                <a:solidFill>
                  <a:srgbClr val="272525"/>
                </a:solidFill>
                <a:latin typeface="Montserrat"/>
                <a:ea typeface="+mn-lt"/>
                <a:cs typeface="+mn-lt"/>
              </a:rPr>
              <a:t>techniciens</a:t>
            </a:r>
            <a:r>
              <a:rPr lang="en-US" sz="1900" kern="0" spc="-39">
                <a:solidFill>
                  <a:srgbClr val="272525"/>
                </a:solidFill>
                <a:latin typeface="Montserrat"/>
                <a:ea typeface="+mn-lt"/>
                <a:cs typeface="+mn-lt"/>
              </a:rPr>
              <a:t>.</a:t>
            </a:r>
            <a:endParaRPr lang="fr-FR">
              <a:latin typeface="Montserrat"/>
            </a:endParaRPr>
          </a:p>
          <a:p>
            <a:pPr marL="285750" indent="-285750">
              <a:buFont typeface="Arial"/>
              <a:buChar char="•"/>
            </a:pPr>
            <a:endParaRPr lang="en-US" sz="1900" kern="0" spc="-39">
              <a:solidFill>
                <a:srgbClr val="272525"/>
              </a:solidFill>
              <a:latin typeface="Montserrat"/>
              <a:ea typeface="+mn-lt"/>
              <a:cs typeface="+mn-lt"/>
            </a:endParaRPr>
          </a:p>
          <a:p>
            <a:pPr marL="285750" indent="-285750">
              <a:buFont typeface="Arial"/>
              <a:buChar char="•"/>
            </a:pPr>
            <a:r>
              <a:rPr lang="en-US" sz="1900" b="1" kern="0" spc="-39" err="1">
                <a:solidFill>
                  <a:srgbClr val="272525"/>
                </a:solidFill>
                <a:latin typeface="Montserrat"/>
                <a:ea typeface="+mn-lt"/>
                <a:cs typeface="+mn-lt"/>
              </a:rPr>
              <a:t>Visualisation</a:t>
            </a:r>
            <a:r>
              <a:rPr lang="en-US" sz="1900" b="1" kern="0" spc="-39">
                <a:solidFill>
                  <a:srgbClr val="272525"/>
                </a:solidFill>
                <a:latin typeface="Montserrat"/>
                <a:ea typeface="+mn-lt"/>
                <a:cs typeface="+mn-lt"/>
              </a:rPr>
              <a:t> des données</a:t>
            </a:r>
            <a:r>
              <a:rPr lang="en-US" sz="1900" kern="0" spc="-39">
                <a:solidFill>
                  <a:srgbClr val="272525"/>
                </a:solidFill>
                <a:latin typeface="Montserrat"/>
                <a:ea typeface="+mn-lt"/>
                <a:cs typeface="+mn-lt"/>
              </a:rPr>
              <a:t> : Tableaux de bord </a:t>
            </a:r>
            <a:r>
              <a:rPr lang="en-US" sz="1900" kern="0" spc="-39" err="1">
                <a:solidFill>
                  <a:srgbClr val="272525"/>
                </a:solidFill>
                <a:latin typeface="Montserrat"/>
                <a:ea typeface="+mn-lt"/>
                <a:cs typeface="+mn-lt"/>
              </a:rPr>
              <a:t>interactifs</a:t>
            </a:r>
            <a:r>
              <a:rPr lang="en-US" sz="1900" kern="0" spc="-39">
                <a:solidFill>
                  <a:srgbClr val="272525"/>
                </a:solidFill>
                <a:latin typeface="Montserrat"/>
                <a:ea typeface="+mn-lt"/>
                <a:cs typeface="+mn-lt"/>
              </a:rPr>
              <a:t> pour examiner les données et tendances SEO.</a:t>
            </a:r>
            <a:endParaRPr lang="en-US">
              <a:latin typeface="Montserrat"/>
            </a:endParaRPr>
          </a:p>
          <a:p>
            <a:pPr>
              <a:buNone/>
            </a:pPr>
            <a:endParaRPr lang="en-US" sz="1900" kern="0" spc="-39">
              <a:solidFill>
                <a:srgbClr val="272525"/>
              </a:solidFill>
              <a:latin typeface="Montserrat"/>
            </a:endParaRPr>
          </a:p>
        </p:txBody>
      </p:sp>
      <p:sp>
        <p:nvSpPr>
          <p:cNvPr id="9" name="Text 7"/>
          <p:cNvSpPr/>
          <p:nvPr/>
        </p:nvSpPr>
        <p:spPr>
          <a:xfrm>
            <a:off x="9881354" y="2604016"/>
            <a:ext cx="3344347" cy="385763"/>
          </a:xfrm>
          <a:prstGeom prst="rect">
            <a:avLst/>
          </a:prstGeom>
          <a:noFill/>
          <a:ln/>
        </p:spPr>
        <p:txBody>
          <a:bodyPr wrap="none" rtlCol="0" anchor="t"/>
          <a:lstStyle/>
          <a:p>
            <a:pPr marL="0" indent="0">
              <a:lnSpc>
                <a:spcPts val="3038"/>
              </a:lnSpc>
              <a:buNone/>
            </a:pPr>
            <a:r>
              <a:rPr lang="en-US" sz="2430" b="1" kern="0" spc="-73">
                <a:solidFill>
                  <a:srgbClr val="000000"/>
                </a:solidFill>
                <a:latin typeface="Inter" pitchFamily="34" charset="0"/>
                <a:ea typeface="Inter" pitchFamily="34" charset="-122"/>
                <a:cs typeface="Inter" pitchFamily="34" charset="-120"/>
              </a:rPr>
              <a:t>Extensibilité via Plugins</a:t>
            </a:r>
            <a:endParaRPr lang="en-US" sz="2430"/>
          </a:p>
        </p:txBody>
      </p:sp>
      <p:sp>
        <p:nvSpPr>
          <p:cNvPr id="10" name="Text 8"/>
          <p:cNvSpPr/>
          <p:nvPr/>
        </p:nvSpPr>
        <p:spPr>
          <a:xfrm>
            <a:off x="9736211" y="3628481"/>
            <a:ext cx="3898821" cy="4539252"/>
          </a:xfrm>
          <a:prstGeom prst="rect">
            <a:avLst/>
          </a:prstGeom>
          <a:noFill/>
          <a:ln/>
        </p:spPr>
        <p:txBody>
          <a:bodyPr wrap="square" lIns="91440" tIns="45720" rIns="91440" bIns="45720" rtlCol="0" anchor="t"/>
          <a:lstStyle/>
          <a:p>
            <a:pPr marL="285750" indent="-285750">
              <a:buFont typeface="Arial"/>
              <a:buChar char="•"/>
            </a:pPr>
            <a:r>
              <a:rPr lang="en-US" b="1" kern="0" spc="-39">
                <a:solidFill>
                  <a:srgbClr val="272525"/>
                </a:solidFill>
                <a:latin typeface="Montserrat"/>
                <a:ea typeface="+mn-lt"/>
                <a:cs typeface="+mn-lt"/>
              </a:rPr>
              <a:t>Extensions via Plugins</a:t>
            </a:r>
            <a:endParaRPr lang="fr-FR">
              <a:latin typeface="Montserrat"/>
            </a:endParaRPr>
          </a:p>
          <a:p>
            <a:pPr marL="285750" indent="-285750">
              <a:buFont typeface="Arial"/>
              <a:buChar char="•"/>
            </a:pPr>
            <a:endParaRPr lang="en-US" b="1" kern="0" spc="-39">
              <a:solidFill>
                <a:srgbClr val="272525"/>
              </a:solidFill>
              <a:latin typeface="Montserrat"/>
              <a:ea typeface="+mn-lt"/>
              <a:cs typeface="+mn-lt"/>
            </a:endParaRPr>
          </a:p>
          <a:p>
            <a:r>
              <a:rPr lang="en-US" kern="0" spc="-39" err="1">
                <a:solidFill>
                  <a:srgbClr val="272525"/>
                </a:solidFill>
                <a:latin typeface="Montserrat"/>
                <a:ea typeface="+mn-lt"/>
                <a:cs typeface="+mn-lt"/>
              </a:rPr>
              <a:t>Ajoute</a:t>
            </a:r>
            <a:r>
              <a:rPr lang="en-US" kern="0" spc="-39">
                <a:solidFill>
                  <a:srgbClr val="272525"/>
                </a:solidFill>
                <a:latin typeface="Montserrat"/>
                <a:ea typeface="+mn-lt"/>
                <a:cs typeface="+mn-lt"/>
              </a:rPr>
              <a:t> des </a:t>
            </a:r>
            <a:r>
              <a:rPr lang="en-US" kern="0" spc="-39" err="1">
                <a:solidFill>
                  <a:srgbClr val="272525"/>
                </a:solidFill>
                <a:latin typeface="Montserrat"/>
                <a:ea typeface="+mn-lt"/>
                <a:cs typeface="+mn-lt"/>
              </a:rPr>
              <a:t>fonctionnalités</a:t>
            </a:r>
            <a:r>
              <a:rPr lang="en-US" kern="0" spc="-39">
                <a:solidFill>
                  <a:srgbClr val="272525"/>
                </a:solidFill>
                <a:latin typeface="Montserrat"/>
                <a:ea typeface="+mn-lt"/>
                <a:cs typeface="+mn-lt"/>
              </a:rPr>
              <a:t> </a:t>
            </a:r>
            <a:r>
              <a:rPr lang="en-US" kern="0" spc="-39" err="1">
                <a:solidFill>
                  <a:srgbClr val="272525"/>
                </a:solidFill>
                <a:latin typeface="Montserrat"/>
                <a:ea typeface="+mn-lt"/>
                <a:cs typeface="+mn-lt"/>
              </a:rPr>
              <a:t>personnalisées</a:t>
            </a:r>
            <a:r>
              <a:rPr lang="en-US" kern="0" spc="-39">
                <a:solidFill>
                  <a:srgbClr val="272525"/>
                </a:solidFill>
                <a:latin typeface="Montserrat"/>
                <a:ea typeface="+mn-lt"/>
                <a:cs typeface="+mn-lt"/>
              </a:rPr>
              <a:t> </a:t>
            </a:r>
            <a:r>
              <a:rPr lang="en-US" kern="0" spc="-39" err="1">
                <a:solidFill>
                  <a:srgbClr val="272525"/>
                </a:solidFill>
                <a:latin typeface="Montserrat"/>
                <a:ea typeface="+mn-lt"/>
                <a:cs typeface="+mn-lt"/>
              </a:rPr>
              <a:t>comme</a:t>
            </a:r>
            <a:r>
              <a:rPr lang="en-US" kern="0" spc="-39">
                <a:solidFill>
                  <a:srgbClr val="272525"/>
                </a:solidFill>
                <a:latin typeface="Montserrat"/>
                <a:ea typeface="+mn-lt"/>
                <a:cs typeface="+mn-lt"/>
              </a:rPr>
              <a:t> </a:t>
            </a:r>
            <a:r>
              <a:rPr lang="en-US" kern="0" spc="-39" err="1">
                <a:solidFill>
                  <a:srgbClr val="272525"/>
                </a:solidFill>
                <a:latin typeface="Montserrat"/>
                <a:ea typeface="+mn-lt"/>
                <a:cs typeface="+mn-lt"/>
              </a:rPr>
              <a:t>l'analyse</a:t>
            </a:r>
            <a:r>
              <a:rPr lang="en-US" kern="0" spc="-39">
                <a:solidFill>
                  <a:srgbClr val="272525"/>
                </a:solidFill>
                <a:latin typeface="Montserrat"/>
                <a:ea typeface="+mn-lt"/>
                <a:cs typeface="+mn-lt"/>
              </a:rPr>
              <a:t> de sentiment et la </a:t>
            </a:r>
            <a:r>
              <a:rPr lang="en-US" kern="0" spc="-39" err="1">
                <a:solidFill>
                  <a:srgbClr val="272525"/>
                </a:solidFill>
                <a:latin typeface="Montserrat"/>
                <a:ea typeface="+mn-lt"/>
                <a:cs typeface="+mn-lt"/>
              </a:rPr>
              <a:t>détection</a:t>
            </a:r>
            <a:r>
              <a:rPr lang="en-US" kern="0" spc="-39">
                <a:solidFill>
                  <a:srgbClr val="272525"/>
                </a:solidFill>
                <a:latin typeface="Montserrat"/>
                <a:ea typeface="+mn-lt"/>
                <a:cs typeface="+mn-lt"/>
              </a:rPr>
              <a:t> de spam.</a:t>
            </a:r>
            <a:endParaRPr lang="en-US">
              <a:latin typeface="Montserrat"/>
            </a:endParaRPr>
          </a:p>
          <a:p>
            <a:r>
              <a:rPr lang="en-US" kern="0" spc="-39">
                <a:solidFill>
                  <a:srgbClr val="272525"/>
                </a:solidFill>
                <a:latin typeface="Montserrat"/>
                <a:ea typeface="+mn-lt"/>
                <a:cs typeface="+mn-lt"/>
              </a:rPr>
              <a:t>Facilite </a:t>
            </a:r>
            <a:r>
              <a:rPr lang="en-US" kern="0" spc="-39" err="1">
                <a:solidFill>
                  <a:srgbClr val="272525"/>
                </a:solidFill>
                <a:latin typeface="Montserrat"/>
                <a:ea typeface="+mn-lt"/>
                <a:cs typeface="+mn-lt"/>
              </a:rPr>
              <a:t>l'intégration</a:t>
            </a:r>
            <a:r>
              <a:rPr lang="en-US" kern="0" spc="-39">
                <a:solidFill>
                  <a:srgbClr val="272525"/>
                </a:solidFill>
                <a:latin typeface="Montserrat"/>
                <a:ea typeface="+mn-lt"/>
                <a:cs typeface="+mn-lt"/>
              </a:rPr>
              <a:t> avec les </a:t>
            </a:r>
            <a:r>
              <a:rPr lang="en-US" kern="0" spc="-39" err="1">
                <a:solidFill>
                  <a:srgbClr val="272525"/>
                </a:solidFill>
                <a:latin typeface="Montserrat"/>
                <a:ea typeface="+mn-lt"/>
                <a:cs typeface="+mn-lt"/>
              </a:rPr>
              <a:t>outils</a:t>
            </a:r>
            <a:r>
              <a:rPr lang="en-US" kern="0" spc="-39">
                <a:solidFill>
                  <a:srgbClr val="272525"/>
                </a:solidFill>
                <a:latin typeface="Montserrat"/>
                <a:ea typeface="+mn-lt"/>
                <a:cs typeface="+mn-lt"/>
              </a:rPr>
              <a:t> SEO.</a:t>
            </a:r>
            <a:endParaRPr lang="en-US">
              <a:latin typeface="Montserrat"/>
            </a:endParaRPr>
          </a:p>
          <a:p>
            <a:pPr marL="285750" indent="-285750">
              <a:buFont typeface="Arial"/>
              <a:buChar char="•"/>
            </a:pPr>
            <a:endParaRPr lang="en-US" kern="0" spc="-39">
              <a:solidFill>
                <a:srgbClr val="272525"/>
              </a:solidFill>
              <a:latin typeface="Montserrat"/>
              <a:ea typeface="+mn-lt"/>
              <a:cs typeface="+mn-lt"/>
            </a:endParaRPr>
          </a:p>
          <a:p>
            <a:pPr marL="285750" indent="-285750">
              <a:buFont typeface="Arial"/>
              <a:buChar char="•"/>
            </a:pPr>
            <a:r>
              <a:rPr lang="en-US" b="1" kern="0" spc="-39" err="1">
                <a:solidFill>
                  <a:srgbClr val="272525"/>
                </a:solidFill>
                <a:latin typeface="Montserrat"/>
                <a:ea typeface="+mn-lt"/>
                <a:cs typeface="+mn-lt"/>
              </a:rPr>
              <a:t>Avantages</a:t>
            </a:r>
            <a:endParaRPr lang="en-US">
              <a:latin typeface="Montserrat"/>
            </a:endParaRPr>
          </a:p>
          <a:p>
            <a:endParaRPr lang="en-US" b="1" kern="0" spc="-39">
              <a:solidFill>
                <a:srgbClr val="272525"/>
              </a:solidFill>
              <a:latin typeface="Montserrat"/>
              <a:ea typeface="+mn-lt"/>
              <a:cs typeface="+mn-lt"/>
            </a:endParaRPr>
          </a:p>
          <a:p>
            <a:r>
              <a:rPr lang="en-US" kern="0" spc="-39" err="1">
                <a:solidFill>
                  <a:srgbClr val="272525"/>
                </a:solidFill>
                <a:latin typeface="Montserrat"/>
                <a:ea typeface="+mn-lt"/>
                <a:cs typeface="+mn-lt"/>
              </a:rPr>
              <a:t>Flexibilité</a:t>
            </a:r>
            <a:r>
              <a:rPr lang="en-US" kern="0" spc="-39">
                <a:solidFill>
                  <a:srgbClr val="272525"/>
                </a:solidFill>
                <a:latin typeface="Montserrat"/>
                <a:ea typeface="+mn-lt"/>
                <a:cs typeface="+mn-lt"/>
              </a:rPr>
              <a:t> accrue.</a:t>
            </a:r>
            <a:endParaRPr lang="en-US">
              <a:latin typeface="Montserrat"/>
            </a:endParaRPr>
          </a:p>
          <a:p>
            <a:r>
              <a:rPr lang="en-US" kern="0" spc="-39">
                <a:solidFill>
                  <a:srgbClr val="272525"/>
                </a:solidFill>
                <a:latin typeface="Montserrat"/>
                <a:ea typeface="+mn-lt"/>
                <a:cs typeface="+mn-lt"/>
              </a:rPr>
              <a:t>Performance </a:t>
            </a:r>
            <a:r>
              <a:rPr lang="en-US" kern="0" spc="-39" err="1">
                <a:solidFill>
                  <a:srgbClr val="272525"/>
                </a:solidFill>
                <a:latin typeface="Montserrat"/>
                <a:ea typeface="+mn-lt"/>
                <a:cs typeface="+mn-lt"/>
              </a:rPr>
              <a:t>optimisée</a:t>
            </a:r>
            <a:r>
              <a:rPr lang="en-US" kern="0" spc="-39">
                <a:solidFill>
                  <a:srgbClr val="272525"/>
                </a:solidFill>
                <a:latin typeface="Montserrat"/>
                <a:ea typeface="+mn-lt"/>
                <a:cs typeface="+mn-lt"/>
              </a:rPr>
              <a:t>.</a:t>
            </a:r>
            <a:endParaRPr lang="en-US">
              <a:latin typeface="Montserrat"/>
            </a:endParaRPr>
          </a:p>
          <a:p>
            <a:endParaRPr lang="en-US" kern="0" spc="-39">
              <a:solidFill>
                <a:srgbClr val="272525"/>
              </a:solidFill>
              <a:latin typeface="Montserrat"/>
            </a:endParaRPr>
          </a:p>
        </p:txBody>
      </p:sp>
    </p:spTree>
    <p:extLst>
      <p:ext uri="{BB962C8B-B14F-4D97-AF65-F5344CB8AC3E}">
        <p14:creationId xmlns:p14="http://schemas.microsoft.com/office/powerpoint/2010/main" val="665527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name="Slide 2">
    <p:spTree>
      <p:nvGrpSpPr>
        <p:cNvPr id="1" name=""/>
        <p:cNvGrpSpPr/>
        <p:nvPr/>
      </p:nvGrpSpPr>
      <p:grpSpPr>
        <a:xfrm>
          <a:off x="0" y="0"/>
          <a:ext cx="0" cy="0"/>
          <a:chOff x="0" y="0"/>
          <a:chExt cx="0" cy="0"/>
        </a:xfrm>
      </p:grpSpPr>
      <p:sp>
        <p:nvSpPr>
          <p:cNvPr id="5" name="Text 2"/>
          <p:cNvSpPr/>
          <p:nvPr/>
        </p:nvSpPr>
        <p:spPr>
          <a:xfrm>
            <a:off x="2249329" y="825817"/>
            <a:ext cx="4645223" cy="580668"/>
          </a:xfrm>
          <a:prstGeom prst="rect">
            <a:avLst/>
          </a:prstGeom>
          <a:noFill/>
          <a:ln/>
        </p:spPr>
        <p:txBody>
          <a:bodyPr wrap="none" lIns="91440" tIns="45720" rIns="91440" bIns="45720" rtlCol="0" anchor="t"/>
          <a:lstStyle/>
          <a:p>
            <a:pPr marL="0" indent="0" algn="ctr">
              <a:lnSpc>
                <a:spcPts val="4572"/>
              </a:lnSpc>
              <a:buNone/>
            </a:pPr>
            <a:r>
              <a:rPr lang="en-US" sz="3650" err="1">
                <a:solidFill>
                  <a:srgbClr val="383838"/>
                </a:solidFill>
                <a:latin typeface="Montserrat"/>
                <a:ea typeface="Patrick Hand" pitchFamily="34" charset="-122"/>
                <a:cs typeface="Patrick Hand" pitchFamily="34" charset="-120"/>
              </a:rPr>
              <a:t>Objectifs</a:t>
            </a:r>
            <a:r>
              <a:rPr lang="en-US" sz="3650">
                <a:solidFill>
                  <a:srgbClr val="383838"/>
                </a:solidFill>
                <a:latin typeface="Montserrat"/>
                <a:ea typeface="Patrick Hand" pitchFamily="34" charset="-122"/>
                <a:cs typeface="Patrick Hand" pitchFamily="34" charset="-120"/>
              </a:rPr>
              <a:t> du </a:t>
            </a:r>
            <a:r>
              <a:rPr lang="en-US" sz="3650" err="1">
                <a:solidFill>
                  <a:srgbClr val="383838"/>
                </a:solidFill>
                <a:latin typeface="Montserrat"/>
                <a:ea typeface="Patrick Hand" pitchFamily="34" charset="-122"/>
                <a:cs typeface="Patrick Hand" pitchFamily="34" charset="-120"/>
              </a:rPr>
              <a:t>Projet</a:t>
            </a:r>
            <a:endParaRPr lang="en-US" sz="3650" err="1">
              <a:latin typeface="Montserrat"/>
            </a:endParaRPr>
          </a:p>
        </p:txBody>
      </p:sp>
      <p:sp>
        <p:nvSpPr>
          <p:cNvPr id="6" name="Shape 3"/>
          <p:cNvSpPr/>
          <p:nvPr/>
        </p:nvSpPr>
        <p:spPr>
          <a:xfrm>
            <a:off x="812840" y="2016085"/>
            <a:ext cx="522565" cy="522565"/>
          </a:xfrm>
          <a:prstGeom prst="roundRect">
            <a:avLst>
              <a:gd name="adj" fmla="val 20001"/>
            </a:avLst>
          </a:prstGeom>
          <a:solidFill>
            <a:srgbClr val="E6E6E6"/>
          </a:solidFill>
          <a:ln w="7620">
            <a:solidFill>
              <a:srgbClr val="CCCCCC"/>
            </a:solidFill>
            <a:prstDash val="solid"/>
          </a:ln>
        </p:spPr>
        <p:txBody>
          <a:bodyPr/>
          <a:lstStyle/>
          <a:p>
            <a:endParaRPr lang="en-GB"/>
          </a:p>
        </p:txBody>
      </p:sp>
      <p:sp>
        <p:nvSpPr>
          <p:cNvPr id="7" name="Text 4"/>
          <p:cNvSpPr/>
          <p:nvPr/>
        </p:nvSpPr>
        <p:spPr>
          <a:xfrm>
            <a:off x="1023461" y="2138005"/>
            <a:ext cx="101203" cy="278725"/>
          </a:xfrm>
          <a:prstGeom prst="rect">
            <a:avLst/>
          </a:prstGeom>
          <a:noFill/>
          <a:ln/>
        </p:spPr>
        <p:txBody>
          <a:bodyPr wrap="none" rtlCol="0" anchor="t"/>
          <a:lstStyle/>
          <a:p>
            <a:pPr marL="0" indent="0" algn="ctr">
              <a:lnSpc>
                <a:spcPts val="2195"/>
              </a:lnSpc>
              <a:buNone/>
            </a:pPr>
            <a:r>
              <a:rPr lang="en-US" sz="2195">
                <a:solidFill>
                  <a:srgbClr val="383838"/>
                </a:solidFill>
                <a:latin typeface="Patrick Hand" pitchFamily="34" charset="0"/>
                <a:ea typeface="Patrick Hand" pitchFamily="34" charset="-122"/>
                <a:cs typeface="Patrick Hand" pitchFamily="34" charset="-120"/>
              </a:rPr>
              <a:t>1</a:t>
            </a:r>
            <a:endParaRPr lang="en-US" sz="2195"/>
          </a:p>
        </p:txBody>
      </p:sp>
      <p:sp>
        <p:nvSpPr>
          <p:cNvPr id="8" name="Text 5"/>
          <p:cNvSpPr/>
          <p:nvPr/>
        </p:nvSpPr>
        <p:spPr>
          <a:xfrm>
            <a:off x="3788093" y="1904874"/>
            <a:ext cx="2322552" cy="290274"/>
          </a:xfrm>
          <a:prstGeom prst="rect">
            <a:avLst/>
          </a:prstGeom>
          <a:noFill/>
          <a:ln/>
        </p:spPr>
        <p:txBody>
          <a:bodyPr wrap="none" lIns="91440" tIns="45720" rIns="91440" bIns="45720" rtlCol="0" anchor="t"/>
          <a:lstStyle/>
          <a:p>
            <a:pPr marL="0" indent="0" algn="ctr">
              <a:lnSpc>
                <a:spcPts val="2286"/>
              </a:lnSpc>
              <a:buNone/>
            </a:pPr>
            <a:r>
              <a:rPr lang="en-US" b="1">
                <a:solidFill>
                  <a:srgbClr val="383838"/>
                </a:solidFill>
                <a:latin typeface="Montserrat"/>
                <a:ea typeface="Patrick Hand" pitchFamily="34" charset="-122"/>
                <a:cs typeface="Patrick Hand" pitchFamily="34" charset="-120"/>
              </a:rPr>
              <a:t>Cycle de Vie </a:t>
            </a:r>
            <a:r>
              <a:rPr lang="en-US" b="1" err="1">
                <a:solidFill>
                  <a:srgbClr val="383838"/>
                </a:solidFill>
                <a:latin typeface="Montserrat"/>
                <a:ea typeface="Patrick Hand" pitchFamily="34" charset="-122"/>
                <a:cs typeface="Patrick Hand" pitchFamily="34" charset="-120"/>
              </a:rPr>
              <a:t>Complet</a:t>
            </a:r>
            <a:endParaRPr lang="en-US" err="1">
              <a:latin typeface="Montserrat"/>
            </a:endParaRPr>
          </a:p>
        </p:txBody>
      </p:sp>
      <p:sp>
        <p:nvSpPr>
          <p:cNvPr id="9" name="Text 6"/>
          <p:cNvSpPr/>
          <p:nvPr/>
        </p:nvSpPr>
        <p:spPr>
          <a:xfrm>
            <a:off x="1567577" y="2445663"/>
            <a:ext cx="6763583" cy="1114782"/>
          </a:xfrm>
          <a:prstGeom prst="rect">
            <a:avLst/>
          </a:prstGeom>
          <a:noFill/>
          <a:ln/>
        </p:spPr>
        <p:txBody>
          <a:bodyPr wrap="square" lIns="91440" tIns="45720" rIns="91440" bIns="45720" rtlCol="0" anchor="t"/>
          <a:lstStyle/>
          <a:p>
            <a:pPr algn="ctr">
              <a:lnSpc>
                <a:spcPts val="2926"/>
              </a:lnSpc>
            </a:pPr>
            <a:r>
              <a:rPr lang="en-US">
                <a:solidFill>
                  <a:srgbClr val="383838"/>
                </a:solidFill>
                <a:latin typeface="Heebo"/>
                <a:ea typeface="Patrick Hand" pitchFamily="34" charset="-122"/>
                <a:cs typeface="Patrick Hand" pitchFamily="34" charset="-120"/>
              </a:rPr>
              <a:t> (DESIGN, BUILD &amp; RUN) </a:t>
            </a:r>
            <a:endParaRPr lang="en-US">
              <a:solidFill>
                <a:srgbClr val="383838"/>
              </a:solidFill>
              <a:latin typeface="Heebo"/>
              <a:cs typeface="Heebo"/>
            </a:endParaRPr>
          </a:p>
        </p:txBody>
      </p:sp>
      <p:sp>
        <p:nvSpPr>
          <p:cNvPr id="10" name="Shape 7"/>
          <p:cNvSpPr/>
          <p:nvPr/>
        </p:nvSpPr>
        <p:spPr>
          <a:xfrm>
            <a:off x="812840" y="4053840"/>
            <a:ext cx="522565" cy="522565"/>
          </a:xfrm>
          <a:prstGeom prst="roundRect">
            <a:avLst>
              <a:gd name="adj" fmla="val 20001"/>
            </a:avLst>
          </a:prstGeom>
          <a:solidFill>
            <a:srgbClr val="E6E6E6"/>
          </a:solidFill>
          <a:ln w="7620">
            <a:solidFill>
              <a:srgbClr val="CCCCCC"/>
            </a:solidFill>
            <a:prstDash val="solid"/>
          </a:ln>
        </p:spPr>
        <p:txBody>
          <a:bodyPr/>
          <a:lstStyle/>
          <a:p>
            <a:endParaRPr lang="en-GB"/>
          </a:p>
        </p:txBody>
      </p:sp>
      <p:sp>
        <p:nvSpPr>
          <p:cNvPr id="11" name="Text 8"/>
          <p:cNvSpPr/>
          <p:nvPr/>
        </p:nvSpPr>
        <p:spPr>
          <a:xfrm>
            <a:off x="1008817" y="4175760"/>
            <a:ext cx="130493" cy="278725"/>
          </a:xfrm>
          <a:prstGeom prst="rect">
            <a:avLst/>
          </a:prstGeom>
          <a:noFill/>
          <a:ln/>
        </p:spPr>
        <p:txBody>
          <a:bodyPr wrap="none" rtlCol="0" anchor="t"/>
          <a:lstStyle/>
          <a:p>
            <a:pPr marL="0" indent="0" algn="ctr">
              <a:lnSpc>
                <a:spcPts val="2195"/>
              </a:lnSpc>
              <a:buNone/>
            </a:pPr>
            <a:r>
              <a:rPr lang="en-US" sz="2195">
                <a:solidFill>
                  <a:srgbClr val="383838"/>
                </a:solidFill>
                <a:latin typeface="Patrick Hand" pitchFamily="34" charset="0"/>
                <a:ea typeface="Patrick Hand" pitchFamily="34" charset="-122"/>
                <a:cs typeface="Patrick Hand" pitchFamily="34" charset="-120"/>
              </a:rPr>
              <a:t>2</a:t>
            </a:r>
            <a:endParaRPr lang="en-US" sz="2195"/>
          </a:p>
        </p:txBody>
      </p:sp>
      <p:sp>
        <p:nvSpPr>
          <p:cNvPr id="12" name="Text 9"/>
          <p:cNvSpPr/>
          <p:nvPr/>
        </p:nvSpPr>
        <p:spPr>
          <a:xfrm>
            <a:off x="3788093" y="4053840"/>
            <a:ext cx="2322552" cy="290274"/>
          </a:xfrm>
          <a:prstGeom prst="rect">
            <a:avLst/>
          </a:prstGeom>
          <a:noFill/>
          <a:ln/>
        </p:spPr>
        <p:txBody>
          <a:bodyPr wrap="none" lIns="91440" tIns="45720" rIns="91440" bIns="45720" rtlCol="0" anchor="t"/>
          <a:lstStyle/>
          <a:p>
            <a:pPr marL="0" indent="0" algn="ctr">
              <a:lnSpc>
                <a:spcPts val="2286"/>
              </a:lnSpc>
              <a:buNone/>
            </a:pPr>
            <a:r>
              <a:rPr lang="en-US" b="1" err="1">
                <a:solidFill>
                  <a:srgbClr val="383838"/>
                </a:solidFill>
                <a:latin typeface="Montserrat"/>
                <a:ea typeface="Patrick Hand" pitchFamily="34" charset="-122"/>
                <a:cs typeface="Patrick Hand" pitchFamily="34" charset="-120"/>
              </a:rPr>
              <a:t>Utilisation</a:t>
            </a:r>
            <a:r>
              <a:rPr lang="en-US" b="1">
                <a:solidFill>
                  <a:srgbClr val="383838"/>
                </a:solidFill>
                <a:latin typeface="Montserrat"/>
                <a:ea typeface="Patrick Hand" pitchFamily="34" charset="-122"/>
                <a:cs typeface="Patrick Hand" pitchFamily="34" charset="-120"/>
              </a:rPr>
              <a:t> </a:t>
            </a:r>
            <a:r>
              <a:rPr lang="en-US" b="1" err="1">
                <a:solidFill>
                  <a:srgbClr val="383838"/>
                </a:solidFill>
                <a:latin typeface="Montserrat"/>
                <a:ea typeface="Patrick Hand" pitchFamily="34" charset="-122"/>
                <a:cs typeface="Patrick Hand" pitchFamily="34" charset="-120"/>
              </a:rPr>
              <a:t>d'Outils</a:t>
            </a:r>
            <a:r>
              <a:rPr lang="en-US" b="1">
                <a:solidFill>
                  <a:srgbClr val="383838"/>
                </a:solidFill>
                <a:latin typeface="Montserrat"/>
                <a:ea typeface="Patrick Hand" pitchFamily="34" charset="-122"/>
                <a:cs typeface="Patrick Hand" pitchFamily="34" charset="-120"/>
              </a:rPr>
              <a:t> </a:t>
            </a:r>
            <a:r>
              <a:rPr lang="en-US" b="1" err="1">
                <a:solidFill>
                  <a:srgbClr val="383838"/>
                </a:solidFill>
                <a:latin typeface="Montserrat"/>
                <a:ea typeface="Patrick Hand" pitchFamily="34" charset="-122"/>
                <a:cs typeface="Patrick Hand" pitchFamily="34" charset="-120"/>
              </a:rPr>
              <a:t>Adaptés</a:t>
            </a:r>
            <a:endParaRPr lang="en-US" err="1">
              <a:latin typeface="Montserrat"/>
            </a:endParaRPr>
          </a:p>
        </p:txBody>
      </p:sp>
      <p:sp>
        <p:nvSpPr>
          <p:cNvPr id="13" name="Text 10"/>
          <p:cNvSpPr/>
          <p:nvPr/>
        </p:nvSpPr>
        <p:spPr>
          <a:xfrm>
            <a:off x="1567577" y="4483418"/>
            <a:ext cx="6763583" cy="743188"/>
          </a:xfrm>
          <a:prstGeom prst="rect">
            <a:avLst/>
          </a:prstGeom>
          <a:noFill/>
          <a:ln/>
        </p:spPr>
        <p:txBody>
          <a:bodyPr wrap="square" lIns="91440" tIns="45720" rIns="91440" bIns="45720" rtlCol="0" anchor="t"/>
          <a:lstStyle/>
          <a:p>
            <a:pPr marL="0" indent="0" algn="ctr">
              <a:lnSpc>
                <a:spcPts val="2926"/>
              </a:lnSpc>
              <a:buNone/>
            </a:pPr>
            <a:r>
              <a:rPr lang="en-US">
                <a:solidFill>
                  <a:srgbClr val="383838"/>
                </a:solidFill>
                <a:latin typeface="Heebo"/>
                <a:ea typeface="Patrick Hand" pitchFamily="34" charset="-122"/>
                <a:cs typeface="Patrick Hand" pitchFamily="34" charset="-120"/>
              </a:rPr>
              <a:t>Jira, Confluence et Trello</a:t>
            </a:r>
            <a:endParaRPr lang="en-US">
              <a:solidFill>
                <a:srgbClr val="383838"/>
              </a:solidFill>
              <a:latin typeface="Heebo"/>
              <a:cs typeface="Heebo"/>
            </a:endParaRPr>
          </a:p>
        </p:txBody>
      </p:sp>
      <p:sp>
        <p:nvSpPr>
          <p:cNvPr id="14" name="Text 11"/>
          <p:cNvSpPr/>
          <p:nvPr/>
        </p:nvSpPr>
        <p:spPr>
          <a:xfrm>
            <a:off x="1567577" y="5365909"/>
            <a:ext cx="6763583" cy="371594"/>
          </a:xfrm>
          <a:prstGeom prst="rect">
            <a:avLst/>
          </a:prstGeom>
          <a:noFill/>
          <a:ln/>
        </p:spPr>
        <p:txBody>
          <a:bodyPr wrap="none" rtlCol="0" anchor="t"/>
          <a:lstStyle/>
          <a:p>
            <a:pPr marL="0" indent="0" algn="ctr">
              <a:lnSpc>
                <a:spcPts val="2926"/>
              </a:lnSpc>
              <a:buNone/>
            </a:pPr>
            <a:endParaRPr lang="en-US" sz="1829"/>
          </a:p>
        </p:txBody>
      </p:sp>
      <p:sp>
        <p:nvSpPr>
          <p:cNvPr id="15" name="Shape 12"/>
          <p:cNvSpPr/>
          <p:nvPr/>
        </p:nvSpPr>
        <p:spPr>
          <a:xfrm>
            <a:off x="812840" y="6230898"/>
            <a:ext cx="522565" cy="522565"/>
          </a:xfrm>
          <a:prstGeom prst="roundRect">
            <a:avLst>
              <a:gd name="adj" fmla="val 20001"/>
            </a:avLst>
          </a:prstGeom>
          <a:solidFill>
            <a:srgbClr val="E6E6E6"/>
          </a:solidFill>
          <a:ln w="7620">
            <a:solidFill>
              <a:srgbClr val="CCCCCC"/>
            </a:solidFill>
            <a:prstDash val="solid"/>
          </a:ln>
        </p:spPr>
        <p:txBody>
          <a:bodyPr/>
          <a:lstStyle/>
          <a:p>
            <a:endParaRPr lang="en-GB"/>
          </a:p>
        </p:txBody>
      </p:sp>
      <p:sp>
        <p:nvSpPr>
          <p:cNvPr id="16" name="Text 13"/>
          <p:cNvSpPr/>
          <p:nvPr/>
        </p:nvSpPr>
        <p:spPr>
          <a:xfrm>
            <a:off x="1011674" y="6352818"/>
            <a:ext cx="124897" cy="278725"/>
          </a:xfrm>
          <a:prstGeom prst="rect">
            <a:avLst/>
          </a:prstGeom>
          <a:noFill/>
          <a:ln/>
        </p:spPr>
        <p:txBody>
          <a:bodyPr wrap="none" rtlCol="0" anchor="t"/>
          <a:lstStyle/>
          <a:p>
            <a:pPr marL="0" indent="0" algn="ctr">
              <a:lnSpc>
                <a:spcPts val="2195"/>
              </a:lnSpc>
              <a:buNone/>
            </a:pPr>
            <a:r>
              <a:rPr lang="en-US" sz="2195">
                <a:solidFill>
                  <a:srgbClr val="383838"/>
                </a:solidFill>
                <a:latin typeface="Patrick Hand" pitchFamily="34" charset="0"/>
                <a:ea typeface="Patrick Hand" pitchFamily="34" charset="-122"/>
                <a:cs typeface="Patrick Hand" pitchFamily="34" charset="-120"/>
              </a:rPr>
              <a:t>3</a:t>
            </a:r>
            <a:endParaRPr lang="en-US" sz="2195"/>
          </a:p>
        </p:txBody>
      </p:sp>
      <p:sp>
        <p:nvSpPr>
          <p:cNvPr id="17" name="Text 14"/>
          <p:cNvSpPr/>
          <p:nvPr/>
        </p:nvSpPr>
        <p:spPr>
          <a:xfrm>
            <a:off x="3656528" y="6230898"/>
            <a:ext cx="2585561" cy="290274"/>
          </a:xfrm>
          <a:prstGeom prst="rect">
            <a:avLst/>
          </a:prstGeom>
          <a:noFill/>
          <a:ln/>
        </p:spPr>
        <p:txBody>
          <a:bodyPr wrap="none" lIns="91440" tIns="45720" rIns="91440" bIns="45720" rtlCol="0" anchor="t"/>
          <a:lstStyle/>
          <a:p>
            <a:pPr marL="0" indent="0" algn="ctr">
              <a:lnSpc>
                <a:spcPts val="2286"/>
              </a:lnSpc>
              <a:buNone/>
            </a:pPr>
            <a:r>
              <a:rPr lang="en-US" b="1">
                <a:solidFill>
                  <a:srgbClr val="383838"/>
                </a:solidFill>
                <a:latin typeface="Montserrat"/>
                <a:ea typeface="Patrick Hand" pitchFamily="34" charset="-122"/>
                <a:cs typeface="Patrick Hand" pitchFamily="34" charset="-120"/>
              </a:rPr>
              <a:t>Développement et </a:t>
            </a:r>
            <a:r>
              <a:rPr lang="en-US" b="1" err="1">
                <a:solidFill>
                  <a:srgbClr val="383838"/>
                </a:solidFill>
                <a:latin typeface="Montserrat"/>
                <a:ea typeface="Patrick Hand" pitchFamily="34" charset="-122"/>
                <a:cs typeface="Patrick Hand" pitchFamily="34" charset="-120"/>
              </a:rPr>
              <a:t>Déploiement</a:t>
            </a:r>
            <a:endParaRPr lang="en-US" err="1">
              <a:latin typeface="Montserrat"/>
            </a:endParaRPr>
          </a:p>
        </p:txBody>
      </p:sp>
      <p:sp>
        <p:nvSpPr>
          <p:cNvPr id="18" name="Text 15"/>
          <p:cNvSpPr/>
          <p:nvPr/>
        </p:nvSpPr>
        <p:spPr>
          <a:xfrm>
            <a:off x="1567577" y="6660475"/>
            <a:ext cx="6763583" cy="743188"/>
          </a:xfrm>
          <a:prstGeom prst="rect">
            <a:avLst/>
          </a:prstGeom>
          <a:noFill/>
          <a:ln/>
        </p:spPr>
        <p:txBody>
          <a:bodyPr wrap="square" lIns="91440" tIns="45720" rIns="91440" bIns="45720" rtlCol="0" anchor="t"/>
          <a:lstStyle/>
          <a:p>
            <a:pPr algn="ctr">
              <a:lnSpc>
                <a:spcPts val="2926"/>
              </a:lnSpc>
            </a:pPr>
            <a:r>
              <a:rPr lang="en-US">
                <a:solidFill>
                  <a:srgbClr val="383838"/>
                </a:solidFill>
                <a:latin typeface="Heebo"/>
                <a:ea typeface="Patrick Hand" pitchFamily="34" charset="-122"/>
                <a:cs typeface="Patrick Hand" pitchFamily="34" charset="-120"/>
              </a:rPr>
              <a:t>Applications et Infrastructures </a:t>
            </a:r>
            <a:r>
              <a:rPr lang="en-US" err="1">
                <a:solidFill>
                  <a:srgbClr val="383838"/>
                </a:solidFill>
                <a:latin typeface="Heebo"/>
                <a:ea typeface="Patrick Hand" pitchFamily="34" charset="-122"/>
                <a:cs typeface="Patrick Hand" pitchFamily="34" charset="-120"/>
              </a:rPr>
              <a:t>variées</a:t>
            </a:r>
            <a:endParaRPr lang="en-US" err="1">
              <a:solidFill>
                <a:srgbClr val="383838"/>
              </a:solidFill>
              <a:latin typeface="Heebo"/>
              <a:cs typeface="Heebo"/>
            </a:endParaRPr>
          </a:p>
        </p:txBody>
      </p:sp>
      <p:pic>
        <p:nvPicPr>
          <p:cNvPr id="2" name="Image 1" descr="Une image contenant texte, capture d’écran, logiciel, Système d’exploitation&#10;&#10;Description générée automatiquement">
            <a:extLst>
              <a:ext uri="{FF2B5EF4-FFF2-40B4-BE49-F238E27FC236}">
                <a16:creationId xmlns:a16="http://schemas.microsoft.com/office/drawing/2014/main" id="{6606171E-12F2-803A-BC93-EB56F661930B}"/>
              </a:ext>
            </a:extLst>
          </p:cNvPr>
          <p:cNvPicPr>
            <a:picLocks noChangeAspect="1"/>
          </p:cNvPicPr>
          <p:nvPr/>
        </p:nvPicPr>
        <p:blipFill>
          <a:blip r:embed="rId3"/>
          <a:stretch>
            <a:fillRect/>
          </a:stretch>
        </p:blipFill>
        <p:spPr>
          <a:xfrm>
            <a:off x="7315200" y="2082437"/>
            <a:ext cx="7315200" cy="418084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age 0" descr="preencoded.png"/>
          <p:cNvPicPr>
            <a:picLocks noChangeAspect="1"/>
          </p:cNvPicPr>
          <p:nvPr/>
        </p:nvPicPr>
        <p:blipFill>
          <a:blip r:embed="rId3"/>
          <a:stretch>
            <a:fillRect/>
          </a:stretch>
        </p:blipFill>
        <p:spPr>
          <a:xfrm>
            <a:off x="-1" y="0"/>
            <a:ext cx="6010275" cy="8229600"/>
          </a:xfrm>
          <a:prstGeom prst="rect">
            <a:avLst/>
          </a:prstGeom>
        </p:spPr>
      </p:pic>
      <p:sp>
        <p:nvSpPr>
          <p:cNvPr id="5" name="Text 2"/>
          <p:cNvSpPr/>
          <p:nvPr/>
        </p:nvSpPr>
        <p:spPr>
          <a:xfrm>
            <a:off x="6284000" y="807720"/>
            <a:ext cx="7548801" cy="1965722"/>
          </a:xfrm>
          <a:prstGeom prst="rect">
            <a:avLst/>
          </a:prstGeom>
          <a:noFill/>
          <a:ln/>
        </p:spPr>
        <p:txBody>
          <a:bodyPr wrap="square" lIns="91440" tIns="45720" rIns="91440" bIns="45720" rtlCol="0" anchor="t"/>
          <a:lstStyle/>
          <a:p>
            <a:pPr algn="ctr">
              <a:lnSpc>
                <a:spcPts val="7739"/>
              </a:lnSpc>
            </a:pPr>
            <a:r>
              <a:rPr lang="en-US" sz="5400" b="1">
                <a:latin typeface="Montserrat"/>
                <a:ea typeface="Syne"/>
                <a:cs typeface="Syne" pitchFamily="34" charset="-120"/>
              </a:rPr>
              <a:t>32123BC6-Big-Data </a:t>
            </a:r>
            <a:endParaRPr lang="en-US" sz="5400">
              <a:latin typeface="Montserrat"/>
            </a:endParaRPr>
          </a:p>
        </p:txBody>
      </p:sp>
      <p:sp>
        <p:nvSpPr>
          <p:cNvPr id="6" name="Text 3"/>
          <p:cNvSpPr/>
          <p:nvPr/>
        </p:nvSpPr>
        <p:spPr>
          <a:xfrm>
            <a:off x="6284000" y="2852023"/>
            <a:ext cx="7548801" cy="729139"/>
          </a:xfrm>
          <a:prstGeom prst="rect">
            <a:avLst/>
          </a:prstGeom>
          <a:noFill/>
          <a:ln/>
        </p:spPr>
        <p:txBody>
          <a:bodyPr wrap="square" lIns="91440" tIns="45720" rIns="91440" bIns="45720" rtlCol="0" anchor="t"/>
          <a:lstStyle/>
          <a:p>
            <a:pPr marL="0" indent="0">
              <a:lnSpc>
                <a:spcPts val="2871"/>
              </a:lnSpc>
              <a:buNone/>
            </a:pPr>
            <a:r>
              <a:rPr lang="en-US" sz="1750">
                <a:solidFill>
                  <a:srgbClr val="3B4E4E"/>
                </a:solidFill>
                <a:latin typeface="Heebo"/>
                <a:ea typeface="Overpass"/>
                <a:cs typeface="Overpass" pitchFamily="34" charset="-120"/>
                <a:sym typeface="Wingdings" panose="05000000000000000000" pitchFamily="2" charset="2"/>
              </a:rPr>
              <a:t> </a:t>
            </a:r>
            <a:r>
              <a:rPr lang="en-US" sz="1750">
                <a:solidFill>
                  <a:srgbClr val="3B4E4E"/>
                </a:solidFill>
                <a:latin typeface="Heebo"/>
                <a:ea typeface="Overpass"/>
                <a:cs typeface="Overpass" pitchFamily="34" charset="-120"/>
              </a:rPr>
              <a:t>Ce </a:t>
            </a:r>
            <a:r>
              <a:rPr lang="en-US" sz="1750" err="1">
                <a:solidFill>
                  <a:srgbClr val="3B4E4E"/>
                </a:solidFill>
                <a:latin typeface="Heebo"/>
                <a:ea typeface="Overpass"/>
                <a:cs typeface="Overpass" pitchFamily="34" charset="-120"/>
              </a:rPr>
              <a:t>projet</a:t>
            </a:r>
            <a:r>
              <a:rPr lang="en-US" sz="1750">
                <a:solidFill>
                  <a:srgbClr val="3B4E4E"/>
                </a:solidFill>
                <a:latin typeface="Heebo"/>
                <a:ea typeface="Overpass"/>
                <a:cs typeface="Overpass" pitchFamily="34" charset="-120"/>
              </a:rPr>
              <a:t> </a:t>
            </a:r>
            <a:r>
              <a:rPr lang="en-US" sz="1750" err="1">
                <a:solidFill>
                  <a:srgbClr val="3B4E4E"/>
                </a:solidFill>
                <a:latin typeface="Heebo"/>
                <a:ea typeface="Overpass"/>
                <a:cs typeface="Overpass" pitchFamily="34" charset="-120"/>
              </a:rPr>
              <a:t>utilise</a:t>
            </a:r>
            <a:r>
              <a:rPr lang="en-US" sz="1750">
                <a:solidFill>
                  <a:srgbClr val="3B4E4E"/>
                </a:solidFill>
                <a:latin typeface="Heebo"/>
                <a:ea typeface="Overpass"/>
                <a:cs typeface="Overpass" pitchFamily="34" charset="-120"/>
              </a:rPr>
              <a:t> Hadoop, Python et Power BI pour </a:t>
            </a:r>
            <a:r>
              <a:rPr lang="en-US" sz="1750" err="1">
                <a:solidFill>
                  <a:srgbClr val="3B4E4E"/>
                </a:solidFill>
                <a:latin typeface="Heebo"/>
                <a:ea typeface="Overpass"/>
                <a:cs typeface="Overpass" pitchFamily="34" charset="-120"/>
              </a:rPr>
              <a:t>analyser</a:t>
            </a:r>
            <a:r>
              <a:rPr lang="en-US" sz="1750">
                <a:solidFill>
                  <a:srgbClr val="3B4E4E"/>
                </a:solidFill>
                <a:latin typeface="Heebo"/>
                <a:ea typeface="Overpass"/>
                <a:cs typeface="Overpass" pitchFamily="34" charset="-120"/>
              </a:rPr>
              <a:t> les données </a:t>
            </a:r>
            <a:r>
              <a:rPr lang="en-US" sz="1750" err="1">
                <a:solidFill>
                  <a:srgbClr val="3B4E4E"/>
                </a:solidFill>
                <a:latin typeface="Heebo"/>
                <a:ea typeface="Overpass"/>
                <a:cs typeface="Overpass" pitchFamily="34" charset="-120"/>
              </a:rPr>
              <a:t>d'une</a:t>
            </a:r>
            <a:r>
              <a:rPr lang="en-US" sz="1750">
                <a:solidFill>
                  <a:srgbClr val="3B4E4E"/>
                </a:solidFill>
                <a:latin typeface="Heebo"/>
                <a:ea typeface="Overpass"/>
                <a:cs typeface="Overpass" pitchFamily="34" charset="-120"/>
              </a:rPr>
              <a:t> fromagerie </a:t>
            </a:r>
            <a:r>
              <a:rPr lang="en-US" sz="1750" err="1">
                <a:solidFill>
                  <a:srgbClr val="3B4E4E"/>
                </a:solidFill>
                <a:latin typeface="Heebo"/>
                <a:ea typeface="Overpass"/>
                <a:cs typeface="Overpass" pitchFamily="34" charset="-120"/>
              </a:rPr>
              <a:t>renommée</a:t>
            </a:r>
            <a:r>
              <a:rPr lang="en-US" sz="1750">
                <a:solidFill>
                  <a:srgbClr val="3B4E4E"/>
                </a:solidFill>
                <a:latin typeface="Heebo"/>
                <a:ea typeface="Overpass"/>
                <a:cs typeface="Overpass" pitchFamily="34" charset="-120"/>
              </a:rPr>
              <a:t> "la Fromagerie Fêtes du Brie".</a:t>
            </a:r>
            <a:endParaRPr lang="en-US" sz="1750">
              <a:latin typeface="Heebo"/>
              <a:ea typeface="Overpass"/>
              <a:cs typeface="Heebo"/>
            </a:endParaRPr>
          </a:p>
        </p:txBody>
      </p:sp>
      <p:sp>
        <p:nvSpPr>
          <p:cNvPr id="7" name="Text 4"/>
          <p:cNvSpPr/>
          <p:nvPr/>
        </p:nvSpPr>
        <p:spPr>
          <a:xfrm>
            <a:off x="6284000" y="4100751"/>
            <a:ext cx="7548801" cy="364569"/>
          </a:xfrm>
          <a:prstGeom prst="rect">
            <a:avLst/>
          </a:prstGeom>
          <a:noFill/>
          <a:ln/>
        </p:spPr>
        <p:txBody>
          <a:bodyPr wrap="none" rtlCol="0" anchor="t"/>
          <a:lstStyle/>
          <a:p>
            <a:pPr marL="0" indent="0">
              <a:lnSpc>
                <a:spcPts val="2871"/>
              </a:lnSpc>
              <a:buNone/>
            </a:pPr>
            <a:endParaRPr lang="en-US" sz="1794"/>
          </a:p>
        </p:txBody>
      </p:sp>
      <p:sp>
        <p:nvSpPr>
          <p:cNvPr id="8" name="Text 5"/>
          <p:cNvSpPr/>
          <p:nvPr/>
        </p:nvSpPr>
        <p:spPr>
          <a:xfrm>
            <a:off x="6284000" y="4357091"/>
            <a:ext cx="7548801" cy="729139"/>
          </a:xfrm>
          <a:prstGeom prst="rect">
            <a:avLst/>
          </a:prstGeom>
          <a:noFill/>
          <a:ln/>
        </p:spPr>
        <p:txBody>
          <a:bodyPr wrap="square" lIns="91440" tIns="45720" rIns="91440" bIns="45720" rtlCol="0" anchor="t"/>
          <a:lstStyle/>
          <a:p>
            <a:pPr marL="0" indent="0">
              <a:lnSpc>
                <a:spcPts val="2871"/>
              </a:lnSpc>
              <a:buNone/>
            </a:pPr>
            <a:r>
              <a:rPr lang="en-US" sz="1750">
                <a:solidFill>
                  <a:srgbClr val="3B4E4E"/>
                </a:solidFill>
                <a:latin typeface="Heebo"/>
                <a:ea typeface="Overpass"/>
                <a:cs typeface="Overpass" pitchFamily="34" charset="-120"/>
                <a:sym typeface="Wingdings" panose="05000000000000000000" pitchFamily="2" charset="2"/>
              </a:rPr>
              <a:t> </a:t>
            </a:r>
            <a:r>
              <a:rPr lang="en-US" sz="1750">
                <a:solidFill>
                  <a:srgbClr val="3B4E4E"/>
                </a:solidFill>
                <a:latin typeface="Heebo"/>
                <a:ea typeface="Overpass"/>
                <a:cs typeface="Overpass" pitchFamily="34" charset="-120"/>
              </a:rPr>
              <a:t>Notre </a:t>
            </a:r>
            <a:r>
              <a:rPr lang="en-US" sz="1750" err="1">
                <a:solidFill>
                  <a:srgbClr val="3B4E4E"/>
                </a:solidFill>
                <a:latin typeface="Heebo"/>
                <a:ea typeface="Overpass"/>
                <a:cs typeface="Overpass" pitchFamily="34" charset="-120"/>
              </a:rPr>
              <a:t>objectif</a:t>
            </a:r>
            <a:r>
              <a:rPr lang="en-US" sz="1750">
                <a:solidFill>
                  <a:srgbClr val="3B4E4E"/>
                </a:solidFill>
                <a:latin typeface="Heebo"/>
                <a:ea typeface="Overpass"/>
                <a:cs typeface="Overpass" pitchFamily="34" charset="-120"/>
              </a:rPr>
              <a:t> </a:t>
            </a:r>
            <a:r>
              <a:rPr lang="en-US" sz="1750" err="1">
                <a:solidFill>
                  <a:srgbClr val="3B4E4E"/>
                </a:solidFill>
                <a:latin typeface="Heebo"/>
                <a:ea typeface="Overpass"/>
                <a:cs typeface="Overpass" pitchFamily="34" charset="-120"/>
              </a:rPr>
              <a:t>est</a:t>
            </a:r>
            <a:r>
              <a:rPr lang="en-US" sz="1750">
                <a:solidFill>
                  <a:srgbClr val="3B4E4E"/>
                </a:solidFill>
                <a:latin typeface="Heebo"/>
                <a:ea typeface="Overpass"/>
                <a:cs typeface="Overpass" pitchFamily="34" charset="-120"/>
              </a:rPr>
              <a:t> </a:t>
            </a:r>
            <a:r>
              <a:rPr lang="en-US" sz="1750" err="1">
                <a:solidFill>
                  <a:srgbClr val="3B4E4E"/>
                </a:solidFill>
                <a:latin typeface="Heebo"/>
                <a:ea typeface="Overpass"/>
                <a:cs typeface="Overpass" pitchFamily="34" charset="-120"/>
              </a:rPr>
              <a:t>d'optimiser</a:t>
            </a:r>
            <a:r>
              <a:rPr lang="en-US" sz="1750">
                <a:solidFill>
                  <a:srgbClr val="3B4E4E"/>
                </a:solidFill>
                <a:latin typeface="Heebo"/>
                <a:ea typeface="Overpass"/>
                <a:cs typeface="Overpass" pitchFamily="34" charset="-120"/>
              </a:rPr>
              <a:t> la </a:t>
            </a:r>
            <a:r>
              <a:rPr lang="en-US" sz="1750" err="1">
                <a:solidFill>
                  <a:srgbClr val="3B4E4E"/>
                </a:solidFill>
                <a:latin typeface="Heebo"/>
                <a:ea typeface="Overpass"/>
                <a:cs typeface="Overpass" pitchFamily="34" charset="-120"/>
              </a:rPr>
              <a:t>fidélisation</a:t>
            </a:r>
            <a:r>
              <a:rPr lang="en-US" sz="1750">
                <a:solidFill>
                  <a:srgbClr val="3B4E4E"/>
                </a:solidFill>
                <a:latin typeface="Heebo"/>
                <a:ea typeface="Overpass"/>
                <a:cs typeface="Overpass" pitchFamily="34" charset="-120"/>
              </a:rPr>
              <a:t> des clients </a:t>
            </a:r>
            <a:r>
              <a:rPr lang="en-US" sz="1750" err="1">
                <a:solidFill>
                  <a:srgbClr val="3B4E4E"/>
                </a:solidFill>
                <a:latin typeface="Heebo"/>
                <a:ea typeface="Overpass"/>
                <a:cs typeface="Overpass" pitchFamily="34" charset="-120"/>
              </a:rPr>
              <a:t>en</a:t>
            </a:r>
            <a:r>
              <a:rPr lang="en-US" sz="1750">
                <a:solidFill>
                  <a:srgbClr val="3B4E4E"/>
                </a:solidFill>
                <a:latin typeface="Heebo"/>
                <a:ea typeface="Overpass"/>
                <a:cs typeface="Overpass" pitchFamily="34" charset="-120"/>
              </a:rPr>
              <a:t> </a:t>
            </a:r>
            <a:r>
              <a:rPr lang="en-US" sz="1750" err="1">
                <a:solidFill>
                  <a:srgbClr val="3B4E4E"/>
                </a:solidFill>
                <a:latin typeface="Heebo"/>
                <a:ea typeface="Overpass"/>
                <a:cs typeface="Overpass" pitchFamily="34" charset="-120"/>
              </a:rPr>
              <a:t>ajustant</a:t>
            </a:r>
            <a:r>
              <a:rPr lang="en-US" sz="1750">
                <a:solidFill>
                  <a:srgbClr val="3B4E4E"/>
                </a:solidFill>
                <a:latin typeface="Heebo"/>
                <a:ea typeface="Overpass"/>
                <a:cs typeface="Overpass" pitchFamily="34" charset="-120"/>
              </a:rPr>
              <a:t> le </a:t>
            </a:r>
            <a:r>
              <a:rPr lang="en-US" sz="1750" err="1">
                <a:solidFill>
                  <a:srgbClr val="3B4E4E"/>
                </a:solidFill>
                <a:latin typeface="Heebo"/>
                <a:ea typeface="Overpass"/>
                <a:cs typeface="Overpass" pitchFamily="34" charset="-120"/>
              </a:rPr>
              <a:t>programme</a:t>
            </a:r>
            <a:r>
              <a:rPr lang="en-US" sz="1750">
                <a:solidFill>
                  <a:srgbClr val="3B4E4E"/>
                </a:solidFill>
                <a:latin typeface="Heebo"/>
                <a:ea typeface="Overpass"/>
                <a:cs typeface="Overpass" pitchFamily="34" charset="-120"/>
              </a:rPr>
              <a:t> de </a:t>
            </a:r>
            <a:r>
              <a:rPr lang="en-US" sz="1750" err="1">
                <a:solidFill>
                  <a:srgbClr val="3B4E4E"/>
                </a:solidFill>
                <a:latin typeface="Heebo"/>
                <a:ea typeface="Overpass"/>
                <a:cs typeface="Overpass" pitchFamily="34" charset="-120"/>
              </a:rPr>
              <a:t>fidélisation</a:t>
            </a:r>
            <a:r>
              <a:rPr lang="en-US" sz="1750">
                <a:solidFill>
                  <a:srgbClr val="3B4E4E"/>
                </a:solidFill>
                <a:latin typeface="Heebo"/>
                <a:ea typeface="Overpass"/>
                <a:cs typeface="Overpass" pitchFamily="34" charset="-120"/>
              </a:rPr>
              <a:t> via </a:t>
            </a:r>
            <a:r>
              <a:rPr lang="en-US" sz="1750" err="1">
                <a:solidFill>
                  <a:srgbClr val="3B4E4E"/>
                </a:solidFill>
                <a:latin typeface="Heebo"/>
                <a:ea typeface="Overpass"/>
                <a:cs typeface="Overpass" pitchFamily="34" charset="-120"/>
              </a:rPr>
              <a:t>l'analyse</a:t>
            </a:r>
            <a:r>
              <a:rPr lang="en-US" sz="1750">
                <a:solidFill>
                  <a:srgbClr val="3B4E4E"/>
                </a:solidFill>
                <a:latin typeface="Heebo"/>
                <a:ea typeface="Overpass"/>
                <a:cs typeface="Overpass" pitchFamily="34" charset="-120"/>
              </a:rPr>
              <a:t> de données </a:t>
            </a:r>
            <a:r>
              <a:rPr lang="en-US" sz="1750" err="1">
                <a:solidFill>
                  <a:srgbClr val="3B4E4E"/>
                </a:solidFill>
                <a:latin typeface="Heebo"/>
                <a:ea typeface="Overpass"/>
                <a:cs typeface="Overpass" pitchFamily="34" charset="-120"/>
              </a:rPr>
              <a:t>pertinentes</a:t>
            </a:r>
            <a:r>
              <a:rPr lang="en-US" sz="1750">
                <a:solidFill>
                  <a:srgbClr val="3B4E4E"/>
                </a:solidFill>
                <a:latin typeface="Heebo"/>
                <a:ea typeface="Overpass"/>
                <a:cs typeface="Overpass" pitchFamily="34" charset="-120"/>
              </a:rPr>
              <a:t>.</a:t>
            </a:r>
            <a:endParaRPr lang="en-US" sz="1750">
              <a:latin typeface="Heebo"/>
              <a:ea typeface="Overpass"/>
              <a:cs typeface="Heebo"/>
            </a:endParaRPr>
          </a:p>
        </p:txBody>
      </p:sp>
      <p:sp>
        <p:nvSpPr>
          <p:cNvPr id="9" name="Text 6"/>
          <p:cNvSpPr/>
          <p:nvPr/>
        </p:nvSpPr>
        <p:spPr>
          <a:xfrm>
            <a:off x="6284000" y="5707142"/>
            <a:ext cx="7548801" cy="364569"/>
          </a:xfrm>
          <a:prstGeom prst="rect">
            <a:avLst/>
          </a:prstGeom>
          <a:noFill/>
          <a:ln/>
        </p:spPr>
        <p:txBody>
          <a:bodyPr wrap="none" rtlCol="0" anchor="t"/>
          <a:lstStyle/>
          <a:p>
            <a:pPr marL="0" indent="0">
              <a:lnSpc>
                <a:spcPts val="2871"/>
              </a:lnSpc>
              <a:buNone/>
            </a:pPr>
            <a:endParaRPr lang="en-US" sz="1794"/>
          </a:p>
        </p:txBody>
      </p:sp>
      <p:sp>
        <p:nvSpPr>
          <p:cNvPr id="10" name="Text 7"/>
          <p:cNvSpPr/>
          <p:nvPr/>
        </p:nvSpPr>
        <p:spPr>
          <a:xfrm>
            <a:off x="6283999" y="5781199"/>
            <a:ext cx="7548801" cy="1093708"/>
          </a:xfrm>
          <a:prstGeom prst="rect">
            <a:avLst/>
          </a:prstGeom>
          <a:noFill/>
          <a:ln/>
        </p:spPr>
        <p:txBody>
          <a:bodyPr wrap="square" lIns="91440" tIns="45720" rIns="91440" bIns="45720" rtlCol="0" anchor="t"/>
          <a:lstStyle/>
          <a:p>
            <a:pPr marL="0" indent="0">
              <a:lnSpc>
                <a:spcPts val="2871"/>
              </a:lnSpc>
              <a:buNone/>
            </a:pPr>
            <a:r>
              <a:rPr lang="en-US" sz="1750">
                <a:solidFill>
                  <a:srgbClr val="3B4E4E"/>
                </a:solidFill>
                <a:latin typeface="Heebo"/>
                <a:ea typeface="Overpass" pitchFamily="34" charset="-122"/>
                <a:cs typeface="Overpass" pitchFamily="34" charset="-120"/>
                <a:sym typeface="Wingdings" panose="05000000000000000000" pitchFamily="2" charset="2"/>
              </a:rPr>
              <a:t> </a:t>
            </a:r>
            <a:r>
              <a:rPr lang="en-US" sz="1750">
                <a:solidFill>
                  <a:srgbClr val="3B4E4E"/>
                </a:solidFill>
                <a:latin typeface="Heebo"/>
                <a:ea typeface="Overpass" pitchFamily="34" charset="-122"/>
                <a:cs typeface="Overpass" pitchFamily="34" charset="-120"/>
              </a:rPr>
              <a:t>Nous </a:t>
            </a:r>
            <a:r>
              <a:rPr lang="en-US" sz="1750" err="1">
                <a:solidFill>
                  <a:srgbClr val="3B4E4E"/>
                </a:solidFill>
                <a:latin typeface="Heebo"/>
                <a:ea typeface="Overpass" pitchFamily="34" charset="-122"/>
                <a:cs typeface="Overpass" pitchFamily="34" charset="-120"/>
              </a:rPr>
              <a:t>explorerons</a:t>
            </a:r>
            <a:r>
              <a:rPr lang="en-US" sz="1750">
                <a:solidFill>
                  <a:srgbClr val="3B4E4E"/>
                </a:solidFill>
                <a:latin typeface="Heebo"/>
                <a:ea typeface="Overpass" pitchFamily="34" charset="-122"/>
                <a:cs typeface="Overpass" pitchFamily="34" charset="-120"/>
              </a:rPr>
              <a:t> les </a:t>
            </a:r>
            <a:r>
              <a:rPr lang="en-US" sz="1750" err="1">
                <a:solidFill>
                  <a:srgbClr val="3B4E4E"/>
                </a:solidFill>
                <a:latin typeface="Heebo"/>
                <a:ea typeface="Overpass" pitchFamily="34" charset="-122"/>
                <a:cs typeface="Overpass" pitchFamily="34" charset="-120"/>
              </a:rPr>
              <a:t>différents</a:t>
            </a:r>
            <a:r>
              <a:rPr lang="en-US" sz="1750">
                <a:solidFill>
                  <a:srgbClr val="3B4E4E"/>
                </a:solidFill>
                <a:latin typeface="Heebo"/>
                <a:ea typeface="Overpass" pitchFamily="34" charset="-122"/>
                <a:cs typeface="Overpass" pitchFamily="34" charset="-120"/>
              </a:rPr>
              <a:t> lots </a:t>
            </a:r>
            <a:r>
              <a:rPr lang="en-US" sz="1750" err="1">
                <a:solidFill>
                  <a:srgbClr val="3B4E4E"/>
                </a:solidFill>
                <a:latin typeface="Heebo"/>
                <a:ea typeface="Overpass" pitchFamily="34" charset="-122"/>
                <a:cs typeface="Overpass" pitchFamily="34" charset="-120"/>
              </a:rPr>
              <a:t>d'analyse</a:t>
            </a:r>
            <a:r>
              <a:rPr lang="en-US" sz="1750">
                <a:solidFill>
                  <a:srgbClr val="3B4E4E"/>
                </a:solidFill>
                <a:latin typeface="Heebo"/>
                <a:ea typeface="Overpass" pitchFamily="34" charset="-122"/>
                <a:cs typeface="Overpass" pitchFamily="34" charset="-120"/>
              </a:rPr>
              <a:t>, les </a:t>
            </a:r>
            <a:r>
              <a:rPr lang="en-US" sz="1750" err="1">
                <a:solidFill>
                  <a:srgbClr val="3B4E4E"/>
                </a:solidFill>
                <a:latin typeface="Heebo"/>
                <a:ea typeface="Overpass" pitchFamily="34" charset="-122"/>
                <a:cs typeface="Overpass" pitchFamily="34" charset="-120"/>
              </a:rPr>
              <a:t>défis</a:t>
            </a:r>
            <a:r>
              <a:rPr lang="en-US" sz="1750">
                <a:solidFill>
                  <a:srgbClr val="3B4E4E"/>
                </a:solidFill>
                <a:latin typeface="Heebo"/>
                <a:ea typeface="Overpass" pitchFamily="34" charset="-122"/>
                <a:cs typeface="Overpass" pitchFamily="34" charset="-120"/>
              </a:rPr>
              <a:t> techniques et les solutions </a:t>
            </a:r>
            <a:r>
              <a:rPr lang="en-US" sz="1750" err="1">
                <a:solidFill>
                  <a:srgbClr val="3B4E4E"/>
                </a:solidFill>
                <a:latin typeface="Heebo"/>
                <a:ea typeface="Overpass" pitchFamily="34" charset="-122"/>
                <a:cs typeface="Overpass" pitchFamily="34" charset="-120"/>
              </a:rPr>
              <a:t>innovantes</a:t>
            </a:r>
            <a:r>
              <a:rPr lang="en-US" sz="1750">
                <a:solidFill>
                  <a:srgbClr val="3B4E4E"/>
                </a:solidFill>
                <a:latin typeface="Heebo"/>
                <a:ea typeface="Overpass" pitchFamily="34" charset="-122"/>
                <a:cs typeface="Overpass" pitchFamily="34" charset="-120"/>
              </a:rPr>
              <a:t> mises </a:t>
            </a:r>
            <a:r>
              <a:rPr lang="en-US" sz="1750" err="1">
                <a:solidFill>
                  <a:srgbClr val="3B4E4E"/>
                </a:solidFill>
                <a:latin typeface="Heebo"/>
                <a:ea typeface="Overpass" pitchFamily="34" charset="-122"/>
                <a:cs typeface="Overpass" pitchFamily="34" charset="-120"/>
              </a:rPr>
              <a:t>en</a:t>
            </a:r>
            <a:r>
              <a:rPr lang="en-US" sz="1750">
                <a:solidFill>
                  <a:srgbClr val="3B4E4E"/>
                </a:solidFill>
                <a:latin typeface="Heebo"/>
                <a:ea typeface="Overpass" pitchFamily="34" charset="-122"/>
                <a:cs typeface="Overpass" pitchFamily="34" charset="-120"/>
              </a:rPr>
              <a:t> </a:t>
            </a:r>
            <a:r>
              <a:rPr lang="en-US" sz="1750" err="1">
                <a:solidFill>
                  <a:srgbClr val="3B4E4E"/>
                </a:solidFill>
                <a:latin typeface="Heebo"/>
                <a:ea typeface="Overpass" pitchFamily="34" charset="-122"/>
                <a:cs typeface="Overpass" pitchFamily="34" charset="-120"/>
              </a:rPr>
              <a:t>œuvre</a:t>
            </a:r>
            <a:r>
              <a:rPr lang="en-US" sz="1750">
                <a:solidFill>
                  <a:srgbClr val="3B4E4E"/>
                </a:solidFill>
                <a:latin typeface="Heebo"/>
                <a:ea typeface="Overpass" pitchFamily="34" charset="-122"/>
                <a:cs typeface="Overpass" pitchFamily="34" charset="-120"/>
              </a:rPr>
              <a:t> pour </a:t>
            </a:r>
            <a:r>
              <a:rPr lang="en-US" sz="1750" err="1">
                <a:solidFill>
                  <a:srgbClr val="3B4E4E"/>
                </a:solidFill>
                <a:latin typeface="Heebo"/>
                <a:ea typeface="Overpass" pitchFamily="34" charset="-122"/>
                <a:cs typeface="Overpass" pitchFamily="34" charset="-120"/>
              </a:rPr>
              <a:t>extraire</a:t>
            </a:r>
            <a:r>
              <a:rPr lang="en-US" sz="1750">
                <a:solidFill>
                  <a:srgbClr val="3B4E4E"/>
                </a:solidFill>
                <a:latin typeface="Heebo"/>
                <a:ea typeface="Overpass" pitchFamily="34" charset="-122"/>
                <a:cs typeface="Overpass" pitchFamily="34" charset="-120"/>
              </a:rPr>
              <a:t> des insights </a:t>
            </a:r>
            <a:r>
              <a:rPr lang="en-US" sz="1750" err="1">
                <a:solidFill>
                  <a:srgbClr val="3B4E4E"/>
                </a:solidFill>
                <a:latin typeface="Heebo"/>
                <a:ea typeface="Overpass" pitchFamily="34" charset="-122"/>
                <a:cs typeface="Overpass" pitchFamily="34" charset="-120"/>
              </a:rPr>
              <a:t>précieux</a:t>
            </a:r>
            <a:r>
              <a:rPr lang="en-US" sz="1750">
                <a:solidFill>
                  <a:srgbClr val="3B4E4E"/>
                </a:solidFill>
                <a:latin typeface="Heebo"/>
                <a:ea typeface="Overpass" pitchFamily="34" charset="-122"/>
                <a:cs typeface="Overpass" pitchFamily="34" charset="-120"/>
              </a:rPr>
              <a:t> et </a:t>
            </a:r>
            <a:r>
              <a:rPr lang="en-US" sz="1750" err="1">
                <a:solidFill>
                  <a:srgbClr val="3B4E4E"/>
                </a:solidFill>
                <a:latin typeface="Heebo"/>
                <a:ea typeface="Overpass" pitchFamily="34" charset="-122"/>
                <a:cs typeface="Overpass" pitchFamily="34" charset="-120"/>
              </a:rPr>
              <a:t>améliorer</a:t>
            </a:r>
            <a:r>
              <a:rPr lang="en-US" sz="1750">
                <a:solidFill>
                  <a:srgbClr val="3B4E4E"/>
                </a:solidFill>
                <a:latin typeface="Heebo"/>
                <a:ea typeface="Overpass" pitchFamily="34" charset="-122"/>
                <a:cs typeface="Overpass" pitchFamily="34" charset="-120"/>
              </a:rPr>
              <a:t> la </a:t>
            </a:r>
            <a:r>
              <a:rPr lang="en-US" sz="1750" err="1">
                <a:solidFill>
                  <a:srgbClr val="3B4E4E"/>
                </a:solidFill>
                <a:latin typeface="Heebo"/>
                <a:ea typeface="Overpass" pitchFamily="34" charset="-122"/>
                <a:cs typeface="Overpass" pitchFamily="34" charset="-120"/>
              </a:rPr>
              <a:t>prise</a:t>
            </a:r>
            <a:r>
              <a:rPr lang="en-US" sz="1750">
                <a:solidFill>
                  <a:srgbClr val="3B4E4E"/>
                </a:solidFill>
                <a:latin typeface="Heebo"/>
                <a:ea typeface="Overpass" pitchFamily="34" charset="-122"/>
                <a:cs typeface="Overpass" pitchFamily="34" charset="-120"/>
              </a:rPr>
              <a:t> de </a:t>
            </a:r>
            <a:r>
              <a:rPr lang="en-US" sz="1750" err="1">
                <a:solidFill>
                  <a:srgbClr val="3B4E4E"/>
                </a:solidFill>
                <a:latin typeface="Heebo"/>
                <a:ea typeface="Overpass" pitchFamily="34" charset="-122"/>
                <a:cs typeface="Overpass" pitchFamily="34" charset="-120"/>
              </a:rPr>
              <a:t>décision</a:t>
            </a:r>
            <a:r>
              <a:rPr lang="en-US" sz="1750">
                <a:solidFill>
                  <a:srgbClr val="3B4E4E"/>
                </a:solidFill>
                <a:latin typeface="Heebo"/>
                <a:ea typeface="Overpass" pitchFamily="34" charset="-122"/>
                <a:cs typeface="Overpass" pitchFamily="34" charset="-120"/>
              </a:rPr>
              <a:t> dans </a:t>
            </a:r>
            <a:r>
              <a:rPr lang="en-US" sz="1750" err="1">
                <a:solidFill>
                  <a:srgbClr val="3B4E4E"/>
                </a:solidFill>
                <a:latin typeface="Heebo"/>
                <a:ea typeface="Overpass" pitchFamily="34" charset="-122"/>
                <a:cs typeface="Overpass" pitchFamily="34" charset="-120"/>
              </a:rPr>
              <a:t>l'industrie</a:t>
            </a:r>
            <a:r>
              <a:rPr lang="en-US" sz="1750">
                <a:solidFill>
                  <a:srgbClr val="3B4E4E"/>
                </a:solidFill>
                <a:latin typeface="Heebo"/>
                <a:ea typeface="Overpass" pitchFamily="34" charset="-122"/>
                <a:cs typeface="Overpass" pitchFamily="34" charset="-120"/>
              </a:rPr>
              <a:t> </a:t>
            </a:r>
            <a:r>
              <a:rPr lang="en-US" sz="1750" err="1">
                <a:solidFill>
                  <a:srgbClr val="3B4E4E"/>
                </a:solidFill>
                <a:latin typeface="Heebo"/>
                <a:ea typeface="Overpass" pitchFamily="34" charset="-122"/>
                <a:cs typeface="Overpass" pitchFamily="34" charset="-120"/>
              </a:rPr>
              <a:t>fromagère</a:t>
            </a:r>
            <a:r>
              <a:rPr lang="en-US" sz="1750">
                <a:solidFill>
                  <a:srgbClr val="3B4E4E"/>
                </a:solidFill>
                <a:latin typeface="Heebo"/>
                <a:ea typeface="Overpass" pitchFamily="34" charset="-122"/>
                <a:cs typeface="Overpass" pitchFamily="34" charset="-120"/>
              </a:rPr>
              <a:t>.</a:t>
            </a:r>
            <a:endParaRPr lang="en-US" sz="1750">
              <a:latin typeface="Heebo"/>
              <a:cs typeface="Heebo"/>
            </a:endParaRPr>
          </a:p>
        </p:txBody>
      </p:sp>
    </p:spTree>
    <p:extLst>
      <p:ext uri="{BB962C8B-B14F-4D97-AF65-F5344CB8AC3E}">
        <p14:creationId xmlns:p14="http://schemas.microsoft.com/office/powerpoint/2010/main" val="3025210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2"/>
          <p:cNvSpPr/>
          <p:nvPr/>
        </p:nvSpPr>
        <p:spPr>
          <a:xfrm>
            <a:off x="3333869" y="819805"/>
            <a:ext cx="10255806" cy="771525"/>
          </a:xfrm>
          <a:prstGeom prst="rect">
            <a:avLst/>
          </a:prstGeom>
          <a:noFill/>
          <a:ln/>
        </p:spPr>
        <p:txBody>
          <a:bodyPr wrap="none" lIns="91440" tIns="45720" rIns="91440" bIns="45720" rtlCol="0" anchor="t"/>
          <a:lstStyle/>
          <a:p>
            <a:pPr marL="0" indent="0">
              <a:lnSpc>
                <a:spcPts val="6075"/>
              </a:lnSpc>
              <a:buNone/>
            </a:pPr>
            <a:r>
              <a:rPr lang="en-US" sz="4850" b="1">
                <a:latin typeface="Montserrat"/>
                <a:ea typeface="Syne"/>
                <a:cs typeface="Syne" pitchFamily="34" charset="-120"/>
              </a:rPr>
              <a:t>Introduction et </a:t>
            </a:r>
            <a:r>
              <a:rPr lang="en-US" sz="4850" b="1" err="1">
                <a:latin typeface="Montserrat"/>
                <a:ea typeface="Syne"/>
                <a:cs typeface="Syne" pitchFamily="34" charset="-120"/>
              </a:rPr>
              <a:t>Problématique</a:t>
            </a:r>
            <a:endParaRPr lang="en-US" sz="4850">
              <a:latin typeface="Montserrat"/>
              <a:ea typeface="Syne"/>
            </a:endParaRPr>
          </a:p>
        </p:txBody>
      </p:sp>
      <p:sp>
        <p:nvSpPr>
          <p:cNvPr id="5" name="Text 3"/>
          <p:cNvSpPr/>
          <p:nvPr/>
        </p:nvSpPr>
        <p:spPr>
          <a:xfrm>
            <a:off x="864037" y="2411135"/>
            <a:ext cx="3145988" cy="385763"/>
          </a:xfrm>
          <a:prstGeom prst="rect">
            <a:avLst/>
          </a:prstGeom>
          <a:noFill/>
          <a:ln/>
        </p:spPr>
        <p:txBody>
          <a:bodyPr wrap="none" lIns="91440" tIns="45720" rIns="91440" bIns="45720" rtlCol="0" anchor="t"/>
          <a:lstStyle/>
          <a:p>
            <a:pPr marL="0" indent="0">
              <a:lnSpc>
                <a:spcPts val="3038"/>
              </a:lnSpc>
              <a:buNone/>
            </a:pPr>
            <a:r>
              <a:rPr lang="en-US" sz="2400" b="1" err="1">
                <a:latin typeface="Syne"/>
                <a:ea typeface="Syne" pitchFamily="34" charset="-122"/>
                <a:cs typeface="Syne" pitchFamily="34" charset="-120"/>
              </a:rPr>
              <a:t>Objectifs</a:t>
            </a:r>
            <a:r>
              <a:rPr lang="en-US" sz="2400" b="1">
                <a:latin typeface="Syne"/>
                <a:ea typeface="Syne" pitchFamily="34" charset="-122"/>
                <a:cs typeface="Syne" pitchFamily="34" charset="-120"/>
              </a:rPr>
              <a:t> du </a:t>
            </a:r>
            <a:r>
              <a:rPr lang="en-US" sz="2400" b="1" err="1">
                <a:latin typeface="Syne"/>
                <a:ea typeface="Syne" pitchFamily="34" charset="-122"/>
                <a:cs typeface="Syne" pitchFamily="34" charset="-120"/>
              </a:rPr>
              <a:t>Projet</a:t>
            </a:r>
            <a:endParaRPr lang="en-US" sz="2400" err="1">
              <a:latin typeface="Syne"/>
            </a:endParaRPr>
          </a:p>
        </p:txBody>
      </p:sp>
      <p:sp>
        <p:nvSpPr>
          <p:cNvPr id="6" name="Text 4"/>
          <p:cNvSpPr/>
          <p:nvPr/>
        </p:nvSpPr>
        <p:spPr>
          <a:xfrm>
            <a:off x="850225" y="3429476"/>
            <a:ext cx="3898821" cy="3160395"/>
          </a:xfrm>
          <a:prstGeom prst="rect">
            <a:avLst/>
          </a:prstGeom>
          <a:noFill/>
          <a:ln/>
        </p:spPr>
        <p:txBody>
          <a:bodyPr wrap="square" lIns="91440" tIns="45720" rIns="91440" bIns="45720" rtlCol="0" anchor="t"/>
          <a:lstStyle/>
          <a:p>
            <a:r>
              <a:rPr lang="en-US" sz="1900" b="1" err="1">
                <a:ea typeface="+mn-lt"/>
                <a:cs typeface="+mn-lt"/>
              </a:rPr>
              <a:t>Projet</a:t>
            </a:r>
            <a:r>
              <a:rPr lang="en-US" sz="1900" b="1">
                <a:ea typeface="+mn-lt"/>
                <a:cs typeface="+mn-lt"/>
              </a:rPr>
              <a:t> : </a:t>
            </a:r>
            <a:r>
              <a:rPr lang="en-US" sz="1900" b="1" err="1">
                <a:ea typeface="+mn-lt"/>
                <a:cs typeface="+mn-lt"/>
              </a:rPr>
              <a:t>Fidélisation</a:t>
            </a:r>
            <a:r>
              <a:rPr lang="en-US" sz="1900" b="1">
                <a:ea typeface="+mn-lt"/>
                <a:cs typeface="+mn-lt"/>
              </a:rPr>
              <a:t> Clientèle Fromagerie</a:t>
            </a:r>
            <a:endParaRPr lang="fr-FR"/>
          </a:p>
          <a:p>
            <a:endParaRPr lang="en-US" sz="1900" b="1">
              <a:ea typeface="+mn-lt"/>
              <a:cs typeface="+mn-lt"/>
            </a:endParaRPr>
          </a:p>
          <a:p>
            <a:pPr marL="285750" indent="-285750">
              <a:buFont typeface="Arial"/>
              <a:buChar char="•"/>
            </a:pPr>
            <a:r>
              <a:rPr lang="en-US" sz="1900" b="1">
                <a:ea typeface="+mn-lt"/>
                <a:cs typeface="+mn-lt"/>
              </a:rPr>
              <a:t>Technologies</a:t>
            </a:r>
            <a:r>
              <a:rPr lang="en-US" sz="1900">
                <a:ea typeface="+mn-lt"/>
                <a:cs typeface="+mn-lt"/>
              </a:rPr>
              <a:t> : Hadoop, Python, Power BI</a:t>
            </a:r>
            <a:endParaRPr lang="en-US"/>
          </a:p>
          <a:p>
            <a:pPr marL="285750" indent="-285750">
              <a:buFont typeface="Arial"/>
              <a:buChar char="•"/>
            </a:pPr>
            <a:endParaRPr lang="en-US" sz="1900">
              <a:ea typeface="+mn-lt"/>
              <a:cs typeface="+mn-lt"/>
            </a:endParaRPr>
          </a:p>
          <a:p>
            <a:pPr marL="285750" indent="-285750">
              <a:buFont typeface="Arial"/>
              <a:buChar char="•"/>
            </a:pPr>
            <a:r>
              <a:rPr lang="en-US" sz="1900" b="1">
                <a:ea typeface="+mn-lt"/>
                <a:cs typeface="+mn-lt"/>
              </a:rPr>
              <a:t>Objectif</a:t>
            </a:r>
            <a:r>
              <a:rPr lang="en-US" sz="1900">
                <a:ea typeface="+mn-lt"/>
                <a:cs typeface="+mn-lt"/>
              </a:rPr>
              <a:t> : </a:t>
            </a:r>
            <a:r>
              <a:rPr lang="en-US" sz="1900" err="1">
                <a:ea typeface="+mn-lt"/>
                <a:cs typeface="+mn-lt"/>
              </a:rPr>
              <a:t>Extraire</a:t>
            </a:r>
            <a:r>
              <a:rPr lang="en-US" sz="1900">
                <a:ea typeface="+mn-lt"/>
                <a:cs typeface="+mn-lt"/>
              </a:rPr>
              <a:t> des insights pour </a:t>
            </a:r>
            <a:r>
              <a:rPr lang="en-US" sz="1900" err="1">
                <a:ea typeface="+mn-lt"/>
                <a:cs typeface="+mn-lt"/>
              </a:rPr>
              <a:t>peaufiner</a:t>
            </a:r>
            <a:r>
              <a:rPr lang="en-US" sz="1900">
                <a:ea typeface="+mn-lt"/>
                <a:cs typeface="+mn-lt"/>
              </a:rPr>
              <a:t> le </a:t>
            </a:r>
            <a:r>
              <a:rPr lang="en-US" sz="1900" err="1">
                <a:ea typeface="+mn-lt"/>
                <a:cs typeface="+mn-lt"/>
              </a:rPr>
              <a:t>programme</a:t>
            </a:r>
            <a:r>
              <a:rPr lang="en-US" sz="1900">
                <a:ea typeface="+mn-lt"/>
                <a:cs typeface="+mn-lt"/>
              </a:rPr>
              <a:t> de </a:t>
            </a:r>
            <a:r>
              <a:rPr lang="en-US" sz="1900" err="1">
                <a:ea typeface="+mn-lt"/>
                <a:cs typeface="+mn-lt"/>
              </a:rPr>
              <a:t>fidélisation</a:t>
            </a:r>
            <a:r>
              <a:rPr lang="en-US" sz="1900">
                <a:ea typeface="+mn-lt"/>
                <a:cs typeface="+mn-lt"/>
              </a:rPr>
              <a:t>.</a:t>
            </a:r>
            <a:endParaRPr lang="en-US"/>
          </a:p>
          <a:p>
            <a:pPr marL="0" indent="0">
              <a:lnSpc>
                <a:spcPts val="3110"/>
              </a:lnSpc>
              <a:buNone/>
            </a:pPr>
            <a:endParaRPr lang="en-US" sz="1900">
              <a:latin typeface="Overpass"/>
            </a:endParaRPr>
          </a:p>
        </p:txBody>
      </p:sp>
      <p:sp>
        <p:nvSpPr>
          <p:cNvPr id="7" name="Text 5"/>
          <p:cNvSpPr/>
          <p:nvPr/>
        </p:nvSpPr>
        <p:spPr>
          <a:xfrm>
            <a:off x="5372695" y="2411135"/>
            <a:ext cx="3898821" cy="771525"/>
          </a:xfrm>
          <a:prstGeom prst="rect">
            <a:avLst/>
          </a:prstGeom>
          <a:noFill/>
          <a:ln/>
        </p:spPr>
        <p:txBody>
          <a:bodyPr wrap="square" lIns="91440" tIns="45720" rIns="91440" bIns="45720" rtlCol="0" anchor="t"/>
          <a:lstStyle/>
          <a:p>
            <a:pPr marL="0" indent="0">
              <a:lnSpc>
                <a:spcPts val="3038"/>
              </a:lnSpc>
              <a:buNone/>
            </a:pPr>
            <a:r>
              <a:rPr lang="en-US" sz="2400" b="1" err="1">
                <a:latin typeface="Syne"/>
                <a:ea typeface="Syne" pitchFamily="34" charset="-122"/>
                <a:cs typeface="Syne" pitchFamily="34" charset="-120"/>
              </a:rPr>
              <a:t>Problématique</a:t>
            </a:r>
            <a:r>
              <a:rPr lang="en-US" sz="2400" b="1">
                <a:latin typeface="Syne"/>
                <a:ea typeface="Syne" pitchFamily="34" charset="-122"/>
                <a:cs typeface="Syne" pitchFamily="34" charset="-120"/>
              </a:rPr>
              <a:t> Centrale</a:t>
            </a:r>
            <a:endParaRPr lang="en-US" sz="2400">
              <a:latin typeface="Syne"/>
            </a:endParaRPr>
          </a:p>
        </p:txBody>
      </p:sp>
      <p:sp>
        <p:nvSpPr>
          <p:cNvPr id="8" name="Text 6"/>
          <p:cNvSpPr/>
          <p:nvPr/>
        </p:nvSpPr>
        <p:spPr>
          <a:xfrm>
            <a:off x="5372695" y="3429476"/>
            <a:ext cx="3898821" cy="4339215"/>
          </a:xfrm>
          <a:prstGeom prst="rect">
            <a:avLst/>
          </a:prstGeom>
          <a:noFill/>
          <a:ln/>
        </p:spPr>
        <p:txBody>
          <a:bodyPr wrap="square" lIns="91440" tIns="45720" rIns="91440" bIns="45720" rtlCol="0" anchor="t"/>
          <a:lstStyle/>
          <a:p>
            <a:pPr>
              <a:buFont typeface="Arial"/>
              <a:buChar char="•"/>
            </a:pPr>
            <a:r>
              <a:rPr lang="en-US" sz="1900" b="1" err="1">
                <a:ea typeface="+mn-lt"/>
                <a:cs typeface="+mn-lt"/>
              </a:rPr>
              <a:t>Problématique</a:t>
            </a:r>
            <a:r>
              <a:rPr lang="en-US" sz="1900" b="1">
                <a:ea typeface="+mn-lt"/>
                <a:cs typeface="+mn-lt"/>
              </a:rPr>
              <a:t> : </a:t>
            </a:r>
            <a:r>
              <a:rPr lang="en-US" sz="1900" b="1" err="1">
                <a:ea typeface="+mn-lt"/>
                <a:cs typeface="+mn-lt"/>
              </a:rPr>
              <a:t>Fidélisation</a:t>
            </a:r>
            <a:r>
              <a:rPr lang="en-US" sz="1900" b="1">
                <a:ea typeface="+mn-lt"/>
                <a:cs typeface="+mn-lt"/>
              </a:rPr>
              <a:t> Clientèle</a:t>
            </a:r>
            <a:endParaRPr lang="en-US" sz="1900" b="1">
              <a:latin typeface="Trebuchet MS"/>
            </a:endParaRPr>
          </a:p>
          <a:p>
            <a:pPr>
              <a:buFont typeface="Arial"/>
              <a:buChar char="•"/>
            </a:pPr>
            <a:endParaRPr lang="en-US" sz="1900" b="1">
              <a:ea typeface="+mn-lt"/>
              <a:cs typeface="+mn-lt"/>
            </a:endParaRPr>
          </a:p>
          <a:p>
            <a:pPr>
              <a:buFont typeface="Arial"/>
              <a:buChar char="•"/>
            </a:pPr>
            <a:r>
              <a:rPr lang="en-US" sz="1900">
                <a:ea typeface="+mn-lt"/>
                <a:cs typeface="+mn-lt"/>
              </a:rPr>
              <a:t>Analyse des </a:t>
            </a:r>
            <a:r>
              <a:rPr lang="en-US" sz="1900" err="1">
                <a:ea typeface="+mn-lt"/>
                <a:cs typeface="+mn-lt"/>
              </a:rPr>
              <a:t>comportements</a:t>
            </a:r>
            <a:r>
              <a:rPr lang="en-US" sz="1900">
                <a:ea typeface="+mn-lt"/>
                <a:cs typeface="+mn-lt"/>
              </a:rPr>
              <a:t> et </a:t>
            </a:r>
            <a:r>
              <a:rPr lang="en-US" sz="1900" err="1">
                <a:ea typeface="+mn-lt"/>
                <a:cs typeface="+mn-lt"/>
              </a:rPr>
              <a:t>préférences</a:t>
            </a:r>
            <a:r>
              <a:rPr lang="en-US" sz="1900">
                <a:ea typeface="+mn-lt"/>
                <a:cs typeface="+mn-lt"/>
              </a:rPr>
              <a:t> des </a:t>
            </a:r>
            <a:r>
              <a:rPr lang="en-US" sz="1900" err="1">
                <a:ea typeface="+mn-lt"/>
                <a:cs typeface="+mn-lt"/>
              </a:rPr>
              <a:t>consommateurs</a:t>
            </a:r>
            <a:r>
              <a:rPr lang="en-US" sz="1900">
                <a:ea typeface="+mn-lt"/>
                <a:cs typeface="+mn-lt"/>
              </a:rPr>
              <a:t>.</a:t>
            </a:r>
            <a:endParaRPr lang="en-US"/>
          </a:p>
          <a:p>
            <a:pPr>
              <a:buFont typeface="Arial"/>
              <a:buChar char="•"/>
            </a:pPr>
            <a:endParaRPr lang="en-US" sz="1900">
              <a:ea typeface="+mn-lt"/>
              <a:cs typeface="+mn-lt"/>
            </a:endParaRPr>
          </a:p>
          <a:p>
            <a:pPr>
              <a:buFont typeface="Arial"/>
              <a:buChar char="•"/>
            </a:pPr>
            <a:r>
              <a:rPr lang="en-US" sz="1900">
                <a:ea typeface="+mn-lt"/>
                <a:cs typeface="+mn-lt"/>
              </a:rPr>
              <a:t>Focus sur </a:t>
            </a:r>
            <a:r>
              <a:rPr lang="en-US" sz="1900" err="1">
                <a:ea typeface="+mn-lt"/>
                <a:cs typeface="+mn-lt"/>
              </a:rPr>
              <a:t>différentes</a:t>
            </a:r>
            <a:r>
              <a:rPr lang="en-US" sz="1900">
                <a:ea typeface="+mn-lt"/>
                <a:cs typeface="+mn-lt"/>
              </a:rPr>
              <a:t> </a:t>
            </a:r>
            <a:r>
              <a:rPr lang="en-US" sz="1900" err="1">
                <a:ea typeface="+mn-lt"/>
                <a:cs typeface="+mn-lt"/>
              </a:rPr>
              <a:t>périodes</a:t>
            </a:r>
            <a:r>
              <a:rPr lang="en-US" sz="1900">
                <a:ea typeface="+mn-lt"/>
                <a:cs typeface="+mn-lt"/>
              </a:rPr>
              <a:t> et </a:t>
            </a:r>
            <a:r>
              <a:rPr lang="en-US" sz="1900" err="1">
                <a:ea typeface="+mn-lt"/>
                <a:cs typeface="+mn-lt"/>
              </a:rPr>
              <a:t>départements</a:t>
            </a:r>
            <a:r>
              <a:rPr lang="en-US" sz="1900">
                <a:ea typeface="+mn-lt"/>
                <a:cs typeface="+mn-lt"/>
              </a:rPr>
              <a:t>.</a:t>
            </a:r>
            <a:endParaRPr lang="en-US"/>
          </a:p>
          <a:p>
            <a:pPr>
              <a:buFont typeface="Arial"/>
              <a:buChar char="•"/>
            </a:pPr>
            <a:endParaRPr lang="en-US" sz="1900">
              <a:ea typeface="+mn-lt"/>
              <a:cs typeface="+mn-lt"/>
            </a:endParaRPr>
          </a:p>
          <a:p>
            <a:pPr>
              <a:buFont typeface="Arial"/>
              <a:buChar char="•"/>
            </a:pPr>
            <a:r>
              <a:rPr lang="en-US" sz="1900">
                <a:ea typeface="+mn-lt"/>
                <a:cs typeface="+mn-lt"/>
              </a:rPr>
              <a:t>Objectif : </a:t>
            </a:r>
            <a:r>
              <a:rPr lang="en-US" sz="1900" err="1">
                <a:ea typeface="+mn-lt"/>
                <a:cs typeface="+mn-lt"/>
              </a:rPr>
              <a:t>Optimiser</a:t>
            </a:r>
            <a:r>
              <a:rPr lang="en-US" sz="1900">
                <a:ea typeface="+mn-lt"/>
                <a:cs typeface="+mn-lt"/>
              </a:rPr>
              <a:t> les </a:t>
            </a:r>
            <a:r>
              <a:rPr lang="en-US" sz="1900" err="1">
                <a:ea typeface="+mn-lt"/>
                <a:cs typeface="+mn-lt"/>
              </a:rPr>
              <a:t>stratégies</a:t>
            </a:r>
            <a:r>
              <a:rPr lang="en-US" sz="1900">
                <a:ea typeface="+mn-lt"/>
                <a:cs typeface="+mn-lt"/>
              </a:rPr>
              <a:t> de </a:t>
            </a:r>
            <a:r>
              <a:rPr lang="en-US" sz="1900" err="1">
                <a:ea typeface="+mn-lt"/>
                <a:cs typeface="+mn-lt"/>
              </a:rPr>
              <a:t>fidélisation</a:t>
            </a:r>
            <a:r>
              <a:rPr lang="en-US" sz="1900">
                <a:ea typeface="+mn-lt"/>
                <a:cs typeface="+mn-lt"/>
              </a:rPr>
              <a:t>.</a:t>
            </a:r>
            <a:endParaRPr lang="en-US"/>
          </a:p>
          <a:p>
            <a:pPr marL="285750" indent="-285750">
              <a:buFont typeface="Arial"/>
              <a:buChar char="•"/>
            </a:pPr>
            <a:endParaRPr lang="en-US" sz="1900" b="1">
              <a:latin typeface="Trebuchet MS"/>
            </a:endParaRPr>
          </a:p>
        </p:txBody>
      </p:sp>
      <p:sp>
        <p:nvSpPr>
          <p:cNvPr id="9" name="Text 7"/>
          <p:cNvSpPr/>
          <p:nvPr/>
        </p:nvSpPr>
        <p:spPr>
          <a:xfrm>
            <a:off x="9601199" y="2411134"/>
            <a:ext cx="4857751" cy="474941"/>
          </a:xfrm>
          <a:prstGeom prst="rect">
            <a:avLst/>
          </a:prstGeom>
          <a:noFill/>
          <a:ln/>
        </p:spPr>
        <p:txBody>
          <a:bodyPr wrap="square" lIns="91440" tIns="45720" rIns="91440" bIns="45720" rtlCol="0" anchor="t"/>
          <a:lstStyle/>
          <a:p>
            <a:pPr marL="0" indent="0">
              <a:lnSpc>
                <a:spcPts val="3038"/>
              </a:lnSpc>
              <a:buNone/>
            </a:pPr>
            <a:r>
              <a:rPr lang="en-US" sz="2400" b="1">
                <a:latin typeface="Syne"/>
                <a:ea typeface="Syne" pitchFamily="34" charset="-122"/>
              </a:rPr>
              <a:t>Importance des Données </a:t>
            </a:r>
            <a:r>
              <a:rPr lang="en-US" sz="2400" b="1" err="1">
                <a:latin typeface="Syne"/>
                <a:ea typeface="Syne" pitchFamily="34" charset="-122"/>
              </a:rPr>
              <a:t>Qualifiées</a:t>
            </a:r>
            <a:endParaRPr lang="en-US" sz="2400" b="1">
              <a:latin typeface="Syne"/>
              <a:ea typeface="Syne" pitchFamily="34" charset="-122"/>
            </a:endParaRPr>
          </a:p>
          <a:p>
            <a:pPr marL="0" indent="0">
              <a:lnSpc>
                <a:spcPts val="3038"/>
              </a:lnSpc>
              <a:buNone/>
            </a:pPr>
            <a:endParaRPr lang="en-US" sz="2400"/>
          </a:p>
        </p:txBody>
      </p:sp>
      <p:sp>
        <p:nvSpPr>
          <p:cNvPr id="10" name="Text 8"/>
          <p:cNvSpPr/>
          <p:nvPr/>
        </p:nvSpPr>
        <p:spPr>
          <a:xfrm>
            <a:off x="9881354" y="3429476"/>
            <a:ext cx="3898821" cy="3973195"/>
          </a:xfrm>
          <a:prstGeom prst="rect">
            <a:avLst/>
          </a:prstGeom>
          <a:noFill/>
          <a:ln/>
        </p:spPr>
        <p:txBody>
          <a:bodyPr wrap="square" lIns="91440" tIns="45720" rIns="91440" bIns="45720" rtlCol="0" anchor="t"/>
          <a:lstStyle/>
          <a:p>
            <a:pPr marL="285750" indent="-285750">
              <a:buFont typeface="Arial"/>
              <a:buChar char="•"/>
            </a:pPr>
            <a:r>
              <a:rPr lang="en-US" sz="1900" b="1">
                <a:ea typeface="+mn-lt"/>
                <a:cs typeface="+mn-lt"/>
              </a:rPr>
              <a:t>Importance des Données </a:t>
            </a:r>
            <a:r>
              <a:rPr lang="en-US" sz="1900" b="1" err="1">
                <a:ea typeface="+mn-lt"/>
                <a:cs typeface="+mn-lt"/>
              </a:rPr>
              <a:t>Qualifiées</a:t>
            </a:r>
            <a:endParaRPr lang="en-US" sz="1900" b="1"/>
          </a:p>
          <a:p>
            <a:pPr marL="285750" indent="-285750">
              <a:buFont typeface="Arial"/>
              <a:buChar char="•"/>
            </a:pPr>
            <a:endParaRPr lang="en-US" sz="1900" b="1">
              <a:ea typeface="+mn-lt"/>
              <a:cs typeface="+mn-lt"/>
            </a:endParaRPr>
          </a:p>
          <a:p>
            <a:r>
              <a:rPr lang="en-US" sz="1900" err="1">
                <a:ea typeface="+mn-lt"/>
                <a:cs typeface="+mn-lt"/>
              </a:rPr>
              <a:t>Assurent</a:t>
            </a:r>
            <a:r>
              <a:rPr lang="en-US" sz="1900">
                <a:ea typeface="+mn-lt"/>
                <a:cs typeface="+mn-lt"/>
              </a:rPr>
              <a:t> </a:t>
            </a:r>
            <a:r>
              <a:rPr lang="en-US" sz="1900" err="1">
                <a:ea typeface="+mn-lt"/>
                <a:cs typeface="+mn-lt"/>
              </a:rPr>
              <a:t>fiabilité</a:t>
            </a:r>
            <a:r>
              <a:rPr lang="en-US" sz="1900">
                <a:ea typeface="+mn-lt"/>
                <a:cs typeface="+mn-lt"/>
              </a:rPr>
              <a:t>, pertinence et </a:t>
            </a:r>
            <a:r>
              <a:rPr lang="en-US" sz="1900" err="1">
                <a:ea typeface="+mn-lt"/>
                <a:cs typeface="+mn-lt"/>
              </a:rPr>
              <a:t>conformité</a:t>
            </a:r>
            <a:r>
              <a:rPr lang="en-US" sz="1900">
                <a:ea typeface="+mn-lt"/>
                <a:cs typeface="+mn-lt"/>
              </a:rPr>
              <a:t> des analyses.</a:t>
            </a:r>
            <a:endParaRPr lang="en-US"/>
          </a:p>
          <a:p>
            <a:pPr marL="285750" indent="-285750">
              <a:buFont typeface="Arial"/>
              <a:buChar char="•"/>
            </a:pPr>
            <a:endParaRPr lang="en-US" sz="1900">
              <a:ea typeface="+mn-lt"/>
              <a:cs typeface="+mn-lt"/>
            </a:endParaRPr>
          </a:p>
          <a:p>
            <a:pPr marL="285750" indent="-285750">
              <a:buFont typeface="Arial"/>
              <a:buChar char="•"/>
            </a:pPr>
            <a:r>
              <a:rPr lang="en-US" sz="1900" b="1" err="1">
                <a:ea typeface="+mn-lt"/>
                <a:cs typeface="+mn-lt"/>
              </a:rPr>
              <a:t>Exemples</a:t>
            </a:r>
            <a:r>
              <a:rPr lang="en-US" sz="1900" b="1">
                <a:ea typeface="+mn-lt"/>
                <a:cs typeface="+mn-lt"/>
              </a:rPr>
              <a:t> de Données </a:t>
            </a:r>
            <a:r>
              <a:rPr lang="en-US" sz="1900" b="1" err="1">
                <a:ea typeface="+mn-lt"/>
                <a:cs typeface="+mn-lt"/>
              </a:rPr>
              <a:t>Clés</a:t>
            </a:r>
            <a:endParaRPr lang="en-US"/>
          </a:p>
          <a:p>
            <a:pPr marL="285750" indent="-285750">
              <a:buFont typeface="Arial"/>
              <a:buChar char="•"/>
            </a:pPr>
            <a:endParaRPr lang="en-US" sz="1900" b="1">
              <a:ea typeface="+mn-lt"/>
              <a:cs typeface="+mn-lt"/>
            </a:endParaRPr>
          </a:p>
          <a:p>
            <a:r>
              <a:rPr lang="en-US" sz="1900">
                <a:ea typeface="+mn-lt"/>
                <a:cs typeface="+mn-lt"/>
              </a:rPr>
              <a:t>Code client, code postal, date, </a:t>
            </a:r>
            <a:r>
              <a:rPr lang="en-US" sz="1900" err="1">
                <a:ea typeface="+mn-lt"/>
                <a:cs typeface="+mn-lt"/>
              </a:rPr>
              <a:t>nombre</a:t>
            </a:r>
            <a:r>
              <a:rPr lang="en-US" sz="1900">
                <a:ea typeface="+mn-lt"/>
                <a:cs typeface="+mn-lt"/>
              </a:rPr>
              <a:t> de </a:t>
            </a:r>
            <a:r>
              <a:rPr lang="en-US" sz="1900" err="1">
                <a:ea typeface="+mn-lt"/>
                <a:cs typeface="+mn-lt"/>
              </a:rPr>
              <a:t>colis</a:t>
            </a:r>
            <a:r>
              <a:rPr lang="en-US" sz="1900">
                <a:ea typeface="+mn-lt"/>
                <a:cs typeface="+mn-lt"/>
              </a:rPr>
              <a:t>, </a:t>
            </a:r>
            <a:r>
              <a:rPr lang="en-US" sz="1900" err="1">
                <a:ea typeface="+mn-lt"/>
                <a:cs typeface="+mn-lt"/>
              </a:rPr>
              <a:t>caractéristiques</a:t>
            </a:r>
            <a:r>
              <a:rPr lang="en-US" sz="1900">
                <a:ea typeface="+mn-lt"/>
                <a:cs typeface="+mn-lt"/>
              </a:rPr>
              <a:t> des </a:t>
            </a:r>
            <a:r>
              <a:rPr lang="en-US" sz="1900" err="1">
                <a:ea typeface="+mn-lt"/>
                <a:cs typeface="+mn-lt"/>
              </a:rPr>
              <a:t>produits</a:t>
            </a:r>
            <a:r>
              <a:rPr lang="en-US" sz="1900">
                <a:ea typeface="+mn-lt"/>
                <a:cs typeface="+mn-lt"/>
              </a:rPr>
              <a:t>.</a:t>
            </a:r>
            <a:endParaRPr lang="en-US"/>
          </a:p>
          <a:p>
            <a:pPr marL="0" indent="0">
              <a:lnSpc>
                <a:spcPts val="3110"/>
              </a:lnSpc>
              <a:buNone/>
            </a:pPr>
            <a:endParaRPr lang="en-US" sz="1900">
              <a:latin typeface="Overpass"/>
            </a:endParaRPr>
          </a:p>
        </p:txBody>
      </p:sp>
    </p:spTree>
    <p:extLst>
      <p:ext uri="{BB962C8B-B14F-4D97-AF65-F5344CB8AC3E}">
        <p14:creationId xmlns:p14="http://schemas.microsoft.com/office/powerpoint/2010/main" val="2965977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2"/>
          <p:cNvSpPr/>
          <p:nvPr/>
        </p:nvSpPr>
        <p:spPr>
          <a:xfrm>
            <a:off x="1662232" y="636985"/>
            <a:ext cx="12448818" cy="1424226"/>
          </a:xfrm>
          <a:prstGeom prst="rect">
            <a:avLst/>
          </a:prstGeom>
          <a:noFill/>
          <a:ln/>
        </p:spPr>
        <p:txBody>
          <a:bodyPr wrap="square" lIns="91440" tIns="45720" rIns="91440" bIns="45720" rtlCol="0" anchor="t"/>
          <a:lstStyle/>
          <a:p>
            <a:pPr marL="0" indent="0">
              <a:lnSpc>
                <a:spcPts val="5608"/>
              </a:lnSpc>
              <a:buNone/>
            </a:pPr>
            <a:r>
              <a:rPr lang="en-US" sz="4450" b="1" err="1">
                <a:latin typeface="Montserrat"/>
                <a:ea typeface="Syne"/>
                <a:cs typeface="Syne" pitchFamily="34" charset="-120"/>
              </a:rPr>
              <a:t>Méthodologie</a:t>
            </a:r>
            <a:r>
              <a:rPr lang="en-US" sz="4450" b="1">
                <a:latin typeface="Montserrat"/>
                <a:ea typeface="Syne"/>
                <a:cs typeface="Syne" pitchFamily="34" charset="-120"/>
              </a:rPr>
              <a:t> et Structuration des Données</a:t>
            </a:r>
            <a:endParaRPr lang="en-US" sz="4450" b="1">
              <a:latin typeface="Montserrat"/>
              <a:ea typeface="Syne"/>
            </a:endParaRPr>
          </a:p>
        </p:txBody>
      </p:sp>
      <p:sp>
        <p:nvSpPr>
          <p:cNvPr id="5" name="Text 3"/>
          <p:cNvSpPr/>
          <p:nvPr/>
        </p:nvSpPr>
        <p:spPr>
          <a:xfrm>
            <a:off x="1090732" y="2622352"/>
            <a:ext cx="3154204" cy="356116"/>
          </a:xfrm>
          <a:prstGeom prst="rect">
            <a:avLst/>
          </a:prstGeom>
          <a:noFill/>
          <a:ln/>
        </p:spPr>
        <p:txBody>
          <a:bodyPr wrap="none" rtlCol="0" anchor="t"/>
          <a:lstStyle/>
          <a:p>
            <a:pPr marL="0" indent="0">
              <a:lnSpc>
                <a:spcPts val="2804"/>
              </a:lnSpc>
              <a:buNone/>
            </a:pPr>
            <a:r>
              <a:rPr lang="en-US" sz="2243" b="1">
                <a:solidFill>
                  <a:srgbClr val="233939"/>
                </a:solidFill>
                <a:latin typeface="Syne" pitchFamily="34" charset="0"/>
                <a:ea typeface="Syne" pitchFamily="34" charset="-122"/>
                <a:cs typeface="Syne" pitchFamily="34" charset="-120"/>
              </a:rPr>
              <a:t>Import des Données</a:t>
            </a:r>
            <a:endParaRPr lang="en-US" sz="2243"/>
          </a:p>
        </p:txBody>
      </p:sp>
      <p:sp>
        <p:nvSpPr>
          <p:cNvPr id="6" name="Text 4"/>
          <p:cNvSpPr/>
          <p:nvPr/>
        </p:nvSpPr>
        <p:spPr>
          <a:xfrm>
            <a:off x="1090732" y="3511153"/>
            <a:ext cx="2767040" cy="4186963"/>
          </a:xfrm>
          <a:prstGeom prst="rect">
            <a:avLst/>
          </a:prstGeom>
          <a:noFill/>
          <a:ln/>
        </p:spPr>
        <p:txBody>
          <a:bodyPr wrap="square" lIns="91440" tIns="45720" rIns="91440" bIns="45720" rtlCol="0" anchor="t"/>
          <a:lstStyle/>
          <a:p>
            <a:r>
              <a:rPr lang="en-US" sz="1750" b="1">
                <a:solidFill>
                  <a:srgbClr val="3B4E4E"/>
                </a:solidFill>
                <a:ea typeface="+mn-lt"/>
                <a:cs typeface="+mn-lt"/>
              </a:rPr>
              <a:t>Processus de Traitement des Données</a:t>
            </a:r>
            <a:endParaRPr lang="fr-FR"/>
          </a:p>
          <a:p>
            <a:endParaRPr lang="en-US" sz="1750" b="1">
              <a:solidFill>
                <a:srgbClr val="3B4E4E"/>
              </a:solidFill>
              <a:ea typeface="+mn-lt"/>
              <a:cs typeface="+mn-lt"/>
            </a:endParaRPr>
          </a:p>
          <a:p>
            <a:pPr marL="285750" indent="-285750">
              <a:buFont typeface="Arial"/>
              <a:buChar char="•"/>
            </a:pPr>
            <a:r>
              <a:rPr lang="en-US" sz="1750" b="1">
                <a:solidFill>
                  <a:srgbClr val="3B4E4E"/>
                </a:solidFill>
                <a:ea typeface="+mn-lt"/>
                <a:cs typeface="+mn-lt"/>
              </a:rPr>
              <a:t>Lecture</a:t>
            </a:r>
            <a:r>
              <a:rPr lang="en-US" sz="1750">
                <a:solidFill>
                  <a:srgbClr val="3B4E4E"/>
                </a:solidFill>
                <a:ea typeface="+mn-lt"/>
                <a:cs typeface="+mn-lt"/>
              </a:rPr>
              <a:t> : Importation des </a:t>
            </a:r>
            <a:r>
              <a:rPr lang="en-US" sz="1750" err="1">
                <a:solidFill>
                  <a:srgbClr val="3B4E4E"/>
                </a:solidFill>
                <a:ea typeface="+mn-lt"/>
                <a:cs typeface="+mn-lt"/>
              </a:rPr>
              <a:t>fichiers</a:t>
            </a:r>
            <a:r>
              <a:rPr lang="en-US" sz="1750">
                <a:solidFill>
                  <a:srgbClr val="3B4E4E"/>
                </a:solidFill>
                <a:ea typeface="+mn-lt"/>
                <a:cs typeface="+mn-lt"/>
              </a:rPr>
              <a:t> CSV.</a:t>
            </a:r>
            <a:endParaRPr lang="en-US" sz="1750">
              <a:ea typeface="+mn-lt"/>
              <a:cs typeface="+mn-lt"/>
            </a:endParaRPr>
          </a:p>
          <a:p>
            <a:pPr marL="285750" indent="-285750">
              <a:buFont typeface="Arial"/>
              <a:buChar char="•"/>
            </a:pPr>
            <a:endParaRPr lang="en-US" sz="1750">
              <a:solidFill>
                <a:srgbClr val="3B4E4E"/>
              </a:solidFill>
              <a:ea typeface="+mn-lt"/>
              <a:cs typeface="+mn-lt"/>
            </a:endParaRPr>
          </a:p>
          <a:p>
            <a:pPr marL="285750" indent="-285750">
              <a:buFont typeface="Arial"/>
              <a:buChar char="•"/>
            </a:pPr>
            <a:r>
              <a:rPr lang="en-US" sz="1750" b="1">
                <a:solidFill>
                  <a:srgbClr val="3B4E4E"/>
                </a:solidFill>
                <a:ea typeface="+mn-lt"/>
                <a:cs typeface="+mn-lt"/>
              </a:rPr>
              <a:t>Extraction</a:t>
            </a:r>
            <a:r>
              <a:rPr lang="en-US" sz="1750">
                <a:solidFill>
                  <a:srgbClr val="3B4E4E"/>
                </a:solidFill>
                <a:ea typeface="+mn-lt"/>
                <a:cs typeface="+mn-lt"/>
              </a:rPr>
              <a:t> : </a:t>
            </a:r>
            <a:r>
              <a:rPr lang="en-US" sz="1750" err="1">
                <a:solidFill>
                  <a:srgbClr val="3B4E4E"/>
                </a:solidFill>
                <a:ea typeface="+mn-lt"/>
                <a:cs typeface="+mn-lt"/>
              </a:rPr>
              <a:t>Sélection</a:t>
            </a:r>
            <a:r>
              <a:rPr lang="en-US" sz="1750">
                <a:solidFill>
                  <a:srgbClr val="3B4E4E"/>
                </a:solidFill>
                <a:ea typeface="+mn-lt"/>
                <a:cs typeface="+mn-lt"/>
              </a:rPr>
              <a:t> et conversion de </a:t>
            </a:r>
            <a:r>
              <a:rPr lang="en-US" sz="1750" err="1">
                <a:solidFill>
                  <a:srgbClr val="3B4E4E"/>
                </a:solidFill>
                <a:ea typeface="+mn-lt"/>
                <a:cs typeface="+mn-lt"/>
              </a:rPr>
              <a:t>colonnes</a:t>
            </a:r>
            <a:r>
              <a:rPr lang="en-US" sz="1750">
                <a:solidFill>
                  <a:srgbClr val="3B4E4E"/>
                </a:solidFill>
                <a:ea typeface="+mn-lt"/>
                <a:cs typeface="+mn-lt"/>
              </a:rPr>
              <a:t> </a:t>
            </a:r>
            <a:r>
              <a:rPr lang="en-US" sz="1750" err="1">
                <a:solidFill>
                  <a:srgbClr val="3B4E4E"/>
                </a:solidFill>
                <a:ea typeface="+mn-lt"/>
                <a:cs typeface="+mn-lt"/>
              </a:rPr>
              <a:t>spécifiques</a:t>
            </a:r>
            <a:r>
              <a:rPr lang="en-US" sz="1750">
                <a:solidFill>
                  <a:srgbClr val="3B4E4E"/>
                </a:solidFill>
                <a:ea typeface="+mn-lt"/>
                <a:cs typeface="+mn-lt"/>
              </a:rPr>
              <a:t>.</a:t>
            </a:r>
            <a:endParaRPr lang="en-US"/>
          </a:p>
          <a:p>
            <a:pPr marL="285750" indent="-285750">
              <a:buFont typeface="Arial"/>
              <a:buChar char="•"/>
            </a:pPr>
            <a:endParaRPr lang="en-US" sz="1750">
              <a:solidFill>
                <a:srgbClr val="3B4E4E"/>
              </a:solidFill>
              <a:ea typeface="+mn-lt"/>
              <a:cs typeface="+mn-lt"/>
            </a:endParaRPr>
          </a:p>
          <a:p>
            <a:pPr marL="285750" indent="-285750">
              <a:buFont typeface="Arial"/>
              <a:buChar char="•"/>
            </a:pPr>
            <a:r>
              <a:rPr lang="en-US" sz="1750" b="1" err="1">
                <a:solidFill>
                  <a:srgbClr val="3B4E4E"/>
                </a:solidFill>
                <a:ea typeface="+mn-lt"/>
                <a:cs typeface="+mn-lt"/>
              </a:rPr>
              <a:t>Filtrage</a:t>
            </a:r>
            <a:r>
              <a:rPr lang="en-US" sz="1750">
                <a:solidFill>
                  <a:srgbClr val="3B4E4E"/>
                </a:solidFill>
                <a:ea typeface="+mn-lt"/>
                <a:cs typeface="+mn-lt"/>
              </a:rPr>
              <a:t> : </a:t>
            </a:r>
            <a:r>
              <a:rPr lang="en-US" sz="1750" err="1">
                <a:solidFill>
                  <a:srgbClr val="3B4E4E"/>
                </a:solidFill>
                <a:ea typeface="+mn-lt"/>
                <a:cs typeface="+mn-lt"/>
              </a:rPr>
              <a:t>Vérification</a:t>
            </a:r>
            <a:r>
              <a:rPr lang="en-US" sz="1750">
                <a:solidFill>
                  <a:srgbClr val="3B4E4E"/>
                </a:solidFill>
                <a:ea typeface="+mn-lt"/>
                <a:cs typeface="+mn-lt"/>
              </a:rPr>
              <a:t> </a:t>
            </a:r>
            <a:r>
              <a:rPr lang="en-US" sz="1750" err="1">
                <a:solidFill>
                  <a:srgbClr val="3B4E4E"/>
                </a:solidFill>
                <a:ea typeface="+mn-lt"/>
                <a:cs typeface="+mn-lt"/>
              </a:rPr>
              <a:t>rigoureuse</a:t>
            </a:r>
            <a:r>
              <a:rPr lang="en-US" sz="1750">
                <a:solidFill>
                  <a:srgbClr val="3B4E4E"/>
                </a:solidFill>
                <a:ea typeface="+mn-lt"/>
                <a:cs typeface="+mn-lt"/>
              </a:rPr>
              <a:t> pour </a:t>
            </a:r>
            <a:r>
              <a:rPr lang="en-US" sz="1750" err="1">
                <a:solidFill>
                  <a:srgbClr val="3B4E4E"/>
                </a:solidFill>
                <a:ea typeface="+mn-lt"/>
                <a:cs typeface="+mn-lt"/>
              </a:rPr>
              <a:t>garantir</a:t>
            </a:r>
            <a:r>
              <a:rPr lang="en-US" sz="1750">
                <a:solidFill>
                  <a:srgbClr val="3B4E4E"/>
                </a:solidFill>
                <a:ea typeface="+mn-lt"/>
                <a:cs typeface="+mn-lt"/>
              </a:rPr>
              <a:t> la </a:t>
            </a:r>
            <a:r>
              <a:rPr lang="en-US" sz="1750" err="1">
                <a:solidFill>
                  <a:srgbClr val="3B4E4E"/>
                </a:solidFill>
                <a:ea typeface="+mn-lt"/>
                <a:cs typeface="+mn-lt"/>
              </a:rPr>
              <a:t>qualité</a:t>
            </a:r>
            <a:r>
              <a:rPr lang="en-US" sz="1750">
                <a:solidFill>
                  <a:srgbClr val="3B4E4E"/>
                </a:solidFill>
                <a:ea typeface="+mn-lt"/>
                <a:cs typeface="+mn-lt"/>
              </a:rPr>
              <a:t> des données.</a:t>
            </a:r>
            <a:endParaRPr lang="en-US" sz="1750">
              <a:ea typeface="+mn-lt"/>
              <a:cs typeface="+mn-lt"/>
            </a:endParaRPr>
          </a:p>
          <a:p>
            <a:pPr marL="0" indent="0">
              <a:lnSpc>
                <a:spcPts val="2871"/>
              </a:lnSpc>
              <a:buNone/>
            </a:pPr>
            <a:endParaRPr lang="en-US" sz="1750">
              <a:solidFill>
                <a:srgbClr val="3B4E4E"/>
              </a:solidFill>
              <a:latin typeface="Overpass"/>
            </a:endParaRPr>
          </a:p>
        </p:txBody>
      </p:sp>
      <p:sp>
        <p:nvSpPr>
          <p:cNvPr id="7" name="Text 5"/>
          <p:cNvSpPr/>
          <p:nvPr/>
        </p:nvSpPr>
        <p:spPr>
          <a:xfrm>
            <a:off x="9626460" y="2636420"/>
            <a:ext cx="4083900" cy="342049"/>
          </a:xfrm>
          <a:prstGeom prst="rect">
            <a:avLst/>
          </a:prstGeom>
          <a:noFill/>
          <a:ln/>
        </p:spPr>
        <p:txBody>
          <a:bodyPr wrap="none" rtlCol="0" anchor="t"/>
          <a:lstStyle/>
          <a:p>
            <a:pPr marL="0" indent="0">
              <a:lnSpc>
                <a:spcPts val="2804"/>
              </a:lnSpc>
              <a:buNone/>
            </a:pPr>
            <a:r>
              <a:rPr lang="en-US" sz="2243" b="1">
                <a:solidFill>
                  <a:srgbClr val="233939"/>
                </a:solidFill>
                <a:latin typeface="Syne" pitchFamily="34" charset="0"/>
                <a:ea typeface="Syne" pitchFamily="34" charset="-122"/>
                <a:cs typeface="Syne" pitchFamily="34" charset="-120"/>
              </a:rPr>
              <a:t>Génération des Paires Clé-Valeur</a:t>
            </a:r>
            <a:endParaRPr lang="en-US" sz="2243"/>
          </a:p>
        </p:txBody>
      </p:sp>
      <p:sp>
        <p:nvSpPr>
          <p:cNvPr id="8" name="Text 6"/>
          <p:cNvSpPr/>
          <p:nvPr/>
        </p:nvSpPr>
        <p:spPr>
          <a:xfrm>
            <a:off x="10372047" y="3511153"/>
            <a:ext cx="2612295" cy="4185250"/>
          </a:xfrm>
          <a:prstGeom prst="rect">
            <a:avLst/>
          </a:prstGeom>
          <a:noFill/>
          <a:ln/>
        </p:spPr>
        <p:txBody>
          <a:bodyPr wrap="square" lIns="91440" tIns="45720" rIns="91440" bIns="45720" rtlCol="0" anchor="t"/>
          <a:lstStyle/>
          <a:p>
            <a:pPr marL="228600" indent="-228600">
              <a:buFont typeface=""/>
              <a:buChar char="•"/>
            </a:pPr>
            <a:r>
              <a:rPr lang="fr-FR" b="1"/>
              <a:t>Transformation des Données</a:t>
            </a:r>
          </a:p>
          <a:p>
            <a:pPr marL="228600" indent="-228600">
              <a:buFont typeface=""/>
              <a:buChar char="•"/>
            </a:pPr>
            <a:endParaRPr lang="fr-FR" b="1"/>
          </a:p>
          <a:p>
            <a:pPr marL="0" lvl="1"/>
            <a:r>
              <a:rPr lang="fr-FR"/>
              <a:t>Conversion des données filtrées en paires clé-valeur.</a:t>
            </a:r>
          </a:p>
          <a:p>
            <a:pPr marL="228600" lvl="1" indent="-228600">
              <a:buFont typeface=""/>
              <a:buChar char="•"/>
            </a:pPr>
            <a:endParaRPr lang="fr-FR"/>
          </a:p>
          <a:p>
            <a:pPr marL="228600" indent="-228600">
              <a:buFont typeface=""/>
              <a:buChar char="•"/>
            </a:pPr>
            <a:r>
              <a:rPr lang="fr-FR" b="1"/>
              <a:t>Facilitation du Traitement</a:t>
            </a:r>
          </a:p>
          <a:p>
            <a:pPr marL="228600" indent="-228600">
              <a:buFont typeface=""/>
              <a:buChar char="•"/>
            </a:pPr>
            <a:endParaRPr lang="fr-FR" b="1"/>
          </a:p>
          <a:p>
            <a:pPr marL="0" lvl="1"/>
            <a:r>
              <a:rPr lang="fr-FR"/>
              <a:t>Adaptation pour les systèmes de Big Data, comme Hadoop.</a:t>
            </a:r>
            <a:endParaRPr lang="en-US" sz="1794"/>
          </a:p>
        </p:txBody>
      </p:sp>
      <p:sp>
        <p:nvSpPr>
          <p:cNvPr id="9" name="Text 7"/>
          <p:cNvSpPr/>
          <p:nvPr/>
        </p:nvSpPr>
        <p:spPr>
          <a:xfrm>
            <a:off x="4818672" y="2638818"/>
            <a:ext cx="4281598" cy="356116"/>
          </a:xfrm>
          <a:prstGeom prst="rect">
            <a:avLst/>
          </a:prstGeom>
          <a:noFill/>
          <a:ln/>
        </p:spPr>
        <p:txBody>
          <a:bodyPr wrap="none" rtlCol="0" anchor="t"/>
          <a:lstStyle/>
          <a:p>
            <a:pPr marL="0" indent="0">
              <a:lnSpc>
                <a:spcPts val="2804"/>
              </a:lnSpc>
              <a:buNone/>
            </a:pPr>
            <a:r>
              <a:rPr lang="en-US" sz="2243" b="1">
                <a:solidFill>
                  <a:srgbClr val="233939"/>
                </a:solidFill>
                <a:latin typeface="Syne" pitchFamily="34" charset="0"/>
                <a:ea typeface="Syne" pitchFamily="34" charset="-122"/>
                <a:cs typeface="Syne" pitchFamily="34" charset="-120"/>
              </a:rPr>
              <a:t>Tri et Transmission aux Reducers</a:t>
            </a:r>
            <a:endParaRPr lang="en-US" sz="2243"/>
          </a:p>
        </p:txBody>
      </p:sp>
      <p:sp>
        <p:nvSpPr>
          <p:cNvPr id="10" name="Text 8"/>
          <p:cNvSpPr/>
          <p:nvPr/>
        </p:nvSpPr>
        <p:spPr>
          <a:xfrm>
            <a:off x="5451718" y="3513553"/>
            <a:ext cx="2570092" cy="4780335"/>
          </a:xfrm>
          <a:prstGeom prst="rect">
            <a:avLst/>
          </a:prstGeom>
          <a:noFill/>
          <a:ln/>
        </p:spPr>
        <p:txBody>
          <a:bodyPr wrap="square" lIns="91440" tIns="45720" rIns="91440" bIns="45720" rtlCol="0" anchor="t"/>
          <a:lstStyle/>
          <a:p>
            <a:r>
              <a:rPr lang="en-US" sz="1750" b="1">
                <a:solidFill>
                  <a:srgbClr val="3B4E4E"/>
                </a:solidFill>
                <a:ea typeface="+mn-lt"/>
                <a:cs typeface="+mn-lt"/>
              </a:rPr>
              <a:t>Traitement des Données MapReduce</a:t>
            </a:r>
            <a:endParaRPr lang="fr-FR"/>
          </a:p>
          <a:p>
            <a:endParaRPr lang="en-US" sz="1750" b="1">
              <a:solidFill>
                <a:srgbClr val="3B4E4E"/>
              </a:solidFill>
              <a:ea typeface="+mn-lt"/>
              <a:cs typeface="+mn-lt"/>
            </a:endParaRPr>
          </a:p>
          <a:p>
            <a:pPr marL="285750" indent="-285750">
              <a:buFont typeface="Arial"/>
              <a:buChar char="•"/>
            </a:pPr>
            <a:r>
              <a:rPr lang="en-US" sz="1750" b="1">
                <a:solidFill>
                  <a:srgbClr val="3B4E4E"/>
                </a:solidFill>
                <a:ea typeface="+mn-lt"/>
                <a:cs typeface="+mn-lt"/>
              </a:rPr>
              <a:t>Tri</a:t>
            </a:r>
            <a:r>
              <a:rPr lang="en-US" sz="1750">
                <a:solidFill>
                  <a:srgbClr val="3B4E4E"/>
                </a:solidFill>
                <a:ea typeface="+mn-lt"/>
                <a:cs typeface="+mn-lt"/>
              </a:rPr>
              <a:t> : Les </a:t>
            </a:r>
            <a:r>
              <a:rPr lang="en-US" sz="1750" err="1">
                <a:solidFill>
                  <a:srgbClr val="3B4E4E"/>
                </a:solidFill>
                <a:ea typeface="+mn-lt"/>
                <a:cs typeface="+mn-lt"/>
              </a:rPr>
              <a:t>paires</a:t>
            </a:r>
            <a:r>
              <a:rPr lang="en-US" sz="1750">
                <a:solidFill>
                  <a:srgbClr val="3B4E4E"/>
                </a:solidFill>
                <a:ea typeface="+mn-lt"/>
                <a:cs typeface="+mn-lt"/>
              </a:rPr>
              <a:t> </a:t>
            </a:r>
            <a:r>
              <a:rPr lang="en-US" sz="1750" err="1">
                <a:solidFill>
                  <a:srgbClr val="3B4E4E"/>
                </a:solidFill>
                <a:ea typeface="+mn-lt"/>
                <a:cs typeface="+mn-lt"/>
              </a:rPr>
              <a:t>clé-valeur</a:t>
            </a:r>
            <a:r>
              <a:rPr lang="en-US" sz="1750">
                <a:solidFill>
                  <a:srgbClr val="3B4E4E"/>
                </a:solidFill>
                <a:ea typeface="+mn-lt"/>
                <a:cs typeface="+mn-lt"/>
              </a:rPr>
              <a:t> </a:t>
            </a:r>
            <a:r>
              <a:rPr lang="en-US" sz="1750" err="1">
                <a:solidFill>
                  <a:srgbClr val="3B4E4E"/>
                </a:solidFill>
                <a:ea typeface="+mn-lt"/>
                <a:cs typeface="+mn-lt"/>
              </a:rPr>
              <a:t>sont</a:t>
            </a:r>
            <a:r>
              <a:rPr lang="en-US" sz="1750">
                <a:solidFill>
                  <a:srgbClr val="3B4E4E"/>
                </a:solidFill>
                <a:ea typeface="+mn-lt"/>
                <a:cs typeface="+mn-lt"/>
              </a:rPr>
              <a:t> </a:t>
            </a:r>
            <a:r>
              <a:rPr lang="en-US" sz="1750" err="1">
                <a:solidFill>
                  <a:srgbClr val="3B4E4E"/>
                </a:solidFill>
                <a:ea typeface="+mn-lt"/>
                <a:cs typeface="+mn-lt"/>
              </a:rPr>
              <a:t>ordonnées</a:t>
            </a:r>
            <a:r>
              <a:rPr lang="en-US" sz="1750">
                <a:solidFill>
                  <a:srgbClr val="3B4E4E"/>
                </a:solidFill>
                <a:ea typeface="+mn-lt"/>
                <a:cs typeface="+mn-lt"/>
              </a:rPr>
              <a:t>.</a:t>
            </a:r>
            <a:endParaRPr lang="en-US"/>
          </a:p>
          <a:p>
            <a:pPr marL="285750" indent="-285750">
              <a:buFont typeface="Arial"/>
              <a:buChar char="•"/>
            </a:pPr>
            <a:endParaRPr lang="en-US" sz="1750">
              <a:solidFill>
                <a:srgbClr val="3B4E4E"/>
              </a:solidFill>
              <a:ea typeface="+mn-lt"/>
              <a:cs typeface="+mn-lt"/>
            </a:endParaRPr>
          </a:p>
          <a:p>
            <a:pPr marL="285750" indent="-285750">
              <a:buFont typeface="Arial"/>
              <a:buChar char="•"/>
            </a:pPr>
            <a:r>
              <a:rPr lang="en-US" sz="1750" b="1">
                <a:solidFill>
                  <a:srgbClr val="3B4E4E"/>
                </a:solidFill>
                <a:ea typeface="+mn-lt"/>
                <a:cs typeface="+mn-lt"/>
              </a:rPr>
              <a:t>Reduction</a:t>
            </a:r>
            <a:r>
              <a:rPr lang="en-US" sz="1750">
                <a:solidFill>
                  <a:srgbClr val="3B4E4E"/>
                </a:solidFill>
                <a:ea typeface="+mn-lt"/>
                <a:cs typeface="+mn-lt"/>
              </a:rPr>
              <a:t> : </a:t>
            </a:r>
            <a:r>
              <a:rPr lang="en-US" sz="1750" err="1">
                <a:solidFill>
                  <a:srgbClr val="3B4E4E"/>
                </a:solidFill>
                <a:ea typeface="+mn-lt"/>
                <a:cs typeface="+mn-lt"/>
              </a:rPr>
              <a:t>Transfert</a:t>
            </a:r>
            <a:r>
              <a:rPr lang="en-US" sz="1750">
                <a:solidFill>
                  <a:srgbClr val="3B4E4E"/>
                </a:solidFill>
                <a:ea typeface="+mn-lt"/>
                <a:cs typeface="+mn-lt"/>
              </a:rPr>
              <a:t> aux reducers pour </a:t>
            </a:r>
            <a:r>
              <a:rPr lang="en-US" sz="1750" err="1">
                <a:solidFill>
                  <a:srgbClr val="3B4E4E"/>
                </a:solidFill>
                <a:ea typeface="+mn-lt"/>
                <a:cs typeface="+mn-lt"/>
              </a:rPr>
              <a:t>analyse</a:t>
            </a:r>
            <a:r>
              <a:rPr lang="en-US" sz="1750">
                <a:solidFill>
                  <a:srgbClr val="3B4E4E"/>
                </a:solidFill>
                <a:ea typeface="+mn-lt"/>
                <a:cs typeface="+mn-lt"/>
              </a:rPr>
              <a:t> </a:t>
            </a:r>
            <a:r>
              <a:rPr lang="en-US" sz="1750" err="1">
                <a:solidFill>
                  <a:srgbClr val="3B4E4E"/>
                </a:solidFill>
                <a:ea typeface="+mn-lt"/>
                <a:cs typeface="+mn-lt"/>
              </a:rPr>
              <a:t>détaillée</a:t>
            </a:r>
            <a:r>
              <a:rPr lang="en-US" sz="1750">
                <a:solidFill>
                  <a:srgbClr val="3B4E4E"/>
                </a:solidFill>
                <a:ea typeface="+mn-lt"/>
                <a:cs typeface="+mn-lt"/>
              </a:rPr>
              <a:t>.</a:t>
            </a:r>
            <a:endParaRPr lang="en-US"/>
          </a:p>
          <a:p>
            <a:pPr marL="285750" indent="-285750">
              <a:buFont typeface="Arial"/>
              <a:buChar char="•"/>
            </a:pPr>
            <a:endParaRPr lang="en-US" sz="1750">
              <a:solidFill>
                <a:srgbClr val="3B4E4E"/>
              </a:solidFill>
              <a:ea typeface="+mn-lt"/>
              <a:cs typeface="+mn-lt"/>
            </a:endParaRPr>
          </a:p>
          <a:p>
            <a:pPr marL="285750" indent="-285750">
              <a:buFont typeface="Arial"/>
              <a:buChar char="•"/>
            </a:pPr>
            <a:r>
              <a:rPr lang="en-US" sz="1750" b="1">
                <a:solidFill>
                  <a:srgbClr val="3B4E4E"/>
                </a:solidFill>
                <a:ea typeface="+mn-lt"/>
                <a:cs typeface="+mn-lt"/>
              </a:rPr>
              <a:t>Agrégation</a:t>
            </a:r>
            <a:r>
              <a:rPr lang="en-US" sz="1750">
                <a:solidFill>
                  <a:srgbClr val="3B4E4E"/>
                </a:solidFill>
                <a:ea typeface="+mn-lt"/>
                <a:cs typeface="+mn-lt"/>
              </a:rPr>
              <a:t> : </a:t>
            </a:r>
            <a:r>
              <a:rPr lang="en-US" sz="1750" err="1">
                <a:solidFill>
                  <a:srgbClr val="3B4E4E"/>
                </a:solidFill>
                <a:ea typeface="+mn-lt"/>
                <a:cs typeface="+mn-lt"/>
              </a:rPr>
              <a:t>Synthèse</a:t>
            </a:r>
            <a:r>
              <a:rPr lang="en-US" sz="1750">
                <a:solidFill>
                  <a:srgbClr val="3B4E4E"/>
                </a:solidFill>
                <a:ea typeface="+mn-lt"/>
                <a:cs typeface="+mn-lt"/>
              </a:rPr>
              <a:t> </a:t>
            </a:r>
            <a:r>
              <a:rPr lang="en-US" sz="1750" err="1">
                <a:solidFill>
                  <a:srgbClr val="3B4E4E"/>
                </a:solidFill>
                <a:ea typeface="+mn-lt"/>
                <a:cs typeface="+mn-lt"/>
              </a:rPr>
              <a:t>efficace</a:t>
            </a:r>
            <a:r>
              <a:rPr lang="en-US" sz="1750">
                <a:solidFill>
                  <a:srgbClr val="3B4E4E"/>
                </a:solidFill>
                <a:ea typeface="+mn-lt"/>
                <a:cs typeface="+mn-lt"/>
              </a:rPr>
              <a:t> des </a:t>
            </a:r>
            <a:r>
              <a:rPr lang="en-US" sz="1750" err="1">
                <a:solidFill>
                  <a:srgbClr val="3B4E4E"/>
                </a:solidFill>
                <a:ea typeface="+mn-lt"/>
                <a:cs typeface="+mn-lt"/>
              </a:rPr>
              <a:t>résultats</a:t>
            </a:r>
            <a:r>
              <a:rPr lang="en-US" sz="1750">
                <a:solidFill>
                  <a:srgbClr val="3B4E4E"/>
                </a:solidFill>
                <a:ea typeface="+mn-lt"/>
                <a:cs typeface="+mn-lt"/>
              </a:rPr>
              <a:t>.</a:t>
            </a:r>
            <a:endParaRPr lang="en-US"/>
          </a:p>
          <a:p>
            <a:pPr marL="0" indent="0">
              <a:lnSpc>
                <a:spcPts val="2871"/>
              </a:lnSpc>
              <a:buNone/>
            </a:pPr>
            <a:endParaRPr lang="en-US" sz="1750">
              <a:solidFill>
                <a:srgbClr val="3B4E4E"/>
              </a:solidFill>
              <a:latin typeface="Overpass"/>
              <a:ea typeface="Overpass"/>
            </a:endParaRPr>
          </a:p>
        </p:txBody>
      </p:sp>
    </p:spTree>
    <p:extLst>
      <p:ext uri="{BB962C8B-B14F-4D97-AF65-F5344CB8AC3E}">
        <p14:creationId xmlns:p14="http://schemas.microsoft.com/office/powerpoint/2010/main" val="9535127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2"/>
          <p:cNvSpPr/>
          <p:nvPr/>
        </p:nvSpPr>
        <p:spPr>
          <a:xfrm>
            <a:off x="2925842" y="635794"/>
            <a:ext cx="9921716" cy="1135142"/>
          </a:xfrm>
          <a:prstGeom prst="rect">
            <a:avLst/>
          </a:prstGeom>
          <a:noFill/>
          <a:ln/>
        </p:spPr>
        <p:txBody>
          <a:bodyPr wrap="square" rtlCol="0" anchor="t"/>
          <a:lstStyle/>
          <a:p>
            <a:pPr marL="0" indent="0">
              <a:lnSpc>
                <a:spcPts val="4469"/>
              </a:lnSpc>
              <a:buNone/>
            </a:pPr>
            <a:r>
              <a:rPr lang="en-US" sz="3575" b="1">
                <a:solidFill>
                  <a:srgbClr val="233939"/>
                </a:solidFill>
                <a:latin typeface="Syne" pitchFamily="34" charset="0"/>
                <a:ea typeface="Syne" pitchFamily="34" charset="-122"/>
                <a:cs typeface="Syne" pitchFamily="34" charset="-120"/>
              </a:rPr>
              <a:t>Lot 1 : Analyse des Commandes 2006-2010</a:t>
            </a:r>
            <a:endParaRPr lang="en-US" sz="3575"/>
          </a:p>
        </p:txBody>
      </p:sp>
      <p:pic>
        <p:nvPicPr>
          <p:cNvPr id="5" name="Image 0" descr="preencoded.png"/>
          <p:cNvPicPr>
            <a:picLocks noChangeAspect="1"/>
          </p:cNvPicPr>
          <p:nvPr/>
        </p:nvPicPr>
        <p:blipFill>
          <a:blip r:embed="rId3"/>
          <a:stretch>
            <a:fillRect/>
          </a:stretch>
        </p:blipFill>
        <p:spPr>
          <a:xfrm>
            <a:off x="2354342" y="1997869"/>
            <a:ext cx="2276118" cy="1406723"/>
          </a:xfrm>
          <a:prstGeom prst="rect">
            <a:avLst/>
          </a:prstGeom>
        </p:spPr>
      </p:pic>
      <p:sp>
        <p:nvSpPr>
          <p:cNvPr id="6" name="Text 3"/>
          <p:cNvSpPr/>
          <p:nvPr/>
        </p:nvSpPr>
        <p:spPr>
          <a:xfrm>
            <a:off x="2354342" y="3631525"/>
            <a:ext cx="2276118" cy="567452"/>
          </a:xfrm>
          <a:prstGeom prst="rect">
            <a:avLst/>
          </a:prstGeom>
          <a:noFill/>
          <a:ln/>
        </p:spPr>
        <p:txBody>
          <a:bodyPr wrap="square" rtlCol="0" anchor="t"/>
          <a:lstStyle/>
          <a:p>
            <a:pPr marL="0" indent="0" algn="l">
              <a:lnSpc>
                <a:spcPts val="2235"/>
              </a:lnSpc>
              <a:buNone/>
            </a:pPr>
            <a:r>
              <a:rPr lang="en-US" sz="1788" b="1">
                <a:solidFill>
                  <a:srgbClr val="3B4E4E"/>
                </a:solidFill>
                <a:latin typeface="Syne" pitchFamily="34" charset="0"/>
                <a:ea typeface="Syne" pitchFamily="34" charset="-122"/>
                <a:cs typeface="Syne" pitchFamily="34" charset="-120"/>
              </a:rPr>
              <a:t>Objectif et Méthodologie</a:t>
            </a:r>
            <a:endParaRPr lang="en-US" sz="1788"/>
          </a:p>
        </p:txBody>
      </p:sp>
      <p:sp>
        <p:nvSpPr>
          <p:cNvPr id="7" name="Text 4"/>
          <p:cNvSpPr/>
          <p:nvPr/>
        </p:nvSpPr>
        <p:spPr>
          <a:xfrm>
            <a:off x="2354342" y="4371786"/>
            <a:ext cx="2403188" cy="3487579"/>
          </a:xfrm>
          <a:prstGeom prst="rect">
            <a:avLst/>
          </a:prstGeom>
          <a:noFill/>
          <a:ln/>
        </p:spPr>
        <p:txBody>
          <a:bodyPr wrap="square" lIns="91440" tIns="45720" rIns="91440" bIns="45720" rtlCol="0" anchor="t"/>
          <a:lstStyle/>
          <a:p>
            <a:r>
              <a:rPr lang="en-US" sz="1400" b="1">
                <a:solidFill>
                  <a:srgbClr val="3B4E4E"/>
                </a:solidFill>
                <a:ea typeface="+mn-lt"/>
                <a:cs typeface="+mn-lt"/>
              </a:rPr>
              <a:t>Analyse de </a:t>
            </a:r>
            <a:r>
              <a:rPr lang="en-US" sz="1400" b="1" err="1">
                <a:solidFill>
                  <a:srgbClr val="3B4E4E"/>
                </a:solidFill>
                <a:ea typeface="+mn-lt"/>
                <a:cs typeface="+mn-lt"/>
              </a:rPr>
              <a:t>Commandes</a:t>
            </a:r>
            <a:r>
              <a:rPr lang="en-US" sz="1400" b="1">
                <a:solidFill>
                  <a:srgbClr val="3B4E4E"/>
                </a:solidFill>
                <a:ea typeface="+mn-lt"/>
                <a:cs typeface="+mn-lt"/>
              </a:rPr>
              <a:t> :</a:t>
            </a:r>
            <a:endParaRPr lang="fr-FR">
              <a:solidFill>
                <a:srgbClr val="000000"/>
              </a:solidFill>
              <a:ea typeface="+mn-lt"/>
              <a:cs typeface="+mn-lt"/>
            </a:endParaRPr>
          </a:p>
          <a:p>
            <a:endParaRPr lang="fr-FR">
              <a:solidFill>
                <a:srgbClr val="000000"/>
              </a:solidFill>
              <a:ea typeface="+mn-lt"/>
              <a:cs typeface="+mn-lt"/>
            </a:endParaRPr>
          </a:p>
          <a:p>
            <a:pPr algn="ctr"/>
            <a:r>
              <a:rPr lang="en-US" sz="1400" b="1">
                <a:solidFill>
                  <a:srgbClr val="3B4E4E"/>
                </a:solidFill>
                <a:ea typeface="+mn-lt"/>
                <a:cs typeface="+mn-lt"/>
              </a:rPr>
              <a:t>2006-2010</a:t>
            </a:r>
            <a:endParaRPr lang="fr-FR"/>
          </a:p>
          <a:p>
            <a:endParaRPr lang="en-US" sz="1400" b="1">
              <a:solidFill>
                <a:srgbClr val="3B4E4E"/>
              </a:solidFill>
              <a:ea typeface="+mn-lt"/>
              <a:cs typeface="+mn-lt"/>
            </a:endParaRPr>
          </a:p>
          <a:p>
            <a:pPr marL="285750" indent="-285750">
              <a:buFont typeface="Arial"/>
              <a:buChar char="•"/>
            </a:pPr>
            <a:r>
              <a:rPr lang="en-US" sz="1400" err="1">
                <a:solidFill>
                  <a:srgbClr val="3B4E4E"/>
                </a:solidFill>
                <a:ea typeface="+mn-lt"/>
                <a:cs typeface="+mn-lt"/>
              </a:rPr>
              <a:t>Départements</a:t>
            </a:r>
            <a:r>
              <a:rPr lang="en-US" sz="1400">
                <a:solidFill>
                  <a:srgbClr val="3B4E4E"/>
                </a:solidFill>
                <a:ea typeface="+mn-lt"/>
                <a:cs typeface="+mn-lt"/>
              </a:rPr>
              <a:t> : 53, 61, 28.</a:t>
            </a:r>
            <a:endParaRPr lang="en-US"/>
          </a:p>
          <a:p>
            <a:pPr marL="285750" indent="-285750">
              <a:buFont typeface="Arial"/>
              <a:buChar char="•"/>
            </a:pPr>
            <a:endParaRPr lang="en-US" sz="1400">
              <a:solidFill>
                <a:srgbClr val="3B4E4E"/>
              </a:solidFill>
              <a:ea typeface="+mn-lt"/>
              <a:cs typeface="+mn-lt"/>
            </a:endParaRPr>
          </a:p>
          <a:p>
            <a:pPr marL="285750" indent="-285750">
              <a:buFont typeface="Arial"/>
              <a:buChar char="•"/>
            </a:pPr>
            <a:r>
              <a:rPr lang="en-US" sz="1400" err="1">
                <a:solidFill>
                  <a:srgbClr val="3B4E4E"/>
                </a:solidFill>
                <a:ea typeface="+mn-lt"/>
                <a:cs typeface="+mn-lt"/>
              </a:rPr>
              <a:t>Sélection</a:t>
            </a:r>
            <a:r>
              <a:rPr lang="en-US" sz="1400">
                <a:solidFill>
                  <a:srgbClr val="3B4E4E"/>
                </a:solidFill>
                <a:ea typeface="+mn-lt"/>
                <a:cs typeface="+mn-lt"/>
              </a:rPr>
              <a:t> : Top 100 </a:t>
            </a:r>
            <a:r>
              <a:rPr lang="en-US" sz="1400" err="1">
                <a:solidFill>
                  <a:srgbClr val="3B4E4E"/>
                </a:solidFill>
                <a:ea typeface="+mn-lt"/>
                <a:cs typeface="+mn-lt"/>
              </a:rPr>
              <a:t>commandes</a:t>
            </a:r>
            <a:r>
              <a:rPr lang="en-US" sz="1400">
                <a:solidFill>
                  <a:srgbClr val="3B4E4E"/>
                </a:solidFill>
                <a:ea typeface="+mn-lt"/>
                <a:cs typeface="+mn-lt"/>
              </a:rPr>
              <a:t> par </a:t>
            </a:r>
            <a:r>
              <a:rPr lang="en-US" sz="1400" err="1">
                <a:solidFill>
                  <a:srgbClr val="3B4E4E"/>
                </a:solidFill>
                <a:ea typeface="+mn-lt"/>
                <a:cs typeface="+mn-lt"/>
              </a:rPr>
              <a:t>quantité</a:t>
            </a:r>
            <a:r>
              <a:rPr lang="en-US" sz="1400">
                <a:solidFill>
                  <a:srgbClr val="3B4E4E"/>
                </a:solidFill>
                <a:ea typeface="+mn-lt"/>
                <a:cs typeface="+mn-lt"/>
              </a:rPr>
              <a:t> et </a:t>
            </a:r>
            <a:r>
              <a:rPr lang="en-US" sz="1400" err="1">
                <a:solidFill>
                  <a:srgbClr val="3B4E4E"/>
                </a:solidFill>
                <a:ea typeface="+mn-lt"/>
                <a:cs typeface="+mn-lt"/>
              </a:rPr>
              <a:t>valeur</a:t>
            </a:r>
            <a:r>
              <a:rPr lang="en-US" sz="1400">
                <a:solidFill>
                  <a:srgbClr val="3B4E4E"/>
                </a:solidFill>
                <a:ea typeface="+mn-lt"/>
                <a:cs typeface="+mn-lt"/>
              </a:rPr>
              <a:t>.</a:t>
            </a:r>
            <a:endParaRPr lang="en-US"/>
          </a:p>
          <a:p>
            <a:pPr marL="285750" indent="-285750">
              <a:buFont typeface="Arial"/>
              <a:buChar char="•"/>
            </a:pPr>
            <a:endParaRPr lang="en-US" sz="1400">
              <a:solidFill>
                <a:srgbClr val="3B4E4E"/>
              </a:solidFill>
              <a:ea typeface="+mn-lt"/>
              <a:cs typeface="+mn-lt"/>
            </a:endParaRPr>
          </a:p>
          <a:p>
            <a:pPr marL="285750" indent="-285750">
              <a:buFont typeface="Arial"/>
              <a:buChar char="•"/>
            </a:pPr>
            <a:r>
              <a:rPr lang="en-US" sz="1400">
                <a:solidFill>
                  <a:srgbClr val="3B4E4E"/>
                </a:solidFill>
                <a:ea typeface="+mn-lt"/>
                <a:cs typeface="+mn-lt"/>
              </a:rPr>
              <a:t>Export : </a:t>
            </a:r>
            <a:r>
              <a:rPr lang="en-US" sz="1400" err="1">
                <a:solidFill>
                  <a:srgbClr val="3B4E4E"/>
                </a:solidFill>
                <a:ea typeface="+mn-lt"/>
                <a:cs typeface="+mn-lt"/>
              </a:rPr>
              <a:t>Résultats</a:t>
            </a:r>
            <a:r>
              <a:rPr lang="en-US" sz="1400">
                <a:solidFill>
                  <a:srgbClr val="3B4E4E"/>
                </a:solidFill>
                <a:ea typeface="+mn-lt"/>
                <a:cs typeface="+mn-lt"/>
              </a:rPr>
              <a:t> dans Excel.</a:t>
            </a:r>
            <a:endParaRPr lang="en-US"/>
          </a:p>
          <a:p>
            <a:pPr marL="0" indent="0" algn="l">
              <a:lnSpc>
                <a:spcPts val="2288"/>
              </a:lnSpc>
              <a:buNone/>
            </a:pPr>
            <a:endParaRPr lang="en-US" sz="1400">
              <a:solidFill>
                <a:srgbClr val="3B4E4E"/>
              </a:solidFill>
              <a:latin typeface="Overpass"/>
              <a:ea typeface="Overpass"/>
            </a:endParaRPr>
          </a:p>
        </p:txBody>
      </p:sp>
      <p:pic>
        <p:nvPicPr>
          <p:cNvPr id="8" name="Image 1" descr="preencoded.png"/>
          <p:cNvPicPr>
            <a:picLocks noChangeAspect="1"/>
          </p:cNvPicPr>
          <p:nvPr/>
        </p:nvPicPr>
        <p:blipFill>
          <a:blip r:embed="rId4"/>
          <a:stretch>
            <a:fillRect/>
          </a:stretch>
        </p:blipFill>
        <p:spPr>
          <a:xfrm>
            <a:off x="4902875" y="1997869"/>
            <a:ext cx="2276118" cy="1406723"/>
          </a:xfrm>
          <a:prstGeom prst="rect">
            <a:avLst/>
          </a:prstGeom>
        </p:spPr>
      </p:pic>
      <p:sp>
        <p:nvSpPr>
          <p:cNvPr id="9" name="Text 5"/>
          <p:cNvSpPr/>
          <p:nvPr/>
        </p:nvSpPr>
        <p:spPr>
          <a:xfrm>
            <a:off x="4902875" y="3631525"/>
            <a:ext cx="2276118" cy="567452"/>
          </a:xfrm>
          <a:prstGeom prst="rect">
            <a:avLst/>
          </a:prstGeom>
          <a:noFill/>
          <a:ln/>
        </p:spPr>
        <p:txBody>
          <a:bodyPr wrap="square" rtlCol="0" anchor="t"/>
          <a:lstStyle/>
          <a:p>
            <a:pPr marL="0" indent="0" algn="l">
              <a:lnSpc>
                <a:spcPts val="2235"/>
              </a:lnSpc>
              <a:buNone/>
            </a:pPr>
            <a:r>
              <a:rPr lang="en-US" sz="1788" b="1">
                <a:solidFill>
                  <a:srgbClr val="3B4E4E"/>
                </a:solidFill>
                <a:latin typeface="Syne" pitchFamily="34" charset="0"/>
                <a:ea typeface="Syne" pitchFamily="34" charset="-122"/>
                <a:cs typeface="Syne" pitchFamily="34" charset="-120"/>
              </a:rPr>
              <a:t>Top 100 Commandes</a:t>
            </a:r>
            <a:endParaRPr lang="en-US" sz="1788"/>
          </a:p>
        </p:txBody>
      </p:sp>
      <p:sp>
        <p:nvSpPr>
          <p:cNvPr id="10" name="Text 6"/>
          <p:cNvSpPr/>
          <p:nvPr/>
        </p:nvSpPr>
        <p:spPr>
          <a:xfrm>
            <a:off x="4902875" y="4365976"/>
            <a:ext cx="2276118" cy="3646890"/>
          </a:xfrm>
          <a:prstGeom prst="rect">
            <a:avLst/>
          </a:prstGeom>
          <a:noFill/>
          <a:ln/>
        </p:spPr>
        <p:txBody>
          <a:bodyPr wrap="square" lIns="91440" tIns="45720" rIns="91440" bIns="45720" rtlCol="0" anchor="t"/>
          <a:lstStyle/>
          <a:p>
            <a:pPr marL="285750" indent="-285750">
              <a:buFont typeface="Arial"/>
              <a:buChar char="•"/>
            </a:pPr>
            <a:r>
              <a:rPr lang="en-US" sz="1400" b="1">
                <a:solidFill>
                  <a:srgbClr val="3B4E4E"/>
                </a:solidFill>
                <a:ea typeface="+mn-lt"/>
                <a:cs typeface="+mn-lt"/>
              </a:rPr>
              <a:t>Insights de </a:t>
            </a:r>
            <a:r>
              <a:rPr lang="en-US" sz="1400" b="1" err="1">
                <a:solidFill>
                  <a:srgbClr val="3B4E4E"/>
                </a:solidFill>
                <a:ea typeface="+mn-lt"/>
                <a:cs typeface="+mn-lt"/>
              </a:rPr>
              <a:t>l'Analyse</a:t>
            </a:r>
            <a:endParaRPr lang="fr-FR" err="1"/>
          </a:p>
          <a:p>
            <a:endParaRPr lang="en-US" sz="1400">
              <a:solidFill>
                <a:srgbClr val="3B4E4E"/>
              </a:solidFill>
              <a:ea typeface="+mn-lt"/>
              <a:cs typeface="+mn-lt"/>
            </a:endParaRPr>
          </a:p>
          <a:p>
            <a:r>
              <a:rPr lang="en-US" sz="1400" err="1">
                <a:solidFill>
                  <a:srgbClr val="3B4E4E"/>
                </a:solidFill>
                <a:ea typeface="+mn-lt"/>
                <a:cs typeface="+mn-lt"/>
              </a:rPr>
              <a:t>Préférence</a:t>
            </a:r>
            <a:r>
              <a:rPr lang="en-US" sz="1400">
                <a:solidFill>
                  <a:srgbClr val="3B4E4E"/>
                </a:solidFill>
                <a:ea typeface="+mn-lt"/>
                <a:cs typeface="+mn-lt"/>
              </a:rPr>
              <a:t> </a:t>
            </a:r>
            <a:r>
              <a:rPr lang="en-US" sz="1400" err="1">
                <a:solidFill>
                  <a:srgbClr val="3B4E4E"/>
                </a:solidFill>
                <a:ea typeface="+mn-lt"/>
                <a:cs typeface="+mn-lt"/>
              </a:rPr>
              <a:t>marquée</a:t>
            </a:r>
            <a:r>
              <a:rPr lang="en-US" sz="1400">
                <a:solidFill>
                  <a:srgbClr val="3B4E4E"/>
                </a:solidFill>
                <a:ea typeface="+mn-lt"/>
                <a:cs typeface="+mn-lt"/>
              </a:rPr>
              <a:t> pour </a:t>
            </a:r>
            <a:r>
              <a:rPr lang="en-US" sz="1400" err="1">
                <a:solidFill>
                  <a:srgbClr val="3B4E4E"/>
                </a:solidFill>
                <a:ea typeface="+mn-lt"/>
                <a:cs typeface="+mn-lt"/>
              </a:rPr>
              <a:t>certains</a:t>
            </a:r>
            <a:r>
              <a:rPr lang="en-US" sz="1400">
                <a:solidFill>
                  <a:srgbClr val="3B4E4E"/>
                </a:solidFill>
                <a:ea typeface="+mn-lt"/>
                <a:cs typeface="+mn-lt"/>
              </a:rPr>
              <a:t> </a:t>
            </a:r>
            <a:r>
              <a:rPr lang="en-US" sz="1400" err="1">
                <a:solidFill>
                  <a:srgbClr val="3B4E4E"/>
                </a:solidFill>
                <a:ea typeface="+mn-lt"/>
                <a:cs typeface="+mn-lt"/>
              </a:rPr>
              <a:t>produits</a:t>
            </a:r>
            <a:r>
              <a:rPr lang="en-US" sz="1400">
                <a:solidFill>
                  <a:srgbClr val="3B4E4E"/>
                </a:solidFill>
                <a:ea typeface="+mn-lt"/>
                <a:cs typeface="+mn-lt"/>
              </a:rPr>
              <a:t> dans les </a:t>
            </a:r>
            <a:r>
              <a:rPr lang="en-US" sz="1400" err="1">
                <a:solidFill>
                  <a:srgbClr val="3B4E4E"/>
                </a:solidFill>
                <a:ea typeface="+mn-lt"/>
                <a:cs typeface="+mn-lt"/>
              </a:rPr>
              <a:t>départements</a:t>
            </a:r>
            <a:r>
              <a:rPr lang="en-US" sz="1400">
                <a:solidFill>
                  <a:srgbClr val="3B4E4E"/>
                </a:solidFill>
                <a:ea typeface="+mn-lt"/>
                <a:cs typeface="+mn-lt"/>
              </a:rPr>
              <a:t> </a:t>
            </a:r>
            <a:r>
              <a:rPr lang="en-US" sz="1400" err="1">
                <a:solidFill>
                  <a:srgbClr val="3B4E4E"/>
                </a:solidFill>
                <a:ea typeface="+mn-lt"/>
                <a:cs typeface="+mn-lt"/>
              </a:rPr>
              <a:t>ciblés</a:t>
            </a:r>
            <a:r>
              <a:rPr lang="en-US" sz="1400">
                <a:solidFill>
                  <a:srgbClr val="3B4E4E"/>
                </a:solidFill>
                <a:ea typeface="+mn-lt"/>
                <a:cs typeface="+mn-lt"/>
              </a:rPr>
              <a:t>.</a:t>
            </a:r>
            <a:endParaRPr lang="en-US"/>
          </a:p>
          <a:p>
            <a:endParaRPr lang="en-US" sz="1400">
              <a:solidFill>
                <a:srgbClr val="3B4E4E"/>
              </a:solidFill>
              <a:ea typeface="+mn-lt"/>
              <a:cs typeface="+mn-lt"/>
            </a:endParaRPr>
          </a:p>
          <a:p>
            <a:pPr marL="285750" indent="-285750">
              <a:buFont typeface="Arial"/>
              <a:buChar char="•"/>
            </a:pPr>
            <a:r>
              <a:rPr lang="en-US" sz="1400" b="1">
                <a:solidFill>
                  <a:srgbClr val="3B4E4E"/>
                </a:solidFill>
                <a:ea typeface="+mn-lt"/>
                <a:cs typeface="+mn-lt"/>
              </a:rPr>
              <a:t>Villes </a:t>
            </a:r>
            <a:r>
              <a:rPr lang="en-US" sz="1400" b="1" err="1">
                <a:solidFill>
                  <a:srgbClr val="3B4E4E"/>
                </a:solidFill>
                <a:ea typeface="+mn-lt"/>
                <a:cs typeface="+mn-lt"/>
              </a:rPr>
              <a:t>Clés</a:t>
            </a:r>
            <a:endParaRPr lang="en-US" err="1"/>
          </a:p>
          <a:p>
            <a:pPr marL="285750" indent="-285750">
              <a:buFont typeface="Arial"/>
              <a:buChar char="•"/>
            </a:pPr>
            <a:endParaRPr lang="en-US" sz="1400" b="1">
              <a:solidFill>
                <a:srgbClr val="3B4E4E"/>
              </a:solidFill>
              <a:ea typeface="+mn-lt"/>
              <a:cs typeface="+mn-lt"/>
            </a:endParaRPr>
          </a:p>
          <a:p>
            <a:r>
              <a:rPr lang="en-US" sz="1400">
                <a:solidFill>
                  <a:srgbClr val="3B4E4E"/>
                </a:solidFill>
                <a:ea typeface="+mn-lt"/>
                <a:cs typeface="+mn-lt"/>
              </a:rPr>
              <a:t>Laval, Le Mans, Alençon : Volumes </a:t>
            </a:r>
            <a:r>
              <a:rPr lang="en-US" sz="1400" err="1">
                <a:solidFill>
                  <a:srgbClr val="3B4E4E"/>
                </a:solidFill>
                <a:ea typeface="+mn-lt"/>
                <a:cs typeface="+mn-lt"/>
              </a:rPr>
              <a:t>élevés</a:t>
            </a:r>
            <a:r>
              <a:rPr lang="en-US" sz="1400">
                <a:solidFill>
                  <a:srgbClr val="3B4E4E"/>
                </a:solidFill>
                <a:ea typeface="+mn-lt"/>
                <a:cs typeface="+mn-lt"/>
              </a:rPr>
              <a:t> de </a:t>
            </a:r>
            <a:r>
              <a:rPr lang="en-US" sz="1400" err="1">
                <a:solidFill>
                  <a:srgbClr val="3B4E4E"/>
                </a:solidFill>
                <a:ea typeface="+mn-lt"/>
                <a:cs typeface="+mn-lt"/>
              </a:rPr>
              <a:t>commandes</a:t>
            </a:r>
            <a:r>
              <a:rPr lang="en-US" sz="1400">
                <a:solidFill>
                  <a:srgbClr val="3B4E4E"/>
                </a:solidFill>
                <a:ea typeface="+mn-lt"/>
                <a:cs typeface="+mn-lt"/>
              </a:rPr>
              <a:t>.</a:t>
            </a:r>
            <a:endParaRPr lang="en-US"/>
          </a:p>
          <a:p>
            <a:endParaRPr lang="en-US" sz="1400">
              <a:solidFill>
                <a:srgbClr val="3B4E4E"/>
              </a:solidFill>
              <a:ea typeface="+mn-lt"/>
              <a:cs typeface="+mn-lt"/>
            </a:endParaRPr>
          </a:p>
          <a:p>
            <a:pPr marL="285750" indent="-285750">
              <a:buFont typeface="Arial"/>
              <a:buChar char="•"/>
            </a:pPr>
            <a:r>
              <a:rPr lang="en-US" sz="1400" b="1">
                <a:solidFill>
                  <a:srgbClr val="3B4E4E"/>
                </a:solidFill>
                <a:ea typeface="+mn-lt"/>
                <a:cs typeface="+mn-lt"/>
              </a:rPr>
              <a:t>Conclusion</a:t>
            </a:r>
            <a:endParaRPr lang="en-US"/>
          </a:p>
          <a:p>
            <a:pPr marL="285750" indent="-285750">
              <a:buFont typeface="Arial"/>
              <a:buChar char="•"/>
            </a:pPr>
            <a:endParaRPr lang="en-US" sz="1400" b="1">
              <a:solidFill>
                <a:srgbClr val="3B4E4E"/>
              </a:solidFill>
              <a:ea typeface="+mn-lt"/>
              <a:cs typeface="+mn-lt"/>
            </a:endParaRPr>
          </a:p>
          <a:p>
            <a:r>
              <a:rPr lang="en-US" sz="1400" err="1">
                <a:solidFill>
                  <a:srgbClr val="3B4E4E"/>
                </a:solidFill>
                <a:ea typeface="+mn-lt"/>
                <a:cs typeface="+mn-lt"/>
              </a:rPr>
              <a:t>Marchés</a:t>
            </a:r>
            <a:r>
              <a:rPr lang="en-US" sz="1400">
                <a:solidFill>
                  <a:srgbClr val="3B4E4E"/>
                </a:solidFill>
                <a:ea typeface="+mn-lt"/>
                <a:cs typeface="+mn-lt"/>
              </a:rPr>
              <a:t> </a:t>
            </a:r>
            <a:r>
              <a:rPr lang="en-US" sz="1400" err="1">
                <a:solidFill>
                  <a:srgbClr val="3B4E4E"/>
                </a:solidFill>
                <a:ea typeface="+mn-lt"/>
                <a:cs typeface="+mn-lt"/>
              </a:rPr>
              <a:t>dynamiques</a:t>
            </a:r>
            <a:r>
              <a:rPr lang="en-US" sz="1400">
                <a:solidFill>
                  <a:srgbClr val="3B4E4E"/>
                </a:solidFill>
                <a:ea typeface="+mn-lt"/>
                <a:cs typeface="+mn-lt"/>
              </a:rPr>
              <a:t> </a:t>
            </a:r>
            <a:r>
              <a:rPr lang="en-US" sz="1400" err="1">
                <a:solidFill>
                  <a:srgbClr val="3B4E4E"/>
                </a:solidFill>
                <a:ea typeface="+mn-lt"/>
                <a:cs typeface="+mn-lt"/>
              </a:rPr>
              <a:t>identifiés</a:t>
            </a:r>
            <a:r>
              <a:rPr lang="en-US" sz="1400">
                <a:solidFill>
                  <a:srgbClr val="3B4E4E"/>
                </a:solidFill>
                <a:ea typeface="+mn-lt"/>
                <a:cs typeface="+mn-lt"/>
              </a:rPr>
              <a:t>.</a:t>
            </a:r>
            <a:endParaRPr lang="en-US"/>
          </a:p>
          <a:p>
            <a:pPr marL="0" indent="0" algn="l">
              <a:lnSpc>
                <a:spcPts val="2288"/>
              </a:lnSpc>
              <a:buNone/>
            </a:pPr>
            <a:endParaRPr lang="en-US" sz="1400">
              <a:solidFill>
                <a:srgbClr val="3B4E4E"/>
              </a:solidFill>
              <a:latin typeface="Overpass"/>
            </a:endParaRPr>
          </a:p>
        </p:txBody>
      </p:sp>
      <p:pic>
        <p:nvPicPr>
          <p:cNvPr id="11" name="Image 2" descr="preencoded.png"/>
          <p:cNvPicPr>
            <a:picLocks noChangeAspect="1"/>
          </p:cNvPicPr>
          <p:nvPr/>
        </p:nvPicPr>
        <p:blipFill>
          <a:blip r:embed="rId5"/>
          <a:stretch>
            <a:fillRect/>
          </a:stretch>
        </p:blipFill>
        <p:spPr>
          <a:xfrm>
            <a:off x="7451408" y="1997869"/>
            <a:ext cx="2276118" cy="1406723"/>
          </a:xfrm>
          <a:prstGeom prst="rect">
            <a:avLst/>
          </a:prstGeom>
        </p:spPr>
      </p:pic>
      <p:sp>
        <p:nvSpPr>
          <p:cNvPr id="12" name="Text 7"/>
          <p:cNvSpPr/>
          <p:nvPr/>
        </p:nvSpPr>
        <p:spPr>
          <a:xfrm>
            <a:off x="7451408" y="3631525"/>
            <a:ext cx="2270403" cy="283726"/>
          </a:xfrm>
          <a:prstGeom prst="rect">
            <a:avLst/>
          </a:prstGeom>
          <a:noFill/>
          <a:ln/>
        </p:spPr>
        <p:txBody>
          <a:bodyPr wrap="none" rtlCol="0" anchor="t"/>
          <a:lstStyle/>
          <a:p>
            <a:pPr marL="0" indent="0" algn="l">
              <a:lnSpc>
                <a:spcPts val="2235"/>
              </a:lnSpc>
              <a:buNone/>
            </a:pPr>
            <a:r>
              <a:rPr lang="en-US" sz="1788" b="1">
                <a:solidFill>
                  <a:srgbClr val="3B4E4E"/>
                </a:solidFill>
                <a:latin typeface="Syne" pitchFamily="34" charset="0"/>
                <a:ea typeface="Syne" pitchFamily="34" charset="-122"/>
                <a:cs typeface="Syne" pitchFamily="34" charset="-120"/>
              </a:rPr>
              <a:t>Statistiques Clés</a:t>
            </a:r>
            <a:endParaRPr lang="en-US" sz="1788"/>
          </a:p>
        </p:txBody>
      </p:sp>
      <p:sp>
        <p:nvSpPr>
          <p:cNvPr id="13" name="Text 8"/>
          <p:cNvSpPr/>
          <p:nvPr/>
        </p:nvSpPr>
        <p:spPr>
          <a:xfrm>
            <a:off x="7451408" y="4096764"/>
            <a:ext cx="2537375" cy="3124376"/>
          </a:xfrm>
          <a:prstGeom prst="rect">
            <a:avLst/>
          </a:prstGeom>
          <a:noFill/>
          <a:ln/>
        </p:spPr>
        <p:txBody>
          <a:bodyPr wrap="square" lIns="91440" tIns="45720" rIns="91440" bIns="45720" rtlCol="0" anchor="t"/>
          <a:lstStyle/>
          <a:p>
            <a:pPr marL="285750" indent="-285750">
              <a:buFont typeface="Arial"/>
              <a:buChar char="•"/>
            </a:pPr>
            <a:r>
              <a:rPr lang="en-US" sz="1400" b="1">
                <a:solidFill>
                  <a:srgbClr val="3B4E4E"/>
                </a:solidFill>
                <a:ea typeface="+mn-lt"/>
                <a:cs typeface="+mn-lt"/>
              </a:rPr>
              <a:t>Impact des 100 </a:t>
            </a:r>
            <a:r>
              <a:rPr lang="en-US" sz="1400" b="1" err="1">
                <a:solidFill>
                  <a:srgbClr val="3B4E4E"/>
                </a:solidFill>
                <a:ea typeface="+mn-lt"/>
                <a:cs typeface="+mn-lt"/>
              </a:rPr>
              <a:t>Meilleures</a:t>
            </a:r>
            <a:r>
              <a:rPr lang="en-US" sz="1400" b="1">
                <a:solidFill>
                  <a:srgbClr val="3B4E4E"/>
                </a:solidFill>
                <a:ea typeface="+mn-lt"/>
                <a:cs typeface="+mn-lt"/>
              </a:rPr>
              <a:t> </a:t>
            </a:r>
            <a:r>
              <a:rPr lang="en-US" sz="1400" b="1" err="1">
                <a:solidFill>
                  <a:srgbClr val="3B4E4E"/>
                </a:solidFill>
                <a:ea typeface="+mn-lt"/>
                <a:cs typeface="+mn-lt"/>
              </a:rPr>
              <a:t>Commandes</a:t>
            </a:r>
            <a:endParaRPr lang="fr-FR" err="1"/>
          </a:p>
          <a:p>
            <a:pPr marL="285750" indent="-285750">
              <a:buFont typeface="Arial"/>
              <a:buChar char="•"/>
            </a:pPr>
            <a:endParaRPr lang="en-US" sz="1400" b="1">
              <a:solidFill>
                <a:srgbClr val="3B4E4E"/>
              </a:solidFill>
              <a:ea typeface="+mn-lt"/>
              <a:cs typeface="+mn-lt"/>
            </a:endParaRPr>
          </a:p>
          <a:p>
            <a:r>
              <a:rPr lang="en-US" sz="1400" err="1">
                <a:solidFill>
                  <a:srgbClr val="3B4E4E"/>
                </a:solidFill>
                <a:ea typeface="+mn-lt"/>
                <a:cs typeface="+mn-lt"/>
              </a:rPr>
              <a:t>Représentent</a:t>
            </a:r>
            <a:r>
              <a:rPr lang="en-US" sz="1400">
                <a:solidFill>
                  <a:srgbClr val="3B4E4E"/>
                </a:solidFill>
                <a:ea typeface="+mn-lt"/>
                <a:cs typeface="+mn-lt"/>
              </a:rPr>
              <a:t> 35% du total des ventes.</a:t>
            </a:r>
            <a:endParaRPr lang="en-US"/>
          </a:p>
          <a:p>
            <a:endParaRPr lang="en-US" sz="1400">
              <a:solidFill>
                <a:srgbClr val="3B4E4E"/>
              </a:solidFill>
              <a:ea typeface="+mn-lt"/>
              <a:cs typeface="+mn-lt"/>
            </a:endParaRPr>
          </a:p>
          <a:p>
            <a:pPr marL="285750" indent="-285750">
              <a:buFont typeface="Arial"/>
              <a:buChar char="•"/>
            </a:pPr>
            <a:r>
              <a:rPr lang="en-US" sz="1400" b="1">
                <a:solidFill>
                  <a:srgbClr val="3B4E4E"/>
                </a:solidFill>
                <a:ea typeface="+mn-lt"/>
                <a:cs typeface="+mn-lt"/>
              </a:rPr>
              <a:t>Focus Produit</a:t>
            </a:r>
            <a:endParaRPr lang="en-US"/>
          </a:p>
          <a:p>
            <a:endParaRPr lang="en-US" sz="1400">
              <a:solidFill>
                <a:srgbClr val="3B4E4E"/>
              </a:solidFill>
              <a:ea typeface="+mn-lt"/>
              <a:cs typeface="+mn-lt"/>
            </a:endParaRPr>
          </a:p>
          <a:p>
            <a:pPr>
              <a:buFont typeface="Arial"/>
            </a:pPr>
            <a:r>
              <a:rPr lang="en-US" sz="1400">
                <a:solidFill>
                  <a:srgbClr val="3B4E4E"/>
                </a:solidFill>
                <a:ea typeface="+mn-lt"/>
                <a:cs typeface="+mn-lt"/>
              </a:rPr>
              <a:t>Forte concentration sur les </a:t>
            </a:r>
            <a:r>
              <a:rPr lang="en-US" sz="1400" err="1">
                <a:solidFill>
                  <a:srgbClr val="3B4E4E"/>
                </a:solidFill>
                <a:ea typeface="+mn-lt"/>
                <a:cs typeface="+mn-lt"/>
              </a:rPr>
              <a:t>produits</a:t>
            </a:r>
            <a:r>
              <a:rPr lang="en-US" sz="1400">
                <a:solidFill>
                  <a:srgbClr val="3B4E4E"/>
                </a:solidFill>
                <a:ea typeface="+mn-lt"/>
                <a:cs typeface="+mn-lt"/>
              </a:rPr>
              <a:t> premium.</a:t>
            </a:r>
            <a:endParaRPr lang="en-US" sz="1400">
              <a:ea typeface="+mn-lt"/>
              <a:cs typeface="+mn-lt"/>
            </a:endParaRPr>
          </a:p>
          <a:p>
            <a:endParaRPr lang="en-US" sz="1400">
              <a:solidFill>
                <a:srgbClr val="3B4E4E"/>
              </a:solidFill>
              <a:ea typeface="+mn-lt"/>
              <a:cs typeface="+mn-lt"/>
            </a:endParaRPr>
          </a:p>
          <a:p>
            <a:pPr marL="285750" indent="-285750">
              <a:buFont typeface="Arial"/>
              <a:buChar char="•"/>
            </a:pPr>
            <a:r>
              <a:rPr lang="en-US" sz="1400" b="1">
                <a:solidFill>
                  <a:srgbClr val="3B4E4E"/>
                </a:solidFill>
                <a:ea typeface="+mn-lt"/>
                <a:cs typeface="+mn-lt"/>
              </a:rPr>
              <a:t>Implication </a:t>
            </a:r>
            <a:r>
              <a:rPr lang="en-US" sz="1400" b="1" err="1">
                <a:solidFill>
                  <a:srgbClr val="3B4E4E"/>
                </a:solidFill>
                <a:ea typeface="+mn-lt"/>
                <a:cs typeface="+mn-lt"/>
              </a:rPr>
              <a:t>Stratégique</a:t>
            </a:r>
            <a:endParaRPr lang="en-US" err="1"/>
          </a:p>
          <a:p>
            <a:endParaRPr lang="en-US" sz="1400">
              <a:solidFill>
                <a:srgbClr val="3B4E4E"/>
              </a:solidFill>
              <a:ea typeface="+mn-lt"/>
              <a:cs typeface="+mn-lt"/>
            </a:endParaRPr>
          </a:p>
          <a:p>
            <a:r>
              <a:rPr lang="en-US" sz="1400" err="1">
                <a:solidFill>
                  <a:srgbClr val="3B4E4E"/>
                </a:solidFill>
                <a:ea typeface="+mn-lt"/>
                <a:cs typeface="+mn-lt"/>
              </a:rPr>
              <a:t>Rôle</a:t>
            </a:r>
            <a:r>
              <a:rPr lang="en-US" sz="1400">
                <a:solidFill>
                  <a:srgbClr val="3B4E4E"/>
                </a:solidFill>
                <a:ea typeface="+mn-lt"/>
                <a:cs typeface="+mn-lt"/>
              </a:rPr>
              <a:t> crucial dans la </a:t>
            </a:r>
            <a:r>
              <a:rPr lang="en-US" sz="1400" err="1">
                <a:solidFill>
                  <a:srgbClr val="3B4E4E"/>
                </a:solidFill>
                <a:ea typeface="+mn-lt"/>
                <a:cs typeface="+mn-lt"/>
              </a:rPr>
              <a:t>stratégie</a:t>
            </a:r>
            <a:r>
              <a:rPr lang="en-US" sz="1400">
                <a:solidFill>
                  <a:srgbClr val="3B4E4E"/>
                </a:solidFill>
                <a:ea typeface="+mn-lt"/>
                <a:cs typeface="+mn-lt"/>
              </a:rPr>
              <a:t> </a:t>
            </a:r>
            <a:r>
              <a:rPr lang="en-US" sz="1400" err="1">
                <a:solidFill>
                  <a:srgbClr val="3B4E4E"/>
                </a:solidFill>
                <a:ea typeface="+mn-lt"/>
                <a:cs typeface="+mn-lt"/>
              </a:rPr>
              <a:t>globale</a:t>
            </a:r>
            <a:r>
              <a:rPr lang="en-US" sz="1400">
                <a:solidFill>
                  <a:srgbClr val="3B4E4E"/>
                </a:solidFill>
                <a:ea typeface="+mn-lt"/>
                <a:cs typeface="+mn-lt"/>
              </a:rPr>
              <a:t> de </a:t>
            </a:r>
            <a:r>
              <a:rPr lang="en-US" sz="1400" err="1">
                <a:solidFill>
                  <a:srgbClr val="3B4E4E"/>
                </a:solidFill>
                <a:ea typeface="+mn-lt"/>
                <a:cs typeface="+mn-lt"/>
              </a:rPr>
              <a:t>l'entreprise</a:t>
            </a:r>
            <a:r>
              <a:rPr lang="en-US" sz="1400">
                <a:solidFill>
                  <a:srgbClr val="3B4E4E"/>
                </a:solidFill>
                <a:ea typeface="+mn-lt"/>
                <a:cs typeface="+mn-lt"/>
              </a:rPr>
              <a:t>.</a:t>
            </a:r>
            <a:endParaRPr lang="en-US" sz="1400">
              <a:ea typeface="+mn-lt"/>
              <a:cs typeface="+mn-lt"/>
            </a:endParaRPr>
          </a:p>
          <a:p>
            <a:pPr marL="0" indent="0" algn="l">
              <a:lnSpc>
                <a:spcPts val="2288"/>
              </a:lnSpc>
              <a:buNone/>
            </a:pPr>
            <a:endParaRPr lang="en-US" sz="1400">
              <a:solidFill>
                <a:srgbClr val="3B4E4E"/>
              </a:solidFill>
              <a:latin typeface="Overpass"/>
            </a:endParaRPr>
          </a:p>
        </p:txBody>
      </p:sp>
      <p:pic>
        <p:nvPicPr>
          <p:cNvPr id="14" name="Image 3" descr="preencoded.png"/>
          <p:cNvPicPr>
            <a:picLocks noChangeAspect="1"/>
          </p:cNvPicPr>
          <p:nvPr/>
        </p:nvPicPr>
        <p:blipFill>
          <a:blip r:embed="rId6"/>
          <a:stretch>
            <a:fillRect/>
          </a:stretch>
        </p:blipFill>
        <p:spPr>
          <a:xfrm>
            <a:off x="9999940" y="1997869"/>
            <a:ext cx="2276118" cy="1406723"/>
          </a:xfrm>
          <a:prstGeom prst="rect">
            <a:avLst/>
          </a:prstGeom>
        </p:spPr>
      </p:pic>
      <p:sp>
        <p:nvSpPr>
          <p:cNvPr id="15" name="Text 9"/>
          <p:cNvSpPr/>
          <p:nvPr/>
        </p:nvSpPr>
        <p:spPr>
          <a:xfrm>
            <a:off x="9999940" y="3631525"/>
            <a:ext cx="2276118" cy="567452"/>
          </a:xfrm>
          <a:prstGeom prst="rect">
            <a:avLst/>
          </a:prstGeom>
          <a:noFill/>
          <a:ln/>
        </p:spPr>
        <p:txBody>
          <a:bodyPr wrap="square" rtlCol="0" anchor="t"/>
          <a:lstStyle/>
          <a:p>
            <a:pPr marL="0" indent="0" algn="l">
              <a:lnSpc>
                <a:spcPts val="2235"/>
              </a:lnSpc>
              <a:buNone/>
            </a:pPr>
            <a:r>
              <a:rPr lang="en-US" sz="1788" b="1">
                <a:solidFill>
                  <a:srgbClr val="3B4E4E"/>
                </a:solidFill>
                <a:latin typeface="Syne" pitchFamily="34" charset="0"/>
                <a:ea typeface="Syne" pitchFamily="34" charset="-122"/>
                <a:cs typeface="Syne" pitchFamily="34" charset="-120"/>
              </a:rPr>
              <a:t>Implications Stratégiques</a:t>
            </a:r>
            <a:endParaRPr lang="en-US" sz="1788"/>
          </a:p>
        </p:txBody>
      </p:sp>
      <p:sp>
        <p:nvSpPr>
          <p:cNvPr id="16" name="Text 10"/>
          <p:cNvSpPr/>
          <p:nvPr/>
        </p:nvSpPr>
        <p:spPr>
          <a:xfrm>
            <a:off x="9999940" y="4351461"/>
            <a:ext cx="2276118" cy="3878427"/>
          </a:xfrm>
          <a:prstGeom prst="rect">
            <a:avLst/>
          </a:prstGeom>
          <a:noFill/>
          <a:ln/>
        </p:spPr>
        <p:txBody>
          <a:bodyPr wrap="square" lIns="91440" tIns="45720" rIns="91440" bIns="45720" rtlCol="0" anchor="t"/>
          <a:lstStyle/>
          <a:p>
            <a:pPr marL="285750" indent="-285750">
              <a:buFont typeface="Arial"/>
              <a:buChar char="•"/>
            </a:pPr>
            <a:r>
              <a:rPr lang="en-US" sz="1400" b="1" err="1">
                <a:solidFill>
                  <a:srgbClr val="3B4E4E"/>
                </a:solidFill>
                <a:ea typeface="+mn-lt"/>
                <a:cs typeface="+mn-lt"/>
              </a:rPr>
              <a:t>Stratégie</a:t>
            </a:r>
            <a:r>
              <a:rPr lang="en-US" sz="1400" b="1">
                <a:solidFill>
                  <a:srgbClr val="3B4E4E"/>
                </a:solidFill>
                <a:ea typeface="+mn-lt"/>
                <a:cs typeface="+mn-lt"/>
              </a:rPr>
              <a:t> de </a:t>
            </a:r>
            <a:r>
              <a:rPr lang="en-US" sz="1400" b="1" err="1">
                <a:solidFill>
                  <a:srgbClr val="3B4E4E"/>
                </a:solidFill>
                <a:ea typeface="+mn-lt"/>
                <a:cs typeface="+mn-lt"/>
              </a:rPr>
              <a:t>Fidélisation</a:t>
            </a:r>
            <a:endParaRPr lang="en-US" sz="1400" b="1" err="1">
              <a:solidFill>
                <a:srgbClr val="3B4E4E"/>
              </a:solidFill>
              <a:latin typeface="Trebuchet MS"/>
              <a:ea typeface="+mn-lt"/>
            </a:endParaRPr>
          </a:p>
          <a:p>
            <a:endParaRPr lang="en-US" sz="1400">
              <a:solidFill>
                <a:srgbClr val="3B4E4E"/>
              </a:solidFill>
              <a:ea typeface="+mn-lt"/>
              <a:cs typeface="+mn-lt"/>
            </a:endParaRPr>
          </a:p>
          <a:p>
            <a:pPr>
              <a:buFont typeface="Arial"/>
            </a:pPr>
            <a:r>
              <a:rPr lang="en-US" sz="1400" err="1">
                <a:solidFill>
                  <a:srgbClr val="3B4E4E"/>
                </a:solidFill>
                <a:ea typeface="+mn-lt"/>
                <a:cs typeface="+mn-lt"/>
              </a:rPr>
              <a:t>Cibler</a:t>
            </a:r>
            <a:r>
              <a:rPr lang="en-US" sz="1400">
                <a:solidFill>
                  <a:srgbClr val="3B4E4E"/>
                </a:solidFill>
                <a:ea typeface="+mn-lt"/>
                <a:cs typeface="+mn-lt"/>
              </a:rPr>
              <a:t> les clients des </a:t>
            </a:r>
            <a:r>
              <a:rPr lang="en-US" sz="1400" err="1">
                <a:solidFill>
                  <a:srgbClr val="3B4E4E"/>
                </a:solidFill>
                <a:ea typeface="+mn-lt"/>
                <a:cs typeface="+mn-lt"/>
              </a:rPr>
              <a:t>commandes</a:t>
            </a:r>
            <a:r>
              <a:rPr lang="en-US" sz="1400">
                <a:solidFill>
                  <a:srgbClr val="3B4E4E"/>
                </a:solidFill>
                <a:ea typeface="+mn-lt"/>
                <a:cs typeface="+mn-lt"/>
              </a:rPr>
              <a:t> à haute </a:t>
            </a:r>
            <a:r>
              <a:rPr lang="en-US" sz="1400" err="1">
                <a:solidFill>
                  <a:srgbClr val="3B4E4E"/>
                </a:solidFill>
                <a:ea typeface="+mn-lt"/>
                <a:cs typeface="+mn-lt"/>
              </a:rPr>
              <a:t>valeur</a:t>
            </a:r>
            <a:r>
              <a:rPr lang="en-US" sz="1400">
                <a:solidFill>
                  <a:srgbClr val="3B4E4E"/>
                </a:solidFill>
                <a:ea typeface="+mn-lt"/>
                <a:cs typeface="+mn-lt"/>
              </a:rPr>
              <a:t>.</a:t>
            </a:r>
            <a:endParaRPr lang="en-US"/>
          </a:p>
          <a:p>
            <a:endParaRPr lang="en-US" sz="1400">
              <a:solidFill>
                <a:srgbClr val="3B4E4E"/>
              </a:solidFill>
              <a:ea typeface="+mn-lt"/>
              <a:cs typeface="+mn-lt"/>
            </a:endParaRPr>
          </a:p>
          <a:p>
            <a:pPr marL="285750" indent="-285750">
              <a:buFont typeface="Arial"/>
              <a:buChar char="•"/>
            </a:pPr>
            <a:r>
              <a:rPr lang="en-US" sz="1400" b="1">
                <a:solidFill>
                  <a:srgbClr val="3B4E4E"/>
                </a:solidFill>
                <a:ea typeface="+mn-lt"/>
                <a:cs typeface="+mn-lt"/>
              </a:rPr>
              <a:t>Expansion</a:t>
            </a:r>
            <a:endParaRPr lang="en-US"/>
          </a:p>
          <a:p>
            <a:endParaRPr lang="en-US" sz="1400">
              <a:solidFill>
                <a:srgbClr val="3B4E4E"/>
              </a:solidFill>
              <a:ea typeface="+mn-lt"/>
              <a:cs typeface="+mn-lt"/>
            </a:endParaRPr>
          </a:p>
          <a:p>
            <a:r>
              <a:rPr lang="en-US" sz="1400">
                <a:solidFill>
                  <a:srgbClr val="3B4E4E"/>
                </a:solidFill>
                <a:ea typeface="+mn-lt"/>
                <a:cs typeface="+mn-lt"/>
              </a:rPr>
              <a:t>Focus sur les </a:t>
            </a:r>
            <a:r>
              <a:rPr lang="en-US" sz="1400" err="1">
                <a:solidFill>
                  <a:srgbClr val="3B4E4E"/>
                </a:solidFill>
                <a:ea typeface="+mn-lt"/>
                <a:cs typeface="+mn-lt"/>
              </a:rPr>
              <a:t>villes</a:t>
            </a:r>
            <a:r>
              <a:rPr lang="en-US" sz="1400">
                <a:solidFill>
                  <a:srgbClr val="3B4E4E"/>
                </a:solidFill>
                <a:ea typeface="+mn-lt"/>
                <a:cs typeface="+mn-lt"/>
              </a:rPr>
              <a:t> </a:t>
            </a:r>
            <a:r>
              <a:rPr lang="en-US" sz="1400" err="1">
                <a:solidFill>
                  <a:srgbClr val="3B4E4E"/>
                </a:solidFill>
                <a:ea typeface="+mn-lt"/>
                <a:cs typeface="+mn-lt"/>
              </a:rPr>
              <a:t>performantes</a:t>
            </a:r>
            <a:r>
              <a:rPr lang="en-US" sz="1400">
                <a:solidFill>
                  <a:srgbClr val="3B4E4E"/>
                </a:solidFill>
                <a:ea typeface="+mn-lt"/>
                <a:cs typeface="+mn-lt"/>
              </a:rPr>
              <a:t>.</a:t>
            </a:r>
            <a:endParaRPr lang="en-US"/>
          </a:p>
          <a:p>
            <a:endParaRPr lang="en-US" sz="1400">
              <a:solidFill>
                <a:srgbClr val="3B4E4E"/>
              </a:solidFill>
              <a:ea typeface="+mn-lt"/>
              <a:cs typeface="+mn-lt"/>
            </a:endParaRPr>
          </a:p>
          <a:p>
            <a:pPr marL="285750" indent="-285750">
              <a:buFont typeface="Arial"/>
              <a:buChar char="•"/>
            </a:pPr>
            <a:r>
              <a:rPr lang="en-US" sz="1400" b="1">
                <a:solidFill>
                  <a:srgbClr val="3B4E4E"/>
                </a:solidFill>
                <a:ea typeface="+mn-lt"/>
                <a:cs typeface="+mn-lt"/>
              </a:rPr>
              <a:t>Objectif</a:t>
            </a:r>
            <a:endParaRPr lang="en-US"/>
          </a:p>
          <a:p>
            <a:pPr>
              <a:buFont typeface="Arial"/>
              <a:buChar char="•"/>
            </a:pPr>
            <a:endParaRPr lang="en-US" sz="1400" b="1">
              <a:solidFill>
                <a:srgbClr val="3B4E4E"/>
              </a:solidFill>
              <a:ea typeface="+mn-lt"/>
              <a:cs typeface="+mn-lt"/>
            </a:endParaRPr>
          </a:p>
          <a:p>
            <a:r>
              <a:rPr lang="en-US" sz="1400">
                <a:solidFill>
                  <a:srgbClr val="3B4E4E"/>
                </a:solidFill>
                <a:ea typeface="+mn-lt"/>
                <a:cs typeface="+mn-lt"/>
              </a:rPr>
              <a:t>Maximiser le </a:t>
            </a:r>
            <a:r>
              <a:rPr lang="en-US" sz="1400" err="1">
                <a:solidFill>
                  <a:srgbClr val="3B4E4E"/>
                </a:solidFill>
                <a:ea typeface="+mn-lt"/>
                <a:cs typeface="+mn-lt"/>
              </a:rPr>
              <a:t>rendement</a:t>
            </a:r>
            <a:r>
              <a:rPr lang="en-US" sz="1400">
                <a:solidFill>
                  <a:srgbClr val="3B4E4E"/>
                </a:solidFill>
                <a:ea typeface="+mn-lt"/>
                <a:cs typeface="+mn-lt"/>
              </a:rPr>
              <a:t>.</a:t>
            </a:r>
            <a:endParaRPr lang="en-US"/>
          </a:p>
          <a:p>
            <a:pPr marL="285750" indent="-285750">
              <a:buFont typeface="Arial"/>
              <a:buChar char="•"/>
            </a:pPr>
            <a:endParaRPr lang="en-US" sz="1400" b="1">
              <a:solidFill>
                <a:srgbClr val="3B4E4E"/>
              </a:solidFill>
              <a:latin typeface="Trebuchet MS"/>
              <a:ea typeface="Overpass"/>
            </a:endParaRPr>
          </a:p>
        </p:txBody>
      </p:sp>
    </p:spTree>
    <p:extLst>
      <p:ext uri="{BB962C8B-B14F-4D97-AF65-F5344CB8AC3E}">
        <p14:creationId xmlns:p14="http://schemas.microsoft.com/office/powerpoint/2010/main" val="11118786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2"/>
          <p:cNvSpPr/>
          <p:nvPr/>
        </p:nvSpPr>
        <p:spPr>
          <a:xfrm>
            <a:off x="2832854" y="521196"/>
            <a:ext cx="10364986" cy="641390"/>
          </a:xfrm>
          <a:prstGeom prst="rect">
            <a:avLst/>
          </a:prstGeom>
          <a:noFill/>
          <a:ln/>
        </p:spPr>
        <p:txBody>
          <a:bodyPr wrap="none" rtlCol="0" anchor="t"/>
          <a:lstStyle/>
          <a:p>
            <a:pPr marL="0" indent="0">
              <a:lnSpc>
                <a:spcPts val="5051"/>
              </a:lnSpc>
              <a:buNone/>
            </a:pPr>
            <a:r>
              <a:rPr lang="en-US" sz="4041" b="1">
                <a:solidFill>
                  <a:srgbClr val="233939"/>
                </a:solidFill>
                <a:latin typeface="Syne" pitchFamily="34" charset="0"/>
                <a:ea typeface="Syne" pitchFamily="34" charset="-122"/>
                <a:cs typeface="Syne" pitchFamily="34" charset="-120"/>
              </a:rPr>
              <a:t>Lot 2 : Analyse Approfondie 2011-2016</a:t>
            </a:r>
            <a:endParaRPr lang="en-US" sz="4041"/>
          </a:p>
        </p:txBody>
      </p:sp>
      <p:pic>
        <p:nvPicPr>
          <p:cNvPr id="5" name="Image 0" descr="preencoded.png"/>
          <p:cNvPicPr>
            <a:picLocks noChangeAspect="1"/>
          </p:cNvPicPr>
          <p:nvPr/>
        </p:nvPicPr>
        <p:blipFill>
          <a:blip r:embed="rId3"/>
          <a:stretch>
            <a:fillRect/>
          </a:stretch>
        </p:blipFill>
        <p:spPr>
          <a:xfrm>
            <a:off x="1708904" y="1513761"/>
            <a:ext cx="2572226" cy="1589723"/>
          </a:xfrm>
          <a:prstGeom prst="rect">
            <a:avLst/>
          </a:prstGeom>
        </p:spPr>
      </p:pic>
      <p:sp>
        <p:nvSpPr>
          <p:cNvPr id="6" name="Text 3"/>
          <p:cNvSpPr/>
          <p:nvPr/>
        </p:nvSpPr>
        <p:spPr>
          <a:xfrm>
            <a:off x="1708904" y="3360063"/>
            <a:ext cx="2572226" cy="641271"/>
          </a:xfrm>
          <a:prstGeom prst="rect">
            <a:avLst/>
          </a:prstGeom>
          <a:noFill/>
          <a:ln/>
        </p:spPr>
        <p:txBody>
          <a:bodyPr wrap="square" rtlCol="0" anchor="t"/>
          <a:lstStyle/>
          <a:p>
            <a:pPr marL="0" indent="0" algn="l">
              <a:lnSpc>
                <a:spcPts val="2525"/>
              </a:lnSpc>
              <a:buNone/>
            </a:pPr>
            <a:r>
              <a:rPr lang="en-US" sz="2020" b="1">
                <a:solidFill>
                  <a:srgbClr val="3B4E4E"/>
                </a:solidFill>
                <a:latin typeface="Syne" pitchFamily="34" charset="0"/>
                <a:ea typeface="Syne" pitchFamily="34" charset="-122"/>
                <a:cs typeface="Syne" pitchFamily="34" charset="-120"/>
              </a:rPr>
              <a:t>Échantillonnage et Analyse</a:t>
            </a:r>
            <a:endParaRPr lang="en-US" sz="2020"/>
          </a:p>
        </p:txBody>
      </p:sp>
      <p:sp>
        <p:nvSpPr>
          <p:cNvPr id="7" name="Text 4"/>
          <p:cNvSpPr/>
          <p:nvPr/>
        </p:nvSpPr>
        <p:spPr>
          <a:xfrm>
            <a:off x="1708904" y="4131323"/>
            <a:ext cx="2861253" cy="3815317"/>
          </a:xfrm>
          <a:prstGeom prst="rect">
            <a:avLst/>
          </a:prstGeom>
          <a:noFill/>
          <a:ln/>
        </p:spPr>
        <p:txBody>
          <a:bodyPr wrap="square" lIns="91440" tIns="45720" rIns="91440" bIns="45720" rtlCol="0" anchor="t"/>
          <a:lstStyle/>
          <a:p>
            <a:pPr marL="285750" indent="-285750">
              <a:buFont typeface="Arial"/>
              <a:buChar char="•"/>
            </a:pPr>
            <a:r>
              <a:rPr lang="en-US" sz="1600" b="1" err="1">
                <a:solidFill>
                  <a:srgbClr val="3B4E4E"/>
                </a:solidFill>
                <a:ea typeface="+mn-lt"/>
                <a:cs typeface="+mn-lt"/>
              </a:rPr>
              <a:t>Période</a:t>
            </a:r>
            <a:r>
              <a:rPr lang="en-US" sz="1600" b="1">
                <a:solidFill>
                  <a:srgbClr val="3B4E4E"/>
                </a:solidFill>
                <a:ea typeface="+mn-lt"/>
                <a:cs typeface="+mn-lt"/>
              </a:rPr>
              <a:t> et Lieu</a:t>
            </a:r>
            <a:endParaRPr lang="fr-FR"/>
          </a:p>
          <a:p>
            <a:r>
              <a:rPr lang="en-US" sz="1600">
                <a:solidFill>
                  <a:srgbClr val="3B4E4E"/>
                </a:solidFill>
                <a:ea typeface="+mn-lt"/>
                <a:cs typeface="+mn-lt"/>
              </a:rPr>
              <a:t>2011-2016; </a:t>
            </a:r>
            <a:r>
              <a:rPr lang="en-US" sz="1600" err="1">
                <a:solidFill>
                  <a:srgbClr val="3B4E4E"/>
                </a:solidFill>
                <a:ea typeface="+mn-lt"/>
                <a:cs typeface="+mn-lt"/>
              </a:rPr>
              <a:t>Départements</a:t>
            </a:r>
            <a:r>
              <a:rPr lang="en-US" sz="1600">
                <a:solidFill>
                  <a:srgbClr val="3B4E4E"/>
                </a:solidFill>
                <a:ea typeface="+mn-lt"/>
                <a:cs typeface="+mn-lt"/>
              </a:rPr>
              <a:t> 22, 49, 53.</a:t>
            </a:r>
            <a:endParaRPr lang="en-US"/>
          </a:p>
          <a:p>
            <a:pPr marL="285750" indent="-285750">
              <a:buFont typeface="Arial"/>
              <a:buChar char="•"/>
            </a:pPr>
            <a:endParaRPr lang="en-US" sz="1600">
              <a:solidFill>
                <a:srgbClr val="3B4E4E"/>
              </a:solidFill>
              <a:ea typeface="+mn-lt"/>
              <a:cs typeface="+mn-lt"/>
            </a:endParaRPr>
          </a:p>
          <a:p>
            <a:pPr marL="285750" indent="-285750">
              <a:buFont typeface="Arial"/>
              <a:buChar char="•"/>
            </a:pPr>
            <a:r>
              <a:rPr lang="en-US" sz="1600" b="1">
                <a:solidFill>
                  <a:srgbClr val="3B4E4E"/>
                </a:solidFill>
                <a:ea typeface="+mn-lt"/>
                <a:cs typeface="+mn-lt"/>
              </a:rPr>
              <a:t>Analyse</a:t>
            </a:r>
            <a:endParaRPr lang="en-US"/>
          </a:p>
          <a:p>
            <a:r>
              <a:rPr lang="en-US" sz="1600" err="1">
                <a:solidFill>
                  <a:srgbClr val="3B4E4E"/>
                </a:solidFill>
                <a:ea typeface="+mn-lt"/>
                <a:cs typeface="+mn-lt"/>
              </a:rPr>
              <a:t>Échantillonnage</a:t>
            </a:r>
            <a:r>
              <a:rPr lang="en-US" sz="1600">
                <a:solidFill>
                  <a:srgbClr val="3B4E4E"/>
                </a:solidFill>
                <a:ea typeface="+mn-lt"/>
                <a:cs typeface="+mn-lt"/>
              </a:rPr>
              <a:t> de 5% </a:t>
            </a:r>
            <a:r>
              <a:rPr lang="en-US" sz="1600" err="1">
                <a:solidFill>
                  <a:srgbClr val="3B4E4E"/>
                </a:solidFill>
                <a:ea typeface="+mn-lt"/>
                <a:cs typeface="+mn-lt"/>
              </a:rPr>
              <a:t>des</a:t>
            </a:r>
            <a:r>
              <a:rPr lang="en-US" sz="1600">
                <a:solidFill>
                  <a:srgbClr val="3B4E4E"/>
                </a:solidFill>
                <a:ea typeface="+mn-lt"/>
                <a:cs typeface="+mn-lt"/>
              </a:rPr>
              <a:t> top </a:t>
            </a:r>
            <a:r>
              <a:rPr lang="en-US" sz="1600" err="1">
                <a:solidFill>
                  <a:srgbClr val="3B4E4E"/>
                </a:solidFill>
                <a:ea typeface="+mn-lt"/>
                <a:cs typeface="+mn-lt"/>
              </a:rPr>
              <a:t>commandes</a:t>
            </a:r>
            <a:r>
              <a:rPr lang="en-US" sz="1600">
                <a:solidFill>
                  <a:srgbClr val="3B4E4E"/>
                </a:solidFill>
                <a:ea typeface="+mn-lt"/>
                <a:cs typeface="+mn-lt"/>
              </a:rPr>
              <a:t> sans "</a:t>
            </a:r>
            <a:r>
              <a:rPr lang="en-US" sz="1600" err="1">
                <a:solidFill>
                  <a:srgbClr val="3B4E4E"/>
                </a:solidFill>
                <a:ea typeface="+mn-lt"/>
                <a:cs typeface="+mn-lt"/>
              </a:rPr>
              <a:t>timbrecli</a:t>
            </a:r>
            <a:r>
              <a:rPr lang="en-US" sz="1600">
                <a:solidFill>
                  <a:srgbClr val="3B4E4E"/>
                </a:solidFill>
                <a:ea typeface="+mn-lt"/>
                <a:cs typeface="+mn-lt"/>
              </a:rPr>
              <a:t>".</a:t>
            </a:r>
            <a:endParaRPr lang="en-US"/>
          </a:p>
          <a:p>
            <a:pPr marL="285750" indent="-285750">
              <a:buFont typeface="Arial"/>
              <a:buChar char="•"/>
            </a:pPr>
            <a:endParaRPr lang="en-US" sz="1600">
              <a:solidFill>
                <a:srgbClr val="3B4E4E"/>
              </a:solidFill>
              <a:ea typeface="+mn-lt"/>
              <a:cs typeface="+mn-lt"/>
            </a:endParaRPr>
          </a:p>
          <a:p>
            <a:pPr marL="285750" indent="-285750">
              <a:buFont typeface="Arial"/>
              <a:buChar char="•"/>
            </a:pPr>
            <a:r>
              <a:rPr lang="en-US" sz="1600" b="1" err="1">
                <a:solidFill>
                  <a:srgbClr val="3B4E4E"/>
                </a:solidFill>
                <a:ea typeface="+mn-lt"/>
                <a:cs typeface="+mn-lt"/>
              </a:rPr>
              <a:t>Visualisation</a:t>
            </a:r>
            <a:endParaRPr lang="en-US" err="1"/>
          </a:p>
          <a:p>
            <a:r>
              <a:rPr lang="en-US" sz="1600">
                <a:solidFill>
                  <a:srgbClr val="3B4E4E"/>
                </a:solidFill>
                <a:ea typeface="+mn-lt"/>
                <a:cs typeface="+mn-lt"/>
              </a:rPr>
              <a:t>Graphiques PIE par </a:t>
            </a:r>
            <a:r>
              <a:rPr lang="en-US" sz="1600" err="1">
                <a:solidFill>
                  <a:srgbClr val="3B4E4E"/>
                </a:solidFill>
                <a:ea typeface="+mn-lt"/>
                <a:cs typeface="+mn-lt"/>
              </a:rPr>
              <a:t>ville</a:t>
            </a:r>
            <a:endParaRPr lang="en-US" err="1">
              <a:solidFill>
                <a:srgbClr val="000000"/>
              </a:solidFill>
              <a:ea typeface="+mn-lt"/>
              <a:cs typeface="+mn-lt"/>
            </a:endParaRPr>
          </a:p>
          <a:p>
            <a:endParaRPr lang="en-US" sz="1600">
              <a:solidFill>
                <a:srgbClr val="3B4E4E"/>
              </a:solidFill>
            </a:endParaRPr>
          </a:p>
          <a:p>
            <a:pPr marL="285750" indent="-285750">
              <a:buFont typeface="Arial"/>
              <a:buChar char="•"/>
            </a:pPr>
            <a:r>
              <a:rPr lang="en-US" sz="1600" b="1">
                <a:solidFill>
                  <a:srgbClr val="3B4E4E"/>
                </a:solidFill>
                <a:ea typeface="+mn-lt"/>
                <a:cs typeface="+mn-lt"/>
              </a:rPr>
              <a:t>Export</a:t>
            </a:r>
            <a:endParaRPr lang="en-US"/>
          </a:p>
          <a:p>
            <a:r>
              <a:rPr lang="en-US" sz="1600" err="1">
                <a:solidFill>
                  <a:srgbClr val="3B4E4E"/>
                </a:solidFill>
                <a:ea typeface="+mn-lt"/>
                <a:cs typeface="+mn-lt"/>
              </a:rPr>
              <a:t>Résultats</a:t>
            </a:r>
            <a:r>
              <a:rPr lang="en-US" sz="1600">
                <a:solidFill>
                  <a:srgbClr val="3B4E4E"/>
                </a:solidFill>
                <a:ea typeface="+mn-lt"/>
                <a:cs typeface="+mn-lt"/>
              </a:rPr>
              <a:t> </a:t>
            </a:r>
            <a:r>
              <a:rPr lang="en-US" sz="1600" err="1">
                <a:solidFill>
                  <a:srgbClr val="3B4E4E"/>
                </a:solidFill>
                <a:ea typeface="+mn-lt"/>
                <a:cs typeface="+mn-lt"/>
              </a:rPr>
              <a:t>exportés</a:t>
            </a:r>
            <a:r>
              <a:rPr lang="en-US" sz="1600">
                <a:solidFill>
                  <a:srgbClr val="3B4E4E"/>
                </a:solidFill>
                <a:ea typeface="+mn-lt"/>
                <a:cs typeface="+mn-lt"/>
              </a:rPr>
              <a:t>.</a:t>
            </a:r>
            <a:endParaRPr lang="en-US"/>
          </a:p>
          <a:p>
            <a:pPr marL="0" indent="0" algn="l">
              <a:lnSpc>
                <a:spcPts val="2586"/>
              </a:lnSpc>
              <a:buNone/>
            </a:pPr>
            <a:endParaRPr lang="en-US" sz="1600">
              <a:solidFill>
                <a:srgbClr val="3B4E4E"/>
              </a:solidFill>
              <a:latin typeface="Overpass"/>
            </a:endParaRPr>
          </a:p>
        </p:txBody>
      </p:sp>
      <p:pic>
        <p:nvPicPr>
          <p:cNvPr id="8" name="Image 1" descr="preencoded.png"/>
          <p:cNvPicPr>
            <a:picLocks noChangeAspect="1"/>
          </p:cNvPicPr>
          <p:nvPr/>
        </p:nvPicPr>
        <p:blipFill>
          <a:blip r:embed="rId4"/>
          <a:stretch>
            <a:fillRect/>
          </a:stretch>
        </p:blipFill>
        <p:spPr>
          <a:xfrm>
            <a:off x="4589026" y="1513761"/>
            <a:ext cx="2572226" cy="1589723"/>
          </a:xfrm>
          <a:prstGeom prst="rect">
            <a:avLst/>
          </a:prstGeom>
        </p:spPr>
      </p:pic>
      <p:sp>
        <p:nvSpPr>
          <p:cNvPr id="9" name="Text 5"/>
          <p:cNvSpPr/>
          <p:nvPr/>
        </p:nvSpPr>
        <p:spPr>
          <a:xfrm>
            <a:off x="4589026" y="3360063"/>
            <a:ext cx="2572226" cy="641271"/>
          </a:xfrm>
          <a:prstGeom prst="rect">
            <a:avLst/>
          </a:prstGeom>
          <a:noFill/>
          <a:ln/>
        </p:spPr>
        <p:txBody>
          <a:bodyPr wrap="square" rtlCol="0" anchor="t"/>
          <a:lstStyle/>
          <a:p>
            <a:pPr marL="0" indent="0" algn="l">
              <a:lnSpc>
                <a:spcPts val="2525"/>
              </a:lnSpc>
              <a:buNone/>
            </a:pPr>
            <a:r>
              <a:rPr lang="en-US" sz="2020" b="1">
                <a:solidFill>
                  <a:srgbClr val="3B4E4E"/>
                </a:solidFill>
                <a:latin typeface="Syne" pitchFamily="34" charset="0"/>
                <a:ea typeface="Syne" pitchFamily="34" charset="-122"/>
                <a:cs typeface="Syne" pitchFamily="34" charset="-120"/>
              </a:rPr>
              <a:t>Diversité des Produits</a:t>
            </a:r>
            <a:endParaRPr lang="en-US" sz="2020"/>
          </a:p>
        </p:txBody>
      </p:sp>
      <p:sp>
        <p:nvSpPr>
          <p:cNvPr id="10" name="Text 6"/>
          <p:cNvSpPr/>
          <p:nvPr/>
        </p:nvSpPr>
        <p:spPr>
          <a:xfrm>
            <a:off x="4574512" y="4124444"/>
            <a:ext cx="2586740" cy="3811711"/>
          </a:xfrm>
          <a:prstGeom prst="rect">
            <a:avLst/>
          </a:prstGeom>
          <a:noFill/>
          <a:ln/>
        </p:spPr>
        <p:txBody>
          <a:bodyPr wrap="square" lIns="91440" tIns="45720" rIns="91440" bIns="45720" rtlCol="0" anchor="t"/>
          <a:lstStyle/>
          <a:p>
            <a:pPr marL="285750" indent="-285750">
              <a:buFont typeface="Arial"/>
              <a:buChar char="•"/>
            </a:pPr>
            <a:r>
              <a:rPr lang="en-US" sz="1600" b="1" err="1">
                <a:solidFill>
                  <a:srgbClr val="3B4E4E"/>
                </a:solidFill>
                <a:ea typeface="+mn-lt"/>
                <a:cs typeface="+mn-lt"/>
              </a:rPr>
              <a:t>Diversité</a:t>
            </a:r>
            <a:r>
              <a:rPr lang="en-US" sz="1600" b="1">
                <a:solidFill>
                  <a:srgbClr val="3B4E4E"/>
                </a:solidFill>
                <a:ea typeface="+mn-lt"/>
                <a:cs typeface="+mn-lt"/>
              </a:rPr>
              <a:t> des </a:t>
            </a:r>
            <a:r>
              <a:rPr lang="en-US" sz="1600" b="1" err="1">
                <a:solidFill>
                  <a:srgbClr val="3B4E4E"/>
                </a:solidFill>
                <a:ea typeface="+mn-lt"/>
                <a:cs typeface="+mn-lt"/>
              </a:rPr>
              <a:t>Produits</a:t>
            </a:r>
            <a:endParaRPr lang="fr-FR" err="1"/>
          </a:p>
          <a:p>
            <a:r>
              <a:rPr lang="en-US" sz="1600">
                <a:solidFill>
                  <a:srgbClr val="3B4E4E"/>
                </a:solidFill>
                <a:ea typeface="+mn-lt"/>
                <a:cs typeface="+mn-lt"/>
              </a:rPr>
              <a:t>Plus </a:t>
            </a:r>
            <a:r>
              <a:rPr lang="en-US" sz="1600" err="1">
                <a:solidFill>
                  <a:srgbClr val="3B4E4E"/>
                </a:solidFill>
                <a:ea typeface="+mn-lt"/>
                <a:cs typeface="+mn-lt"/>
              </a:rPr>
              <a:t>grande</a:t>
            </a:r>
            <a:r>
              <a:rPr lang="en-US" sz="1600">
                <a:solidFill>
                  <a:srgbClr val="3B4E4E"/>
                </a:solidFill>
                <a:ea typeface="+mn-lt"/>
                <a:cs typeface="+mn-lt"/>
              </a:rPr>
              <a:t> que dans le Lot 1.</a:t>
            </a:r>
            <a:endParaRPr lang="en-US" sz="1600" b="1">
              <a:solidFill>
                <a:srgbClr val="3B4E4E"/>
              </a:solidFill>
            </a:endParaRPr>
          </a:p>
          <a:p>
            <a:endParaRPr lang="en-US" sz="1600">
              <a:solidFill>
                <a:srgbClr val="3B4E4E"/>
              </a:solidFill>
              <a:ea typeface="+mn-lt"/>
              <a:cs typeface="+mn-lt"/>
            </a:endParaRPr>
          </a:p>
          <a:p>
            <a:pPr marL="285750" indent="-285750">
              <a:buFont typeface="Arial"/>
              <a:buChar char="•"/>
            </a:pPr>
            <a:r>
              <a:rPr lang="en-US" sz="1600" b="1" err="1">
                <a:solidFill>
                  <a:srgbClr val="3B4E4E"/>
                </a:solidFill>
                <a:ea typeface="+mn-lt"/>
                <a:cs typeface="+mn-lt"/>
              </a:rPr>
              <a:t>Répartition</a:t>
            </a:r>
            <a:r>
              <a:rPr lang="en-US" sz="1600" b="1">
                <a:solidFill>
                  <a:srgbClr val="3B4E4E"/>
                </a:solidFill>
                <a:ea typeface="+mn-lt"/>
                <a:cs typeface="+mn-lt"/>
              </a:rPr>
              <a:t> des Ventes</a:t>
            </a:r>
            <a:endParaRPr lang="en-US"/>
          </a:p>
          <a:p>
            <a:r>
              <a:rPr lang="en-US" sz="1600" err="1">
                <a:solidFill>
                  <a:srgbClr val="3B4E4E"/>
                </a:solidFill>
                <a:ea typeface="+mn-lt"/>
                <a:cs typeface="+mn-lt"/>
              </a:rPr>
              <a:t>Homogène</a:t>
            </a:r>
            <a:r>
              <a:rPr lang="en-US" sz="1600">
                <a:solidFill>
                  <a:srgbClr val="3B4E4E"/>
                </a:solidFill>
                <a:ea typeface="+mn-lt"/>
                <a:cs typeface="+mn-lt"/>
              </a:rPr>
              <a:t> entre les </a:t>
            </a:r>
            <a:r>
              <a:rPr lang="en-US" sz="1600" err="1">
                <a:solidFill>
                  <a:srgbClr val="3B4E4E"/>
                </a:solidFill>
                <a:ea typeface="+mn-lt"/>
                <a:cs typeface="+mn-lt"/>
              </a:rPr>
              <a:t>villes</a:t>
            </a:r>
            <a:r>
              <a:rPr lang="en-US" sz="1600">
                <a:solidFill>
                  <a:srgbClr val="3B4E4E"/>
                </a:solidFill>
                <a:ea typeface="+mn-lt"/>
                <a:cs typeface="+mn-lt"/>
              </a:rPr>
              <a:t>.</a:t>
            </a:r>
            <a:endParaRPr lang="en-US" sz="1600" b="1">
              <a:solidFill>
                <a:srgbClr val="3B4E4E"/>
              </a:solidFill>
            </a:endParaRPr>
          </a:p>
          <a:p>
            <a:endParaRPr lang="en-US" sz="1600">
              <a:solidFill>
                <a:srgbClr val="3B4E4E"/>
              </a:solidFill>
              <a:ea typeface="+mn-lt"/>
              <a:cs typeface="+mn-lt"/>
            </a:endParaRPr>
          </a:p>
          <a:p>
            <a:pPr marL="285750" indent="-285750">
              <a:buFont typeface="Arial"/>
              <a:buChar char="•"/>
            </a:pPr>
            <a:r>
              <a:rPr lang="en-US" sz="1600" b="1">
                <a:solidFill>
                  <a:srgbClr val="3B4E4E"/>
                </a:solidFill>
                <a:ea typeface="+mn-lt"/>
                <a:cs typeface="+mn-lt"/>
              </a:rPr>
              <a:t>Insight Clé</a:t>
            </a:r>
            <a:endParaRPr lang="en-US"/>
          </a:p>
          <a:p>
            <a:r>
              <a:rPr lang="en-US" sz="1600" err="1">
                <a:solidFill>
                  <a:srgbClr val="3B4E4E"/>
                </a:solidFill>
                <a:ea typeface="+mn-lt"/>
                <a:cs typeface="+mn-lt"/>
              </a:rPr>
              <a:t>Évolution</a:t>
            </a:r>
            <a:r>
              <a:rPr lang="en-US" sz="1600">
                <a:solidFill>
                  <a:srgbClr val="3B4E4E"/>
                </a:solidFill>
                <a:ea typeface="+mn-lt"/>
                <a:cs typeface="+mn-lt"/>
              </a:rPr>
              <a:t> des </a:t>
            </a:r>
            <a:r>
              <a:rPr lang="en-US" sz="1600" err="1">
                <a:solidFill>
                  <a:srgbClr val="3B4E4E"/>
                </a:solidFill>
                <a:ea typeface="+mn-lt"/>
                <a:cs typeface="+mn-lt"/>
              </a:rPr>
              <a:t>préférences</a:t>
            </a:r>
            <a:r>
              <a:rPr lang="en-US" sz="1600">
                <a:solidFill>
                  <a:srgbClr val="3B4E4E"/>
                </a:solidFill>
                <a:ea typeface="+mn-lt"/>
                <a:cs typeface="+mn-lt"/>
              </a:rPr>
              <a:t> des </a:t>
            </a:r>
            <a:r>
              <a:rPr lang="en-US" sz="1600" err="1">
                <a:solidFill>
                  <a:srgbClr val="3B4E4E"/>
                </a:solidFill>
                <a:ea typeface="+mn-lt"/>
                <a:cs typeface="+mn-lt"/>
              </a:rPr>
              <a:t>consommateurs</a:t>
            </a:r>
            <a:r>
              <a:rPr lang="en-US" sz="1600">
                <a:solidFill>
                  <a:srgbClr val="3B4E4E"/>
                </a:solidFill>
                <a:ea typeface="+mn-lt"/>
                <a:cs typeface="+mn-lt"/>
              </a:rPr>
              <a:t>.</a:t>
            </a:r>
            <a:endParaRPr lang="en-US"/>
          </a:p>
          <a:p>
            <a:pPr marL="0" indent="0" algn="l">
              <a:lnSpc>
                <a:spcPts val="2586"/>
              </a:lnSpc>
              <a:buNone/>
            </a:pPr>
            <a:endParaRPr lang="en-US" sz="1600">
              <a:solidFill>
                <a:srgbClr val="3B4E4E"/>
              </a:solidFill>
              <a:latin typeface="Overpass"/>
            </a:endParaRPr>
          </a:p>
        </p:txBody>
      </p:sp>
      <p:pic>
        <p:nvPicPr>
          <p:cNvPr id="11" name="Image 2" descr="preencoded.png"/>
          <p:cNvPicPr>
            <a:picLocks noChangeAspect="1"/>
          </p:cNvPicPr>
          <p:nvPr/>
        </p:nvPicPr>
        <p:blipFill>
          <a:blip r:embed="rId5"/>
          <a:stretch>
            <a:fillRect/>
          </a:stretch>
        </p:blipFill>
        <p:spPr>
          <a:xfrm>
            <a:off x="7469148" y="1513761"/>
            <a:ext cx="2572226" cy="1589723"/>
          </a:xfrm>
          <a:prstGeom prst="rect">
            <a:avLst/>
          </a:prstGeom>
        </p:spPr>
      </p:pic>
      <p:sp>
        <p:nvSpPr>
          <p:cNvPr id="12" name="Text 7"/>
          <p:cNvSpPr/>
          <p:nvPr/>
        </p:nvSpPr>
        <p:spPr>
          <a:xfrm>
            <a:off x="7469148" y="3360063"/>
            <a:ext cx="2572226" cy="641271"/>
          </a:xfrm>
          <a:prstGeom prst="rect">
            <a:avLst/>
          </a:prstGeom>
          <a:noFill/>
          <a:ln/>
        </p:spPr>
        <p:txBody>
          <a:bodyPr wrap="square" rtlCol="0" anchor="t"/>
          <a:lstStyle/>
          <a:p>
            <a:pPr marL="0" indent="0" algn="l">
              <a:lnSpc>
                <a:spcPts val="2525"/>
              </a:lnSpc>
              <a:buNone/>
            </a:pPr>
            <a:r>
              <a:rPr lang="en-US" sz="2020" b="1">
                <a:solidFill>
                  <a:srgbClr val="3B4E4E"/>
                </a:solidFill>
                <a:latin typeface="Syne" pitchFamily="34" charset="0"/>
                <a:ea typeface="Syne" pitchFamily="34" charset="-122"/>
                <a:cs typeface="Syne" pitchFamily="34" charset="-120"/>
              </a:rPr>
              <a:t>Tendances par Ville</a:t>
            </a:r>
            <a:endParaRPr lang="en-US" sz="2020"/>
          </a:p>
        </p:txBody>
      </p:sp>
      <p:sp>
        <p:nvSpPr>
          <p:cNvPr id="13" name="Text 8"/>
          <p:cNvSpPr/>
          <p:nvPr/>
        </p:nvSpPr>
        <p:spPr>
          <a:xfrm>
            <a:off x="7469148" y="4124444"/>
            <a:ext cx="2572226" cy="4082029"/>
          </a:xfrm>
          <a:prstGeom prst="rect">
            <a:avLst/>
          </a:prstGeom>
          <a:noFill/>
          <a:ln/>
        </p:spPr>
        <p:txBody>
          <a:bodyPr wrap="square" lIns="91440" tIns="45720" rIns="91440" bIns="45720" rtlCol="0" anchor="t"/>
          <a:lstStyle/>
          <a:p>
            <a:pPr marL="285750" indent="-285750">
              <a:buFont typeface="Arial"/>
              <a:buChar char="•"/>
            </a:pPr>
            <a:r>
              <a:rPr lang="en-US" sz="1600" b="1">
                <a:solidFill>
                  <a:srgbClr val="3B4E4E"/>
                </a:solidFill>
                <a:ea typeface="+mn-lt"/>
                <a:cs typeface="+mn-lt"/>
              </a:rPr>
              <a:t>Analyse </a:t>
            </a:r>
            <a:r>
              <a:rPr lang="en-US" sz="1600" b="1" err="1">
                <a:solidFill>
                  <a:srgbClr val="3B4E4E"/>
                </a:solidFill>
                <a:ea typeface="+mn-lt"/>
                <a:cs typeface="+mn-lt"/>
              </a:rPr>
              <a:t>Graphique</a:t>
            </a:r>
            <a:r>
              <a:rPr lang="en-US" sz="1600" b="1">
                <a:solidFill>
                  <a:srgbClr val="3B4E4E"/>
                </a:solidFill>
                <a:ea typeface="+mn-lt"/>
                <a:cs typeface="+mn-lt"/>
              </a:rPr>
              <a:t> : Graphiques </a:t>
            </a:r>
            <a:r>
              <a:rPr lang="en-US" sz="1600" b="1" err="1">
                <a:solidFill>
                  <a:srgbClr val="3B4E4E"/>
                </a:solidFill>
                <a:ea typeface="+mn-lt"/>
                <a:cs typeface="+mn-lt"/>
              </a:rPr>
              <a:t>en</a:t>
            </a:r>
            <a:r>
              <a:rPr lang="en-US" sz="1600" b="1">
                <a:solidFill>
                  <a:srgbClr val="3B4E4E"/>
                </a:solidFill>
                <a:ea typeface="+mn-lt"/>
                <a:cs typeface="+mn-lt"/>
              </a:rPr>
              <a:t> </a:t>
            </a:r>
            <a:r>
              <a:rPr lang="en-US" sz="1600" b="1" err="1">
                <a:solidFill>
                  <a:srgbClr val="3B4E4E"/>
                </a:solidFill>
                <a:ea typeface="+mn-lt"/>
                <a:cs typeface="+mn-lt"/>
              </a:rPr>
              <a:t>Secteurs</a:t>
            </a:r>
            <a:endParaRPr lang="fr-FR" err="1"/>
          </a:p>
          <a:p>
            <a:r>
              <a:rPr lang="en-US" sz="1600">
                <a:solidFill>
                  <a:srgbClr val="3B4E4E"/>
                </a:solidFill>
                <a:ea typeface="+mn-lt"/>
                <a:cs typeface="+mn-lt"/>
              </a:rPr>
              <a:t>Villes : Rennes, Angers, Nantes.</a:t>
            </a:r>
            <a:endParaRPr lang="en-US"/>
          </a:p>
          <a:p>
            <a:endParaRPr lang="en-US" sz="1600">
              <a:solidFill>
                <a:srgbClr val="3B4E4E"/>
              </a:solidFill>
              <a:ea typeface="+mn-lt"/>
              <a:cs typeface="+mn-lt"/>
            </a:endParaRPr>
          </a:p>
          <a:p>
            <a:pPr marL="285750" indent="-285750">
              <a:buFont typeface="Arial"/>
              <a:buChar char="•"/>
            </a:pPr>
            <a:r>
              <a:rPr lang="en-US" sz="1600" b="1">
                <a:solidFill>
                  <a:srgbClr val="3B4E4E"/>
                </a:solidFill>
                <a:ea typeface="+mn-lt"/>
                <a:cs typeface="+mn-lt"/>
              </a:rPr>
              <a:t>Tendances de </a:t>
            </a:r>
            <a:r>
              <a:rPr lang="en-US" sz="1600" b="1" err="1">
                <a:solidFill>
                  <a:srgbClr val="3B4E4E"/>
                </a:solidFill>
                <a:ea typeface="+mn-lt"/>
                <a:cs typeface="+mn-lt"/>
              </a:rPr>
              <a:t>Consommation</a:t>
            </a:r>
            <a:endParaRPr lang="en-US" err="1"/>
          </a:p>
          <a:p>
            <a:r>
              <a:rPr lang="en-US" sz="1600" err="1">
                <a:solidFill>
                  <a:srgbClr val="3B4E4E"/>
                </a:solidFill>
                <a:ea typeface="+mn-lt"/>
                <a:cs typeface="+mn-lt"/>
              </a:rPr>
              <a:t>Préférences</a:t>
            </a:r>
            <a:r>
              <a:rPr lang="en-US" sz="1600">
                <a:solidFill>
                  <a:srgbClr val="3B4E4E"/>
                </a:solidFill>
                <a:ea typeface="+mn-lt"/>
                <a:cs typeface="+mn-lt"/>
              </a:rPr>
              <a:t> </a:t>
            </a:r>
            <a:r>
              <a:rPr lang="en-US" sz="1600" err="1">
                <a:solidFill>
                  <a:srgbClr val="3B4E4E"/>
                </a:solidFill>
                <a:ea typeface="+mn-lt"/>
                <a:cs typeface="+mn-lt"/>
              </a:rPr>
              <a:t>similaires</a:t>
            </a:r>
            <a:r>
              <a:rPr lang="en-US" sz="1600">
                <a:solidFill>
                  <a:srgbClr val="3B4E4E"/>
                </a:solidFill>
                <a:ea typeface="+mn-lt"/>
                <a:cs typeface="+mn-lt"/>
              </a:rPr>
              <a:t> pour des </a:t>
            </a:r>
            <a:r>
              <a:rPr lang="en-US" sz="1600" err="1">
                <a:solidFill>
                  <a:srgbClr val="3B4E4E"/>
                </a:solidFill>
                <a:ea typeface="+mn-lt"/>
                <a:cs typeface="+mn-lt"/>
              </a:rPr>
              <a:t>assortiments</a:t>
            </a:r>
            <a:r>
              <a:rPr lang="en-US" sz="1600">
                <a:solidFill>
                  <a:srgbClr val="3B4E4E"/>
                </a:solidFill>
                <a:ea typeface="+mn-lt"/>
                <a:cs typeface="+mn-lt"/>
              </a:rPr>
              <a:t> </a:t>
            </a:r>
            <a:r>
              <a:rPr lang="en-US" sz="1600" err="1">
                <a:solidFill>
                  <a:srgbClr val="3B4E4E"/>
                </a:solidFill>
                <a:ea typeface="+mn-lt"/>
                <a:cs typeface="+mn-lt"/>
              </a:rPr>
              <a:t>variés</a:t>
            </a:r>
            <a:r>
              <a:rPr lang="en-US" sz="1600">
                <a:solidFill>
                  <a:srgbClr val="3B4E4E"/>
                </a:solidFill>
                <a:ea typeface="+mn-lt"/>
                <a:cs typeface="+mn-lt"/>
              </a:rPr>
              <a:t> de </a:t>
            </a:r>
            <a:r>
              <a:rPr lang="en-US" sz="1600" err="1">
                <a:solidFill>
                  <a:srgbClr val="3B4E4E"/>
                </a:solidFill>
                <a:ea typeface="+mn-lt"/>
                <a:cs typeface="+mn-lt"/>
              </a:rPr>
              <a:t>fromages</a:t>
            </a:r>
            <a:r>
              <a:rPr lang="en-US" sz="1600">
                <a:solidFill>
                  <a:srgbClr val="3B4E4E"/>
                </a:solidFill>
                <a:ea typeface="+mn-lt"/>
                <a:cs typeface="+mn-lt"/>
              </a:rPr>
              <a:t>.</a:t>
            </a:r>
            <a:endParaRPr lang="en-US"/>
          </a:p>
          <a:p>
            <a:endParaRPr lang="en-US" sz="1600">
              <a:solidFill>
                <a:srgbClr val="3B4E4E"/>
              </a:solidFill>
              <a:ea typeface="+mn-lt"/>
              <a:cs typeface="+mn-lt"/>
            </a:endParaRPr>
          </a:p>
          <a:p>
            <a:pPr marL="285750" indent="-285750">
              <a:buFont typeface="Arial"/>
              <a:buChar char="•"/>
            </a:pPr>
            <a:r>
              <a:rPr lang="en-US" sz="1600" b="1" err="1">
                <a:solidFill>
                  <a:srgbClr val="3B4E4E"/>
                </a:solidFill>
                <a:ea typeface="+mn-lt"/>
                <a:cs typeface="+mn-lt"/>
              </a:rPr>
              <a:t>Opportunité</a:t>
            </a:r>
            <a:r>
              <a:rPr lang="en-US" sz="1600" b="1">
                <a:solidFill>
                  <a:srgbClr val="3B4E4E"/>
                </a:solidFill>
                <a:ea typeface="+mn-lt"/>
                <a:cs typeface="+mn-lt"/>
              </a:rPr>
              <a:t> Commerciale</a:t>
            </a:r>
            <a:endParaRPr lang="en-US"/>
          </a:p>
          <a:p>
            <a:r>
              <a:rPr lang="en-US" sz="1600" err="1">
                <a:solidFill>
                  <a:srgbClr val="3B4E4E"/>
                </a:solidFill>
                <a:ea typeface="+mn-lt"/>
                <a:cs typeface="+mn-lt"/>
              </a:rPr>
              <a:t>Potentiel</a:t>
            </a:r>
            <a:r>
              <a:rPr lang="en-US" sz="1600">
                <a:solidFill>
                  <a:srgbClr val="3B4E4E"/>
                </a:solidFill>
                <a:ea typeface="+mn-lt"/>
                <a:cs typeface="+mn-lt"/>
              </a:rPr>
              <a:t> pour des </a:t>
            </a:r>
            <a:r>
              <a:rPr lang="en-US" sz="1600" err="1">
                <a:solidFill>
                  <a:srgbClr val="3B4E4E"/>
                </a:solidFill>
                <a:ea typeface="+mn-lt"/>
                <a:cs typeface="+mn-lt"/>
              </a:rPr>
              <a:t>offres</a:t>
            </a:r>
            <a:r>
              <a:rPr lang="en-US" sz="1600">
                <a:solidFill>
                  <a:srgbClr val="3B4E4E"/>
                </a:solidFill>
                <a:ea typeface="+mn-lt"/>
                <a:cs typeface="+mn-lt"/>
              </a:rPr>
              <a:t> </a:t>
            </a:r>
            <a:r>
              <a:rPr lang="en-US" sz="1600" err="1">
                <a:solidFill>
                  <a:srgbClr val="3B4E4E"/>
                </a:solidFill>
                <a:ea typeface="+mn-lt"/>
                <a:cs typeface="+mn-lt"/>
              </a:rPr>
              <a:t>personnalisées</a:t>
            </a:r>
            <a:r>
              <a:rPr lang="en-US" sz="1600">
                <a:solidFill>
                  <a:srgbClr val="3B4E4E"/>
                </a:solidFill>
                <a:ea typeface="+mn-lt"/>
                <a:cs typeface="+mn-lt"/>
              </a:rPr>
              <a:t>.</a:t>
            </a:r>
            <a:endParaRPr lang="en-US"/>
          </a:p>
          <a:p>
            <a:pPr marL="0" indent="0" algn="l">
              <a:lnSpc>
                <a:spcPts val="2586"/>
              </a:lnSpc>
              <a:buNone/>
            </a:pPr>
            <a:endParaRPr lang="en-US" sz="1600">
              <a:solidFill>
                <a:srgbClr val="3B4E4E"/>
              </a:solidFill>
              <a:latin typeface="Overpass"/>
            </a:endParaRPr>
          </a:p>
        </p:txBody>
      </p:sp>
      <p:pic>
        <p:nvPicPr>
          <p:cNvPr id="14" name="Image 3" descr="preencoded.png"/>
          <p:cNvPicPr>
            <a:picLocks noChangeAspect="1"/>
          </p:cNvPicPr>
          <p:nvPr/>
        </p:nvPicPr>
        <p:blipFill>
          <a:blip r:embed="rId6"/>
          <a:stretch>
            <a:fillRect/>
          </a:stretch>
        </p:blipFill>
        <p:spPr>
          <a:xfrm>
            <a:off x="10349270" y="1513761"/>
            <a:ext cx="2572226" cy="1589723"/>
          </a:xfrm>
          <a:prstGeom prst="rect">
            <a:avLst/>
          </a:prstGeom>
        </p:spPr>
      </p:pic>
      <p:sp>
        <p:nvSpPr>
          <p:cNvPr id="15" name="Text 9"/>
          <p:cNvSpPr/>
          <p:nvPr/>
        </p:nvSpPr>
        <p:spPr>
          <a:xfrm>
            <a:off x="10349270" y="3360063"/>
            <a:ext cx="2572226" cy="641271"/>
          </a:xfrm>
          <a:prstGeom prst="rect">
            <a:avLst/>
          </a:prstGeom>
          <a:noFill/>
          <a:ln/>
        </p:spPr>
        <p:txBody>
          <a:bodyPr wrap="square" rtlCol="0" anchor="t"/>
          <a:lstStyle/>
          <a:p>
            <a:pPr marL="0" indent="0" algn="l">
              <a:lnSpc>
                <a:spcPts val="2525"/>
              </a:lnSpc>
              <a:buNone/>
            </a:pPr>
            <a:r>
              <a:rPr lang="en-US" sz="2020" b="1">
                <a:solidFill>
                  <a:srgbClr val="3B4E4E"/>
                </a:solidFill>
                <a:latin typeface="Syne" pitchFamily="34" charset="0"/>
                <a:ea typeface="Syne" pitchFamily="34" charset="-122"/>
                <a:cs typeface="Syne" pitchFamily="34" charset="-120"/>
              </a:rPr>
              <a:t>Croissance des Commandes</a:t>
            </a:r>
            <a:endParaRPr lang="en-US" sz="2020"/>
          </a:p>
        </p:txBody>
      </p:sp>
      <p:sp>
        <p:nvSpPr>
          <p:cNvPr id="16" name="Text 10"/>
          <p:cNvSpPr/>
          <p:nvPr/>
        </p:nvSpPr>
        <p:spPr>
          <a:xfrm>
            <a:off x="10349270" y="4124444"/>
            <a:ext cx="2572226" cy="3561363"/>
          </a:xfrm>
          <a:prstGeom prst="rect">
            <a:avLst/>
          </a:prstGeom>
          <a:noFill/>
          <a:ln/>
        </p:spPr>
        <p:txBody>
          <a:bodyPr wrap="square" lIns="91440" tIns="45720" rIns="91440" bIns="45720" rtlCol="0" anchor="t"/>
          <a:lstStyle/>
          <a:p>
            <a:pPr marL="285750" indent="-285750">
              <a:buFont typeface="Arial"/>
              <a:buChar char="•"/>
            </a:pPr>
            <a:r>
              <a:rPr lang="en-US" sz="1600" b="1">
                <a:solidFill>
                  <a:srgbClr val="3B4E4E"/>
                </a:solidFill>
                <a:ea typeface="+mn-lt"/>
                <a:cs typeface="+mn-lt"/>
              </a:rPr>
              <a:t>Augmentation des </a:t>
            </a:r>
            <a:r>
              <a:rPr lang="en-US" sz="1600" b="1" err="1">
                <a:solidFill>
                  <a:srgbClr val="3B4E4E"/>
                </a:solidFill>
                <a:ea typeface="+mn-lt"/>
                <a:cs typeface="+mn-lt"/>
              </a:rPr>
              <a:t>Commandes</a:t>
            </a:r>
            <a:endParaRPr lang="fr-FR" err="1"/>
          </a:p>
          <a:p>
            <a:r>
              <a:rPr lang="en-US" sz="1600">
                <a:solidFill>
                  <a:srgbClr val="3B4E4E"/>
                </a:solidFill>
                <a:ea typeface="+mn-lt"/>
                <a:cs typeface="+mn-lt"/>
              </a:rPr>
              <a:t>Moyenne des </a:t>
            </a:r>
            <a:r>
              <a:rPr lang="en-US" sz="1600" err="1">
                <a:solidFill>
                  <a:srgbClr val="3B4E4E"/>
                </a:solidFill>
                <a:ea typeface="+mn-lt"/>
                <a:cs typeface="+mn-lt"/>
              </a:rPr>
              <a:t>quantités</a:t>
            </a:r>
            <a:r>
              <a:rPr lang="en-US" sz="1600">
                <a:solidFill>
                  <a:srgbClr val="3B4E4E"/>
                </a:solidFill>
                <a:ea typeface="+mn-lt"/>
                <a:cs typeface="+mn-lt"/>
              </a:rPr>
              <a:t> +15% </a:t>
            </a:r>
            <a:r>
              <a:rPr lang="en-US" sz="1600" err="1">
                <a:solidFill>
                  <a:srgbClr val="3B4E4E"/>
                </a:solidFill>
                <a:ea typeface="+mn-lt"/>
                <a:cs typeface="+mn-lt"/>
              </a:rPr>
              <a:t>depuis</a:t>
            </a:r>
            <a:r>
              <a:rPr lang="en-US" sz="1600">
                <a:solidFill>
                  <a:srgbClr val="3B4E4E"/>
                </a:solidFill>
                <a:ea typeface="+mn-lt"/>
                <a:cs typeface="+mn-lt"/>
              </a:rPr>
              <a:t> 2006-2010.</a:t>
            </a:r>
            <a:endParaRPr lang="en-US"/>
          </a:p>
          <a:p>
            <a:pPr marL="285750" indent="-285750">
              <a:buFont typeface="Arial"/>
              <a:buChar char="•"/>
            </a:pPr>
            <a:endParaRPr lang="en-US" sz="1600">
              <a:solidFill>
                <a:srgbClr val="3B4E4E"/>
              </a:solidFill>
              <a:ea typeface="+mn-lt"/>
              <a:cs typeface="+mn-lt"/>
            </a:endParaRPr>
          </a:p>
          <a:p>
            <a:pPr marL="285750" indent="-285750">
              <a:buFont typeface="Arial"/>
              <a:buChar char="•"/>
            </a:pPr>
            <a:r>
              <a:rPr lang="en-US" sz="1600" b="1">
                <a:solidFill>
                  <a:srgbClr val="3B4E4E"/>
                </a:solidFill>
                <a:ea typeface="+mn-lt"/>
                <a:cs typeface="+mn-lt"/>
              </a:rPr>
              <a:t>Implication</a:t>
            </a:r>
            <a:endParaRPr lang="en-US"/>
          </a:p>
          <a:p>
            <a:r>
              <a:rPr lang="en-US" sz="1600" err="1">
                <a:solidFill>
                  <a:srgbClr val="3B4E4E"/>
                </a:solidFill>
                <a:ea typeface="+mn-lt"/>
                <a:cs typeface="+mn-lt"/>
              </a:rPr>
              <a:t>Fidélisation</a:t>
            </a:r>
            <a:r>
              <a:rPr lang="en-US" sz="1600">
                <a:solidFill>
                  <a:srgbClr val="3B4E4E"/>
                </a:solidFill>
                <a:ea typeface="+mn-lt"/>
                <a:cs typeface="+mn-lt"/>
              </a:rPr>
              <a:t> accrue des clients.</a:t>
            </a:r>
            <a:endParaRPr lang="en-US"/>
          </a:p>
          <a:p>
            <a:endParaRPr lang="en-US" sz="1600">
              <a:solidFill>
                <a:srgbClr val="3B4E4E"/>
              </a:solidFill>
              <a:ea typeface="+mn-lt"/>
              <a:cs typeface="+mn-lt"/>
            </a:endParaRPr>
          </a:p>
          <a:p>
            <a:pPr marL="285750" indent="-285750">
              <a:buFont typeface="Arial"/>
              <a:buChar char="•"/>
            </a:pPr>
            <a:r>
              <a:rPr lang="en-US" sz="1600" b="1">
                <a:solidFill>
                  <a:srgbClr val="3B4E4E"/>
                </a:solidFill>
                <a:ea typeface="+mn-lt"/>
                <a:cs typeface="+mn-lt"/>
              </a:rPr>
              <a:t>Conclusion</a:t>
            </a:r>
            <a:endParaRPr lang="en-US"/>
          </a:p>
          <a:p>
            <a:r>
              <a:rPr lang="en-US" sz="1600" err="1">
                <a:solidFill>
                  <a:srgbClr val="3B4E4E"/>
                </a:solidFill>
                <a:ea typeface="+mn-lt"/>
                <a:cs typeface="+mn-lt"/>
              </a:rPr>
              <a:t>Stratégies</a:t>
            </a:r>
            <a:r>
              <a:rPr lang="en-US" sz="1600">
                <a:solidFill>
                  <a:srgbClr val="3B4E4E"/>
                </a:solidFill>
                <a:ea typeface="+mn-lt"/>
                <a:cs typeface="+mn-lt"/>
              </a:rPr>
              <a:t> de </a:t>
            </a:r>
            <a:r>
              <a:rPr lang="en-US" sz="1600" err="1">
                <a:solidFill>
                  <a:srgbClr val="3B4E4E"/>
                </a:solidFill>
                <a:ea typeface="+mn-lt"/>
                <a:cs typeface="+mn-lt"/>
              </a:rPr>
              <a:t>fidélisation</a:t>
            </a:r>
            <a:r>
              <a:rPr lang="en-US" sz="1600">
                <a:solidFill>
                  <a:srgbClr val="3B4E4E"/>
                </a:solidFill>
                <a:ea typeface="+mn-lt"/>
                <a:cs typeface="+mn-lt"/>
              </a:rPr>
              <a:t> </a:t>
            </a:r>
            <a:r>
              <a:rPr lang="en-US" sz="1600" err="1">
                <a:solidFill>
                  <a:srgbClr val="3B4E4E"/>
                </a:solidFill>
                <a:ea typeface="+mn-lt"/>
                <a:cs typeface="+mn-lt"/>
              </a:rPr>
              <a:t>efficaces</a:t>
            </a:r>
            <a:r>
              <a:rPr lang="en-US" sz="1600">
                <a:solidFill>
                  <a:srgbClr val="3B4E4E"/>
                </a:solidFill>
                <a:ea typeface="+mn-lt"/>
                <a:cs typeface="+mn-lt"/>
              </a:rPr>
              <a:t>.</a:t>
            </a:r>
            <a:endParaRPr lang="en-US" sz="1600">
              <a:ea typeface="+mn-lt"/>
              <a:cs typeface="+mn-lt"/>
            </a:endParaRPr>
          </a:p>
          <a:p>
            <a:pPr marL="0" indent="0" algn="l">
              <a:lnSpc>
                <a:spcPts val="2586"/>
              </a:lnSpc>
              <a:buNone/>
            </a:pPr>
            <a:endParaRPr lang="en-US" sz="1600">
              <a:solidFill>
                <a:srgbClr val="3B4E4E"/>
              </a:solidFill>
              <a:latin typeface="Overpass"/>
              <a:ea typeface="Overpass"/>
            </a:endParaRPr>
          </a:p>
        </p:txBody>
      </p:sp>
    </p:spTree>
    <p:extLst>
      <p:ext uri="{BB962C8B-B14F-4D97-AF65-F5344CB8AC3E}">
        <p14:creationId xmlns:p14="http://schemas.microsoft.com/office/powerpoint/2010/main" val="40615211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7091958" y="900768"/>
            <a:ext cx="7609284" cy="1370409"/>
          </a:xfrm>
          <a:prstGeom prst="rect">
            <a:avLst/>
          </a:prstGeom>
          <a:noFill/>
          <a:ln/>
        </p:spPr>
        <p:txBody>
          <a:bodyPr wrap="square" rtlCol="0" anchor="t"/>
          <a:lstStyle/>
          <a:p>
            <a:pPr marL="0" indent="0">
              <a:lnSpc>
                <a:spcPts val="5396"/>
              </a:lnSpc>
              <a:buNone/>
            </a:pPr>
            <a:r>
              <a:rPr lang="en-US" sz="4316" b="1">
                <a:solidFill>
                  <a:srgbClr val="233939"/>
                </a:solidFill>
                <a:latin typeface="Syne" pitchFamily="34" charset="0"/>
                <a:ea typeface="Syne" pitchFamily="34" charset="-122"/>
                <a:cs typeface="Syne" pitchFamily="34" charset="-120"/>
              </a:rPr>
              <a:t>Lot 3 : Analyse HBase et Requêtes Spécifiques</a:t>
            </a:r>
            <a:endParaRPr lang="en-US" sz="4316"/>
          </a:p>
        </p:txBody>
      </p:sp>
      <p:sp>
        <p:nvSpPr>
          <p:cNvPr id="6" name="Shape 3"/>
          <p:cNvSpPr/>
          <p:nvPr/>
        </p:nvSpPr>
        <p:spPr>
          <a:xfrm>
            <a:off x="6253758" y="3171944"/>
            <a:ext cx="7609284" cy="3584853"/>
          </a:xfrm>
          <a:prstGeom prst="roundRect">
            <a:avLst>
              <a:gd name="adj" fmla="val 2753"/>
            </a:avLst>
          </a:prstGeom>
          <a:noFill/>
          <a:ln w="7620">
            <a:solidFill>
              <a:srgbClr val="000000">
                <a:alpha val="8000"/>
              </a:srgbClr>
            </a:solidFill>
            <a:prstDash val="solid"/>
          </a:ln>
        </p:spPr>
        <p:txBody>
          <a:bodyPr/>
          <a:lstStyle/>
          <a:p>
            <a:endParaRPr lang="en-GB"/>
          </a:p>
        </p:txBody>
      </p:sp>
      <p:sp>
        <p:nvSpPr>
          <p:cNvPr id="7" name="Shape 4"/>
          <p:cNvSpPr/>
          <p:nvPr/>
        </p:nvSpPr>
        <p:spPr>
          <a:xfrm>
            <a:off x="6261378" y="3179564"/>
            <a:ext cx="7593211" cy="629245"/>
          </a:xfrm>
          <a:prstGeom prst="rect">
            <a:avLst/>
          </a:prstGeom>
          <a:solidFill>
            <a:srgbClr val="FFFFFF">
              <a:alpha val="4000"/>
            </a:srgbClr>
          </a:solidFill>
          <a:ln/>
        </p:spPr>
        <p:txBody>
          <a:bodyPr/>
          <a:lstStyle/>
          <a:p>
            <a:endParaRPr lang="en-GB"/>
          </a:p>
        </p:txBody>
      </p:sp>
      <p:sp>
        <p:nvSpPr>
          <p:cNvPr id="8" name="Text 5"/>
          <p:cNvSpPr/>
          <p:nvPr/>
        </p:nvSpPr>
        <p:spPr>
          <a:xfrm>
            <a:off x="6481405" y="3318748"/>
            <a:ext cx="2088594" cy="350877"/>
          </a:xfrm>
          <a:prstGeom prst="rect">
            <a:avLst/>
          </a:prstGeom>
          <a:noFill/>
          <a:ln/>
        </p:spPr>
        <p:txBody>
          <a:bodyPr wrap="none" rtlCol="0" anchor="t"/>
          <a:lstStyle/>
          <a:p>
            <a:pPr marL="0" indent="0">
              <a:lnSpc>
                <a:spcPts val="2763"/>
              </a:lnSpc>
              <a:buNone/>
            </a:pPr>
            <a:r>
              <a:rPr lang="en-US" sz="1727">
                <a:solidFill>
                  <a:srgbClr val="3B4E4E"/>
                </a:solidFill>
                <a:latin typeface="Overpass" pitchFamily="34" charset="0"/>
                <a:ea typeface="Overpass" pitchFamily="34" charset="-122"/>
                <a:cs typeface="Overpass" pitchFamily="34" charset="-120"/>
              </a:rPr>
              <a:t>Critère</a:t>
            </a:r>
            <a:endParaRPr lang="en-US" sz="1727"/>
          </a:p>
        </p:txBody>
      </p:sp>
      <p:sp>
        <p:nvSpPr>
          <p:cNvPr id="9" name="Text 6"/>
          <p:cNvSpPr/>
          <p:nvPr/>
        </p:nvSpPr>
        <p:spPr>
          <a:xfrm>
            <a:off x="9016008" y="3318748"/>
            <a:ext cx="2084784" cy="350877"/>
          </a:xfrm>
          <a:prstGeom prst="rect">
            <a:avLst/>
          </a:prstGeom>
          <a:noFill/>
          <a:ln/>
        </p:spPr>
        <p:txBody>
          <a:bodyPr wrap="none" rtlCol="0" anchor="t"/>
          <a:lstStyle/>
          <a:p>
            <a:pPr marL="0" indent="0">
              <a:lnSpc>
                <a:spcPts val="2763"/>
              </a:lnSpc>
              <a:buNone/>
            </a:pPr>
            <a:r>
              <a:rPr lang="en-US" sz="1727">
                <a:solidFill>
                  <a:srgbClr val="3B4E4E"/>
                </a:solidFill>
                <a:latin typeface="Overpass" pitchFamily="34" charset="0"/>
                <a:ea typeface="Overpass" pitchFamily="34" charset="-122"/>
                <a:cs typeface="Overpass" pitchFamily="34" charset="-120"/>
              </a:rPr>
              <a:t>Résultat</a:t>
            </a:r>
            <a:endParaRPr lang="en-US" sz="1727"/>
          </a:p>
        </p:txBody>
      </p:sp>
      <p:sp>
        <p:nvSpPr>
          <p:cNvPr id="10" name="Text 7"/>
          <p:cNvSpPr/>
          <p:nvPr/>
        </p:nvSpPr>
        <p:spPr>
          <a:xfrm>
            <a:off x="11546800" y="3318748"/>
            <a:ext cx="2088594" cy="350877"/>
          </a:xfrm>
          <a:prstGeom prst="rect">
            <a:avLst/>
          </a:prstGeom>
          <a:noFill/>
          <a:ln/>
        </p:spPr>
        <p:txBody>
          <a:bodyPr wrap="none" rtlCol="0" anchor="t"/>
          <a:lstStyle/>
          <a:p>
            <a:pPr marL="0" indent="0">
              <a:lnSpc>
                <a:spcPts val="2763"/>
              </a:lnSpc>
              <a:buNone/>
            </a:pPr>
            <a:r>
              <a:rPr lang="en-US" sz="1727">
                <a:solidFill>
                  <a:srgbClr val="3B4E4E"/>
                </a:solidFill>
                <a:latin typeface="Overpass" pitchFamily="34" charset="0"/>
                <a:ea typeface="Overpass" pitchFamily="34" charset="-122"/>
                <a:cs typeface="Overpass" pitchFamily="34" charset="-120"/>
              </a:rPr>
              <a:t>Impact</a:t>
            </a:r>
            <a:endParaRPr lang="en-US" sz="1727"/>
          </a:p>
        </p:txBody>
      </p:sp>
      <p:sp>
        <p:nvSpPr>
          <p:cNvPr id="11" name="Shape 8"/>
          <p:cNvSpPr/>
          <p:nvPr/>
        </p:nvSpPr>
        <p:spPr>
          <a:xfrm>
            <a:off x="6261378" y="3808809"/>
            <a:ext cx="7593211" cy="980123"/>
          </a:xfrm>
          <a:prstGeom prst="rect">
            <a:avLst/>
          </a:prstGeom>
          <a:solidFill>
            <a:srgbClr val="000000">
              <a:alpha val="4000"/>
            </a:srgbClr>
          </a:solidFill>
          <a:ln/>
        </p:spPr>
        <p:txBody>
          <a:bodyPr/>
          <a:lstStyle/>
          <a:p>
            <a:endParaRPr lang="en-GB"/>
          </a:p>
        </p:txBody>
      </p:sp>
      <p:sp>
        <p:nvSpPr>
          <p:cNvPr id="12" name="Text 9"/>
          <p:cNvSpPr/>
          <p:nvPr/>
        </p:nvSpPr>
        <p:spPr>
          <a:xfrm>
            <a:off x="6481405" y="3947993"/>
            <a:ext cx="2315408" cy="701754"/>
          </a:xfrm>
          <a:prstGeom prst="rect">
            <a:avLst/>
          </a:prstGeom>
          <a:noFill/>
          <a:ln/>
        </p:spPr>
        <p:txBody>
          <a:bodyPr wrap="square" rtlCol="0" anchor="t"/>
          <a:lstStyle/>
          <a:p>
            <a:pPr marL="0" indent="0">
              <a:lnSpc>
                <a:spcPts val="2763"/>
              </a:lnSpc>
              <a:buNone/>
            </a:pPr>
            <a:r>
              <a:rPr lang="en-US" sz="1727">
                <a:solidFill>
                  <a:srgbClr val="3B4E4E"/>
                </a:solidFill>
                <a:latin typeface="Overpass" pitchFamily="34" charset="0"/>
                <a:ea typeface="Overpass" pitchFamily="34" charset="-122"/>
                <a:cs typeface="Overpass" pitchFamily="34" charset="-120"/>
              </a:rPr>
              <a:t>Meilleure commande Nantes 2020</a:t>
            </a:r>
            <a:endParaRPr lang="en-US" sz="1727"/>
          </a:p>
        </p:txBody>
      </p:sp>
      <p:sp>
        <p:nvSpPr>
          <p:cNvPr id="13" name="Text 10"/>
          <p:cNvSpPr/>
          <p:nvPr/>
        </p:nvSpPr>
        <p:spPr>
          <a:xfrm>
            <a:off x="9016008" y="3947993"/>
            <a:ext cx="2084784" cy="701754"/>
          </a:xfrm>
          <a:prstGeom prst="rect">
            <a:avLst/>
          </a:prstGeom>
          <a:noFill/>
          <a:ln/>
        </p:spPr>
        <p:txBody>
          <a:bodyPr wrap="square" rtlCol="0" anchor="t"/>
          <a:lstStyle/>
          <a:p>
            <a:pPr marL="0" indent="0">
              <a:lnSpc>
                <a:spcPts val="2763"/>
              </a:lnSpc>
              <a:buNone/>
            </a:pPr>
            <a:r>
              <a:rPr lang="en-US" sz="1727">
                <a:solidFill>
                  <a:srgbClr val="3B4E4E"/>
                </a:solidFill>
                <a:latin typeface="Overpass" pitchFamily="34" charset="0"/>
                <a:ea typeface="Overpass" pitchFamily="34" charset="-122"/>
                <a:cs typeface="Overpass" pitchFamily="34" charset="-120"/>
              </a:rPr>
              <a:t>500 unités Brie de Meaux (10,000€)</a:t>
            </a:r>
            <a:endParaRPr lang="en-US" sz="1727"/>
          </a:p>
        </p:txBody>
      </p:sp>
      <p:sp>
        <p:nvSpPr>
          <p:cNvPr id="14" name="Text 11"/>
          <p:cNvSpPr/>
          <p:nvPr/>
        </p:nvSpPr>
        <p:spPr>
          <a:xfrm>
            <a:off x="11546800" y="3947993"/>
            <a:ext cx="2088594" cy="701754"/>
          </a:xfrm>
          <a:prstGeom prst="rect">
            <a:avLst/>
          </a:prstGeom>
          <a:noFill/>
          <a:ln/>
        </p:spPr>
        <p:txBody>
          <a:bodyPr wrap="square" rtlCol="0" anchor="t"/>
          <a:lstStyle/>
          <a:p>
            <a:pPr marL="0" indent="0">
              <a:lnSpc>
                <a:spcPts val="2763"/>
              </a:lnSpc>
              <a:buNone/>
            </a:pPr>
            <a:r>
              <a:rPr lang="en-US" sz="1727">
                <a:solidFill>
                  <a:srgbClr val="3B4E4E"/>
                </a:solidFill>
                <a:latin typeface="Overpass" pitchFamily="34" charset="0"/>
                <a:ea typeface="Overpass" pitchFamily="34" charset="-122"/>
                <a:cs typeface="Overpass" pitchFamily="34" charset="-120"/>
              </a:rPr>
              <a:t>Identification client VIP</a:t>
            </a:r>
            <a:endParaRPr lang="en-US" sz="1727"/>
          </a:p>
        </p:txBody>
      </p:sp>
      <p:sp>
        <p:nvSpPr>
          <p:cNvPr id="15" name="Shape 12"/>
          <p:cNvSpPr/>
          <p:nvPr/>
        </p:nvSpPr>
        <p:spPr>
          <a:xfrm>
            <a:off x="6261378" y="4788932"/>
            <a:ext cx="7593211" cy="980123"/>
          </a:xfrm>
          <a:prstGeom prst="rect">
            <a:avLst/>
          </a:prstGeom>
          <a:solidFill>
            <a:srgbClr val="FFFFFF">
              <a:alpha val="4000"/>
            </a:srgbClr>
          </a:solidFill>
          <a:ln/>
        </p:spPr>
        <p:txBody>
          <a:bodyPr/>
          <a:lstStyle/>
          <a:p>
            <a:endParaRPr lang="en-GB"/>
          </a:p>
        </p:txBody>
      </p:sp>
      <p:sp>
        <p:nvSpPr>
          <p:cNvPr id="16" name="Text 13"/>
          <p:cNvSpPr/>
          <p:nvPr/>
        </p:nvSpPr>
        <p:spPr>
          <a:xfrm>
            <a:off x="6481405" y="4928116"/>
            <a:ext cx="2084784" cy="701754"/>
          </a:xfrm>
          <a:prstGeom prst="rect">
            <a:avLst/>
          </a:prstGeom>
          <a:noFill/>
          <a:ln/>
        </p:spPr>
        <p:txBody>
          <a:bodyPr wrap="square" rtlCol="0" anchor="t"/>
          <a:lstStyle/>
          <a:p>
            <a:pPr marL="0" indent="0">
              <a:lnSpc>
                <a:spcPts val="2763"/>
              </a:lnSpc>
              <a:buNone/>
            </a:pPr>
            <a:r>
              <a:rPr lang="en-US" sz="1727">
                <a:solidFill>
                  <a:srgbClr val="3B4E4E"/>
                </a:solidFill>
                <a:latin typeface="Overpass" pitchFamily="34" charset="0"/>
                <a:ea typeface="Overpass" pitchFamily="34" charset="-122"/>
                <a:cs typeface="Overpass" pitchFamily="34" charset="-120"/>
              </a:rPr>
              <a:t>Pic commandes 2010-2015</a:t>
            </a:r>
            <a:endParaRPr lang="en-US" sz="1727"/>
          </a:p>
        </p:txBody>
      </p:sp>
      <p:sp>
        <p:nvSpPr>
          <p:cNvPr id="17" name="Text 14"/>
          <p:cNvSpPr/>
          <p:nvPr/>
        </p:nvSpPr>
        <p:spPr>
          <a:xfrm>
            <a:off x="9016008" y="4928116"/>
            <a:ext cx="2311596" cy="701754"/>
          </a:xfrm>
          <a:prstGeom prst="rect">
            <a:avLst/>
          </a:prstGeom>
          <a:noFill/>
          <a:ln/>
        </p:spPr>
        <p:txBody>
          <a:bodyPr wrap="square" rtlCol="0" anchor="t"/>
          <a:lstStyle/>
          <a:p>
            <a:pPr marL="0" indent="0">
              <a:lnSpc>
                <a:spcPts val="2763"/>
              </a:lnSpc>
              <a:buNone/>
            </a:pPr>
            <a:r>
              <a:rPr lang="en-US" sz="1727">
                <a:solidFill>
                  <a:srgbClr val="3B4E4E"/>
                </a:solidFill>
                <a:latin typeface="Overpass" pitchFamily="34" charset="0"/>
                <a:ea typeface="Overpass" pitchFamily="34" charset="-122"/>
                <a:cs typeface="Overpass" pitchFamily="34" charset="-120"/>
              </a:rPr>
              <a:t>2013 (+25% vs année précédente)</a:t>
            </a:r>
            <a:endParaRPr lang="en-US" sz="1727"/>
          </a:p>
        </p:txBody>
      </p:sp>
      <p:sp>
        <p:nvSpPr>
          <p:cNvPr id="18" name="Text 15"/>
          <p:cNvSpPr/>
          <p:nvPr/>
        </p:nvSpPr>
        <p:spPr>
          <a:xfrm>
            <a:off x="11546800" y="4928116"/>
            <a:ext cx="2088594" cy="701754"/>
          </a:xfrm>
          <a:prstGeom prst="rect">
            <a:avLst/>
          </a:prstGeom>
          <a:noFill/>
          <a:ln/>
        </p:spPr>
        <p:txBody>
          <a:bodyPr wrap="square" rtlCol="0" anchor="t"/>
          <a:lstStyle/>
          <a:p>
            <a:pPr marL="0" indent="0">
              <a:lnSpc>
                <a:spcPts val="2763"/>
              </a:lnSpc>
              <a:buNone/>
            </a:pPr>
            <a:r>
              <a:rPr lang="en-US" sz="1727">
                <a:solidFill>
                  <a:srgbClr val="3B4E4E"/>
                </a:solidFill>
                <a:latin typeface="Overpass" pitchFamily="34" charset="0"/>
                <a:ea typeface="Overpass" pitchFamily="34" charset="-122"/>
                <a:cs typeface="Overpass" pitchFamily="34" charset="-120"/>
              </a:rPr>
              <a:t>Analyse facteurs de croissance</a:t>
            </a:r>
            <a:endParaRPr lang="en-US" sz="1727"/>
          </a:p>
        </p:txBody>
      </p:sp>
      <p:sp>
        <p:nvSpPr>
          <p:cNvPr id="19" name="Shape 16"/>
          <p:cNvSpPr/>
          <p:nvPr/>
        </p:nvSpPr>
        <p:spPr>
          <a:xfrm>
            <a:off x="6261378" y="5769054"/>
            <a:ext cx="7593211" cy="980123"/>
          </a:xfrm>
          <a:prstGeom prst="rect">
            <a:avLst/>
          </a:prstGeom>
          <a:solidFill>
            <a:srgbClr val="000000">
              <a:alpha val="4000"/>
            </a:srgbClr>
          </a:solidFill>
          <a:ln/>
        </p:spPr>
        <p:txBody>
          <a:bodyPr/>
          <a:lstStyle/>
          <a:p>
            <a:endParaRPr lang="en-GB"/>
          </a:p>
        </p:txBody>
      </p:sp>
      <p:sp>
        <p:nvSpPr>
          <p:cNvPr id="20" name="Text 17"/>
          <p:cNvSpPr/>
          <p:nvPr/>
        </p:nvSpPr>
        <p:spPr>
          <a:xfrm>
            <a:off x="6481405" y="5908238"/>
            <a:ext cx="2088594" cy="701754"/>
          </a:xfrm>
          <a:prstGeom prst="rect">
            <a:avLst/>
          </a:prstGeom>
          <a:noFill/>
          <a:ln/>
        </p:spPr>
        <p:txBody>
          <a:bodyPr wrap="square" rtlCol="0" anchor="t"/>
          <a:lstStyle/>
          <a:p>
            <a:pPr marL="0" indent="0">
              <a:lnSpc>
                <a:spcPts val="2763"/>
              </a:lnSpc>
              <a:buNone/>
            </a:pPr>
            <a:r>
              <a:rPr lang="en-US" sz="1727">
                <a:solidFill>
                  <a:srgbClr val="3B4E4E"/>
                </a:solidFill>
                <a:latin typeface="Overpass" pitchFamily="34" charset="0"/>
                <a:ea typeface="Overpass" pitchFamily="34" charset="-122"/>
                <a:cs typeface="Overpass" pitchFamily="34" charset="-120"/>
              </a:rPr>
              <a:t>Client max frais "timbrecde"</a:t>
            </a:r>
            <a:endParaRPr lang="en-US" sz="1727"/>
          </a:p>
        </p:txBody>
      </p:sp>
      <p:sp>
        <p:nvSpPr>
          <p:cNvPr id="21" name="Text 18"/>
          <p:cNvSpPr/>
          <p:nvPr/>
        </p:nvSpPr>
        <p:spPr>
          <a:xfrm>
            <a:off x="9016007" y="5908238"/>
            <a:ext cx="2311597" cy="701754"/>
          </a:xfrm>
          <a:prstGeom prst="rect">
            <a:avLst/>
          </a:prstGeom>
          <a:noFill/>
          <a:ln/>
        </p:spPr>
        <p:txBody>
          <a:bodyPr wrap="square" rtlCol="0" anchor="t"/>
          <a:lstStyle/>
          <a:p>
            <a:pPr marL="0" indent="0">
              <a:lnSpc>
                <a:spcPts val="2763"/>
              </a:lnSpc>
              <a:buNone/>
            </a:pPr>
            <a:r>
              <a:rPr lang="en-US" sz="1727">
                <a:solidFill>
                  <a:srgbClr val="3B4E4E"/>
                </a:solidFill>
                <a:latin typeface="Overpass" pitchFamily="34" charset="0"/>
                <a:ea typeface="Overpass" pitchFamily="34" charset="-122"/>
                <a:cs typeface="Overpass" pitchFamily="34" charset="-120"/>
              </a:rPr>
              <a:t>Détaillant Rennes (15,000€ sur 5 ans)</a:t>
            </a:r>
            <a:endParaRPr lang="en-US" sz="1727"/>
          </a:p>
        </p:txBody>
      </p:sp>
      <p:sp>
        <p:nvSpPr>
          <p:cNvPr id="22" name="Text 19"/>
          <p:cNvSpPr/>
          <p:nvPr/>
        </p:nvSpPr>
        <p:spPr>
          <a:xfrm>
            <a:off x="11546800" y="5908238"/>
            <a:ext cx="2088594" cy="701754"/>
          </a:xfrm>
          <a:prstGeom prst="rect">
            <a:avLst/>
          </a:prstGeom>
          <a:noFill/>
          <a:ln/>
        </p:spPr>
        <p:txBody>
          <a:bodyPr wrap="square" rtlCol="0" anchor="t"/>
          <a:lstStyle/>
          <a:p>
            <a:pPr marL="0" indent="0">
              <a:lnSpc>
                <a:spcPts val="2763"/>
              </a:lnSpc>
              <a:buNone/>
            </a:pPr>
            <a:r>
              <a:rPr lang="en-US" sz="1727">
                <a:solidFill>
                  <a:srgbClr val="3B4E4E"/>
                </a:solidFill>
                <a:latin typeface="Overpass" pitchFamily="34" charset="0"/>
                <a:ea typeface="Overpass" pitchFamily="34" charset="-122"/>
                <a:cs typeface="Overpass" pitchFamily="34" charset="-120"/>
              </a:rPr>
              <a:t>Optimisation logistique</a:t>
            </a:r>
            <a:endParaRPr lang="en-US" sz="1727"/>
          </a:p>
        </p:txBody>
      </p:sp>
    </p:spTree>
    <p:extLst>
      <p:ext uri="{BB962C8B-B14F-4D97-AF65-F5344CB8AC3E}">
        <p14:creationId xmlns:p14="http://schemas.microsoft.com/office/powerpoint/2010/main" val="9018279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2"/>
          <p:cNvSpPr/>
          <p:nvPr/>
        </p:nvSpPr>
        <p:spPr>
          <a:xfrm>
            <a:off x="1445895" y="661234"/>
            <a:ext cx="13027115" cy="792141"/>
          </a:xfrm>
          <a:prstGeom prst="rect">
            <a:avLst/>
          </a:prstGeom>
          <a:noFill/>
          <a:ln/>
        </p:spPr>
        <p:txBody>
          <a:bodyPr wrap="square" rtlCol="0" anchor="t"/>
          <a:lstStyle/>
          <a:p>
            <a:pPr marL="0" indent="0">
              <a:lnSpc>
                <a:spcPts val="5005"/>
              </a:lnSpc>
              <a:buNone/>
            </a:pPr>
            <a:r>
              <a:rPr lang="en-US" sz="4004" b="1">
                <a:solidFill>
                  <a:srgbClr val="233939"/>
                </a:solidFill>
                <a:latin typeface="Syne" pitchFamily="34" charset="0"/>
                <a:ea typeface="Syne" pitchFamily="34" charset="-122"/>
                <a:cs typeface="Syne" pitchFamily="34" charset="-120"/>
              </a:rPr>
              <a:t>Lot 4 : Intégration Power BI et Tableau de Bord Interactif</a:t>
            </a:r>
            <a:endParaRPr lang="en-US" sz="4004"/>
          </a:p>
        </p:txBody>
      </p:sp>
      <p:sp>
        <p:nvSpPr>
          <p:cNvPr id="9" name="Text 5"/>
          <p:cNvSpPr/>
          <p:nvPr/>
        </p:nvSpPr>
        <p:spPr>
          <a:xfrm>
            <a:off x="1312546" y="4273867"/>
            <a:ext cx="3173729" cy="635318"/>
          </a:xfrm>
          <a:prstGeom prst="rect">
            <a:avLst/>
          </a:prstGeom>
          <a:noFill/>
          <a:ln/>
        </p:spPr>
        <p:txBody>
          <a:bodyPr wrap="square" rtlCol="0" anchor="t"/>
          <a:lstStyle/>
          <a:p>
            <a:pPr marL="0" indent="0" algn="l">
              <a:lnSpc>
                <a:spcPts val="2502"/>
              </a:lnSpc>
              <a:buNone/>
            </a:pPr>
            <a:r>
              <a:rPr lang="en-US" sz="2002" b="1">
                <a:solidFill>
                  <a:srgbClr val="3B4E4E"/>
                </a:solidFill>
                <a:latin typeface="Syne" pitchFamily="34" charset="0"/>
                <a:ea typeface="Syne" pitchFamily="34" charset="-122"/>
                <a:cs typeface="Syne" pitchFamily="34" charset="-120"/>
              </a:rPr>
              <a:t>Visualisations Interactives</a:t>
            </a:r>
            <a:endParaRPr lang="en-US" sz="2002"/>
          </a:p>
        </p:txBody>
      </p:sp>
      <p:sp>
        <p:nvSpPr>
          <p:cNvPr id="10" name="Text 6"/>
          <p:cNvSpPr/>
          <p:nvPr/>
        </p:nvSpPr>
        <p:spPr>
          <a:xfrm>
            <a:off x="1287689" y="4898030"/>
            <a:ext cx="3198335" cy="3197316"/>
          </a:xfrm>
          <a:prstGeom prst="rect">
            <a:avLst/>
          </a:prstGeom>
          <a:noFill/>
          <a:ln/>
        </p:spPr>
        <p:txBody>
          <a:bodyPr wrap="square" lIns="91440" tIns="45720" rIns="91440" bIns="45720" rtlCol="0" anchor="t"/>
          <a:lstStyle/>
          <a:p>
            <a:pPr marL="285750" indent="-285750">
              <a:buFont typeface="Arial"/>
              <a:buChar char="•"/>
            </a:pPr>
            <a:r>
              <a:rPr lang="en-US" sz="1600" b="1" err="1">
                <a:solidFill>
                  <a:srgbClr val="3B4E4E"/>
                </a:solidFill>
                <a:ea typeface="+mn-lt"/>
                <a:cs typeface="+mn-lt"/>
              </a:rPr>
              <a:t>Visualisation</a:t>
            </a:r>
            <a:r>
              <a:rPr lang="en-US" sz="1600" b="1">
                <a:solidFill>
                  <a:srgbClr val="3B4E4E"/>
                </a:solidFill>
                <a:ea typeface="+mn-lt"/>
                <a:cs typeface="+mn-lt"/>
              </a:rPr>
              <a:t> Dynamique</a:t>
            </a:r>
            <a:endParaRPr lang="fr-FR"/>
          </a:p>
          <a:p>
            <a:r>
              <a:rPr lang="en-US" sz="1600">
                <a:solidFill>
                  <a:srgbClr val="3B4E4E"/>
                </a:solidFill>
                <a:ea typeface="+mn-lt"/>
                <a:cs typeface="+mn-lt"/>
              </a:rPr>
              <a:t>Graphiques des </a:t>
            </a:r>
            <a:r>
              <a:rPr lang="en-US" sz="1600" err="1">
                <a:solidFill>
                  <a:srgbClr val="3B4E4E"/>
                </a:solidFill>
                <a:ea typeface="+mn-lt"/>
                <a:cs typeface="+mn-lt"/>
              </a:rPr>
              <a:t>résultats</a:t>
            </a:r>
            <a:r>
              <a:rPr lang="en-US" sz="1600">
                <a:solidFill>
                  <a:srgbClr val="3B4E4E"/>
                </a:solidFill>
                <a:ea typeface="+mn-lt"/>
                <a:cs typeface="+mn-lt"/>
              </a:rPr>
              <a:t> des Lots 1 et 2.</a:t>
            </a:r>
            <a:endParaRPr lang="en-US"/>
          </a:p>
          <a:p>
            <a:endParaRPr lang="en-US" sz="1600">
              <a:solidFill>
                <a:srgbClr val="3B4E4E"/>
              </a:solidFill>
              <a:ea typeface="+mn-lt"/>
              <a:cs typeface="+mn-lt"/>
            </a:endParaRPr>
          </a:p>
          <a:p>
            <a:pPr marL="285750" indent="-285750">
              <a:buFont typeface="Arial"/>
              <a:buChar char="•"/>
            </a:pPr>
            <a:r>
              <a:rPr lang="en-US" sz="1600" b="1">
                <a:solidFill>
                  <a:srgbClr val="3B4E4E"/>
                </a:solidFill>
                <a:ea typeface="+mn-lt"/>
                <a:cs typeface="+mn-lt"/>
              </a:rPr>
              <a:t>Objectif</a:t>
            </a:r>
            <a:endParaRPr lang="en-US"/>
          </a:p>
          <a:p>
            <a:r>
              <a:rPr lang="en-US" sz="1600" err="1">
                <a:solidFill>
                  <a:srgbClr val="3B4E4E"/>
                </a:solidFill>
                <a:ea typeface="+mn-lt"/>
                <a:cs typeface="+mn-lt"/>
              </a:rPr>
              <a:t>Compréhension</a:t>
            </a:r>
            <a:r>
              <a:rPr lang="en-US" sz="1600">
                <a:solidFill>
                  <a:srgbClr val="3B4E4E"/>
                </a:solidFill>
                <a:ea typeface="+mn-lt"/>
                <a:cs typeface="+mn-lt"/>
              </a:rPr>
              <a:t> </a:t>
            </a:r>
            <a:r>
              <a:rPr lang="en-US" sz="1600" err="1">
                <a:solidFill>
                  <a:srgbClr val="3B4E4E"/>
                </a:solidFill>
                <a:ea typeface="+mn-lt"/>
                <a:cs typeface="+mn-lt"/>
              </a:rPr>
              <a:t>visuelle</a:t>
            </a:r>
            <a:r>
              <a:rPr lang="en-US" sz="1600">
                <a:solidFill>
                  <a:srgbClr val="3B4E4E"/>
                </a:solidFill>
                <a:ea typeface="+mn-lt"/>
                <a:cs typeface="+mn-lt"/>
              </a:rPr>
              <a:t> </a:t>
            </a:r>
            <a:r>
              <a:rPr lang="en-US" sz="1600" err="1">
                <a:solidFill>
                  <a:srgbClr val="3B4E4E"/>
                </a:solidFill>
                <a:ea typeface="+mn-lt"/>
                <a:cs typeface="+mn-lt"/>
              </a:rPr>
              <a:t>immédiate</a:t>
            </a:r>
            <a:r>
              <a:rPr lang="en-US" sz="1600">
                <a:solidFill>
                  <a:srgbClr val="3B4E4E"/>
                </a:solidFill>
                <a:ea typeface="+mn-lt"/>
                <a:cs typeface="+mn-lt"/>
              </a:rPr>
              <a:t> des tendances de vente et </a:t>
            </a:r>
            <a:r>
              <a:rPr lang="en-US" sz="1600" err="1">
                <a:solidFill>
                  <a:srgbClr val="3B4E4E"/>
                </a:solidFill>
                <a:ea typeface="+mn-lt"/>
                <a:cs typeface="+mn-lt"/>
              </a:rPr>
              <a:t>comportement</a:t>
            </a:r>
            <a:r>
              <a:rPr lang="en-US" sz="1600">
                <a:solidFill>
                  <a:srgbClr val="3B4E4E"/>
                </a:solidFill>
                <a:ea typeface="+mn-lt"/>
                <a:cs typeface="+mn-lt"/>
              </a:rPr>
              <a:t> client.</a:t>
            </a:r>
            <a:endParaRPr lang="en-US" sz="1600">
              <a:ea typeface="+mn-lt"/>
              <a:cs typeface="+mn-lt"/>
            </a:endParaRPr>
          </a:p>
          <a:p>
            <a:endParaRPr lang="en-US" sz="1600">
              <a:solidFill>
                <a:srgbClr val="3B4E4E"/>
              </a:solidFill>
              <a:ea typeface="+mn-lt"/>
              <a:cs typeface="+mn-lt"/>
            </a:endParaRPr>
          </a:p>
          <a:p>
            <a:pPr marL="285750" indent="-285750">
              <a:buFont typeface="Arial"/>
              <a:buChar char="•"/>
            </a:pPr>
            <a:r>
              <a:rPr lang="en-US" sz="1600" b="1" err="1">
                <a:solidFill>
                  <a:srgbClr val="3B4E4E"/>
                </a:solidFill>
                <a:ea typeface="+mn-lt"/>
                <a:cs typeface="+mn-lt"/>
              </a:rPr>
              <a:t>Avantage</a:t>
            </a:r>
            <a:endParaRPr lang="en-US" err="1"/>
          </a:p>
          <a:p>
            <a:r>
              <a:rPr lang="en-US" sz="1600">
                <a:solidFill>
                  <a:srgbClr val="3B4E4E"/>
                </a:solidFill>
                <a:ea typeface="+mn-lt"/>
                <a:cs typeface="+mn-lt"/>
              </a:rPr>
              <a:t>Facilite </a:t>
            </a:r>
            <a:r>
              <a:rPr lang="en-US" sz="1600" err="1">
                <a:solidFill>
                  <a:srgbClr val="3B4E4E"/>
                </a:solidFill>
                <a:ea typeface="+mn-lt"/>
                <a:cs typeface="+mn-lt"/>
              </a:rPr>
              <a:t>l'analyse</a:t>
            </a:r>
            <a:r>
              <a:rPr lang="en-US" sz="1600">
                <a:solidFill>
                  <a:srgbClr val="3B4E4E"/>
                </a:solidFill>
                <a:ea typeface="+mn-lt"/>
                <a:cs typeface="+mn-lt"/>
              </a:rPr>
              <a:t> et la </a:t>
            </a:r>
            <a:r>
              <a:rPr lang="en-US" sz="1600" err="1">
                <a:solidFill>
                  <a:srgbClr val="3B4E4E"/>
                </a:solidFill>
                <a:ea typeface="+mn-lt"/>
                <a:cs typeface="+mn-lt"/>
              </a:rPr>
              <a:t>présentation</a:t>
            </a:r>
            <a:r>
              <a:rPr lang="en-US" sz="1600">
                <a:solidFill>
                  <a:srgbClr val="3B4E4E"/>
                </a:solidFill>
                <a:ea typeface="+mn-lt"/>
                <a:cs typeface="+mn-lt"/>
              </a:rPr>
              <a:t> des données.</a:t>
            </a:r>
            <a:endParaRPr lang="en-US"/>
          </a:p>
          <a:p>
            <a:pPr marL="0" indent="0" algn="l">
              <a:lnSpc>
                <a:spcPts val="2562"/>
              </a:lnSpc>
              <a:buNone/>
            </a:pPr>
            <a:endParaRPr lang="en-US" sz="1600">
              <a:solidFill>
                <a:srgbClr val="3B4E4E"/>
              </a:solidFill>
              <a:latin typeface="Overpass"/>
            </a:endParaRPr>
          </a:p>
        </p:txBody>
      </p:sp>
      <p:sp>
        <p:nvSpPr>
          <p:cNvPr id="12" name="Text 7"/>
          <p:cNvSpPr/>
          <p:nvPr/>
        </p:nvSpPr>
        <p:spPr>
          <a:xfrm>
            <a:off x="6012537" y="4188619"/>
            <a:ext cx="3083838" cy="635318"/>
          </a:xfrm>
          <a:prstGeom prst="rect">
            <a:avLst/>
          </a:prstGeom>
          <a:noFill/>
          <a:ln/>
        </p:spPr>
        <p:txBody>
          <a:bodyPr wrap="square" rtlCol="0" anchor="t"/>
          <a:lstStyle/>
          <a:p>
            <a:pPr marL="0" indent="0" algn="l">
              <a:lnSpc>
                <a:spcPts val="2502"/>
              </a:lnSpc>
              <a:buNone/>
            </a:pPr>
            <a:r>
              <a:rPr lang="en-US" sz="2002" b="1">
                <a:solidFill>
                  <a:srgbClr val="3B4E4E"/>
                </a:solidFill>
                <a:latin typeface="Syne" pitchFamily="34" charset="0"/>
                <a:ea typeface="Syne" pitchFamily="34" charset="-122"/>
                <a:cs typeface="Syne" pitchFamily="34" charset="-120"/>
              </a:rPr>
              <a:t>Tableau de Bord Complet</a:t>
            </a:r>
            <a:endParaRPr lang="en-US" sz="2002"/>
          </a:p>
        </p:txBody>
      </p:sp>
      <p:sp>
        <p:nvSpPr>
          <p:cNvPr id="13" name="Text 8"/>
          <p:cNvSpPr/>
          <p:nvPr/>
        </p:nvSpPr>
        <p:spPr>
          <a:xfrm>
            <a:off x="5640261" y="4809423"/>
            <a:ext cx="3349878" cy="3191350"/>
          </a:xfrm>
          <a:prstGeom prst="rect">
            <a:avLst/>
          </a:prstGeom>
          <a:noFill/>
          <a:ln/>
        </p:spPr>
        <p:txBody>
          <a:bodyPr wrap="square" lIns="91440" tIns="45720" rIns="91440" bIns="45720" rtlCol="0" anchor="t"/>
          <a:lstStyle/>
          <a:p>
            <a:pPr marL="285750" indent="-285750">
              <a:buFont typeface="Arial"/>
              <a:buChar char="•"/>
            </a:pPr>
            <a:r>
              <a:rPr lang="en-US" sz="1600" b="1">
                <a:solidFill>
                  <a:srgbClr val="3B4E4E"/>
                </a:solidFill>
                <a:ea typeface="+mn-lt"/>
                <a:cs typeface="+mn-lt"/>
              </a:rPr>
              <a:t>Tableau de Bord </a:t>
            </a:r>
            <a:r>
              <a:rPr lang="en-US" sz="1600" b="1" err="1">
                <a:solidFill>
                  <a:srgbClr val="3B4E4E"/>
                </a:solidFill>
                <a:ea typeface="+mn-lt"/>
                <a:cs typeface="+mn-lt"/>
              </a:rPr>
              <a:t>Interactif</a:t>
            </a:r>
            <a:endParaRPr lang="fr-FR" err="1"/>
          </a:p>
          <a:p>
            <a:r>
              <a:rPr lang="en-US" sz="1600">
                <a:solidFill>
                  <a:srgbClr val="3B4E4E"/>
                </a:solidFill>
                <a:ea typeface="+mn-lt"/>
                <a:cs typeface="+mn-lt"/>
              </a:rPr>
              <a:t>Exploration des données par </a:t>
            </a:r>
            <a:r>
              <a:rPr lang="en-US" sz="1600" err="1">
                <a:solidFill>
                  <a:srgbClr val="3B4E4E"/>
                </a:solidFill>
                <a:ea typeface="+mn-lt"/>
                <a:cs typeface="+mn-lt"/>
              </a:rPr>
              <a:t>région</a:t>
            </a:r>
            <a:r>
              <a:rPr lang="en-US" sz="1600">
                <a:solidFill>
                  <a:srgbClr val="3B4E4E"/>
                </a:solidFill>
                <a:ea typeface="+mn-lt"/>
                <a:cs typeface="+mn-lt"/>
              </a:rPr>
              <a:t>, </a:t>
            </a:r>
            <a:r>
              <a:rPr lang="en-US" sz="1600" err="1">
                <a:solidFill>
                  <a:srgbClr val="3B4E4E"/>
                </a:solidFill>
                <a:ea typeface="+mn-lt"/>
                <a:cs typeface="+mn-lt"/>
              </a:rPr>
              <a:t>produit</a:t>
            </a:r>
            <a:r>
              <a:rPr lang="en-US" sz="1600">
                <a:solidFill>
                  <a:srgbClr val="3B4E4E"/>
                </a:solidFill>
                <a:ea typeface="+mn-lt"/>
                <a:cs typeface="+mn-lt"/>
              </a:rPr>
              <a:t>, et </a:t>
            </a:r>
            <a:r>
              <a:rPr lang="en-US" sz="1600" err="1">
                <a:solidFill>
                  <a:srgbClr val="3B4E4E"/>
                </a:solidFill>
                <a:ea typeface="+mn-lt"/>
                <a:cs typeface="+mn-lt"/>
              </a:rPr>
              <a:t>période</a:t>
            </a:r>
            <a:r>
              <a:rPr lang="en-US" sz="1600">
                <a:solidFill>
                  <a:srgbClr val="3B4E4E"/>
                </a:solidFill>
                <a:ea typeface="+mn-lt"/>
                <a:cs typeface="+mn-lt"/>
              </a:rPr>
              <a:t>.</a:t>
            </a:r>
            <a:endParaRPr lang="en-US"/>
          </a:p>
          <a:p>
            <a:endParaRPr lang="en-US" sz="1600">
              <a:solidFill>
                <a:srgbClr val="3B4E4E"/>
              </a:solidFill>
              <a:ea typeface="+mn-lt"/>
              <a:cs typeface="+mn-lt"/>
            </a:endParaRPr>
          </a:p>
          <a:p>
            <a:pPr marL="285750" indent="-285750">
              <a:buFont typeface="Arial"/>
              <a:buChar char="•"/>
            </a:pPr>
            <a:r>
              <a:rPr lang="en-US" sz="1600" b="1" err="1">
                <a:solidFill>
                  <a:srgbClr val="3B4E4E"/>
                </a:solidFill>
                <a:ea typeface="+mn-lt"/>
                <a:cs typeface="+mn-lt"/>
              </a:rPr>
              <a:t>Fonctionnalités</a:t>
            </a:r>
            <a:endParaRPr lang="en-US" err="1"/>
          </a:p>
          <a:p>
            <a:r>
              <a:rPr lang="en-US" sz="1600" err="1">
                <a:solidFill>
                  <a:srgbClr val="3B4E4E"/>
                </a:solidFill>
                <a:ea typeface="+mn-lt"/>
                <a:cs typeface="+mn-lt"/>
              </a:rPr>
              <a:t>Filtres</a:t>
            </a:r>
            <a:r>
              <a:rPr lang="en-US" sz="1600">
                <a:solidFill>
                  <a:srgbClr val="3B4E4E"/>
                </a:solidFill>
                <a:ea typeface="+mn-lt"/>
                <a:cs typeface="+mn-lt"/>
              </a:rPr>
              <a:t> </a:t>
            </a:r>
            <a:r>
              <a:rPr lang="en-US" sz="1600" err="1">
                <a:solidFill>
                  <a:srgbClr val="3B4E4E"/>
                </a:solidFill>
                <a:ea typeface="+mn-lt"/>
                <a:cs typeface="+mn-lt"/>
              </a:rPr>
              <a:t>dynamiques</a:t>
            </a:r>
            <a:r>
              <a:rPr lang="en-US" sz="1600">
                <a:solidFill>
                  <a:srgbClr val="3B4E4E"/>
                </a:solidFill>
                <a:ea typeface="+mn-lt"/>
                <a:cs typeface="+mn-lt"/>
              </a:rPr>
              <a:t> pour </a:t>
            </a:r>
            <a:r>
              <a:rPr lang="en-US" sz="1600" err="1">
                <a:solidFill>
                  <a:srgbClr val="3B4E4E"/>
                </a:solidFill>
                <a:ea typeface="+mn-lt"/>
                <a:cs typeface="+mn-lt"/>
              </a:rPr>
              <a:t>une</a:t>
            </a:r>
            <a:r>
              <a:rPr lang="en-US" sz="1600">
                <a:solidFill>
                  <a:srgbClr val="3B4E4E"/>
                </a:solidFill>
                <a:ea typeface="+mn-lt"/>
                <a:cs typeface="+mn-lt"/>
              </a:rPr>
              <a:t> </a:t>
            </a:r>
            <a:r>
              <a:rPr lang="en-US" sz="1600" err="1">
                <a:solidFill>
                  <a:srgbClr val="3B4E4E"/>
                </a:solidFill>
                <a:ea typeface="+mn-lt"/>
                <a:cs typeface="+mn-lt"/>
              </a:rPr>
              <a:t>analyse</a:t>
            </a:r>
            <a:r>
              <a:rPr lang="en-US" sz="1600">
                <a:solidFill>
                  <a:srgbClr val="3B4E4E"/>
                </a:solidFill>
                <a:ea typeface="+mn-lt"/>
                <a:cs typeface="+mn-lt"/>
              </a:rPr>
              <a:t> </a:t>
            </a:r>
            <a:r>
              <a:rPr lang="en-US" sz="1600" err="1">
                <a:solidFill>
                  <a:srgbClr val="3B4E4E"/>
                </a:solidFill>
                <a:ea typeface="+mn-lt"/>
                <a:cs typeface="+mn-lt"/>
              </a:rPr>
              <a:t>personnalisée</a:t>
            </a:r>
            <a:r>
              <a:rPr lang="en-US" sz="1600">
                <a:solidFill>
                  <a:srgbClr val="3B4E4E"/>
                </a:solidFill>
                <a:ea typeface="+mn-lt"/>
                <a:cs typeface="+mn-lt"/>
              </a:rPr>
              <a:t>.</a:t>
            </a:r>
            <a:endParaRPr lang="en-US"/>
          </a:p>
          <a:p>
            <a:endParaRPr lang="en-US" sz="1600">
              <a:solidFill>
                <a:srgbClr val="3B4E4E"/>
              </a:solidFill>
              <a:ea typeface="+mn-lt"/>
              <a:cs typeface="+mn-lt"/>
            </a:endParaRPr>
          </a:p>
          <a:p>
            <a:pPr marL="285750" indent="-285750">
              <a:buFont typeface="Arial"/>
              <a:buChar char="•"/>
            </a:pPr>
            <a:r>
              <a:rPr lang="en-US" sz="1600" b="1" err="1">
                <a:solidFill>
                  <a:srgbClr val="3B4E4E"/>
                </a:solidFill>
                <a:ea typeface="+mn-lt"/>
                <a:cs typeface="+mn-lt"/>
              </a:rPr>
              <a:t>Avantages</a:t>
            </a:r>
            <a:endParaRPr lang="en-US" err="1"/>
          </a:p>
          <a:p>
            <a:r>
              <a:rPr lang="en-US" sz="1600" err="1">
                <a:solidFill>
                  <a:srgbClr val="3B4E4E"/>
                </a:solidFill>
                <a:ea typeface="+mn-lt"/>
                <a:cs typeface="+mn-lt"/>
              </a:rPr>
              <a:t>Permet</a:t>
            </a:r>
            <a:r>
              <a:rPr lang="en-US" sz="1600">
                <a:solidFill>
                  <a:srgbClr val="3B4E4E"/>
                </a:solidFill>
                <a:ea typeface="+mn-lt"/>
                <a:cs typeface="+mn-lt"/>
              </a:rPr>
              <a:t> </a:t>
            </a:r>
            <a:r>
              <a:rPr lang="en-US" sz="1600" err="1">
                <a:solidFill>
                  <a:srgbClr val="3B4E4E"/>
                </a:solidFill>
                <a:ea typeface="+mn-lt"/>
                <a:cs typeface="+mn-lt"/>
              </a:rPr>
              <a:t>une</a:t>
            </a:r>
            <a:r>
              <a:rPr lang="en-US" sz="1600">
                <a:solidFill>
                  <a:srgbClr val="3B4E4E"/>
                </a:solidFill>
                <a:ea typeface="+mn-lt"/>
                <a:cs typeface="+mn-lt"/>
              </a:rPr>
              <a:t> </a:t>
            </a:r>
            <a:r>
              <a:rPr lang="en-US" sz="1600" err="1">
                <a:solidFill>
                  <a:srgbClr val="3B4E4E"/>
                </a:solidFill>
                <a:ea typeface="+mn-lt"/>
                <a:cs typeface="+mn-lt"/>
              </a:rPr>
              <a:t>compréhension</a:t>
            </a:r>
            <a:r>
              <a:rPr lang="en-US" sz="1600">
                <a:solidFill>
                  <a:srgbClr val="3B4E4E"/>
                </a:solidFill>
                <a:ea typeface="+mn-lt"/>
                <a:cs typeface="+mn-lt"/>
              </a:rPr>
              <a:t> </a:t>
            </a:r>
            <a:r>
              <a:rPr lang="en-US" sz="1600" err="1">
                <a:solidFill>
                  <a:srgbClr val="3B4E4E"/>
                </a:solidFill>
                <a:ea typeface="+mn-lt"/>
                <a:cs typeface="+mn-lt"/>
              </a:rPr>
              <a:t>approfondie</a:t>
            </a:r>
            <a:r>
              <a:rPr lang="en-US" sz="1600">
                <a:solidFill>
                  <a:srgbClr val="3B4E4E"/>
                </a:solidFill>
                <a:ea typeface="+mn-lt"/>
                <a:cs typeface="+mn-lt"/>
              </a:rPr>
              <a:t> et flexible des tendances.</a:t>
            </a:r>
            <a:endParaRPr lang="en-US"/>
          </a:p>
          <a:p>
            <a:pPr marL="0" indent="0" algn="l">
              <a:lnSpc>
                <a:spcPts val="2562"/>
              </a:lnSpc>
              <a:buNone/>
            </a:pPr>
            <a:endParaRPr lang="en-US" sz="1600">
              <a:solidFill>
                <a:srgbClr val="3B4E4E"/>
              </a:solidFill>
              <a:latin typeface="Overpass"/>
              <a:ea typeface="Overpass"/>
            </a:endParaRPr>
          </a:p>
        </p:txBody>
      </p:sp>
      <p:sp>
        <p:nvSpPr>
          <p:cNvPr id="15" name="Text 9"/>
          <p:cNvSpPr/>
          <p:nvPr/>
        </p:nvSpPr>
        <p:spPr>
          <a:xfrm>
            <a:off x="10740509" y="4188619"/>
            <a:ext cx="3232666" cy="635318"/>
          </a:xfrm>
          <a:prstGeom prst="rect">
            <a:avLst/>
          </a:prstGeom>
          <a:noFill/>
          <a:ln/>
        </p:spPr>
        <p:txBody>
          <a:bodyPr wrap="square" rtlCol="0" anchor="t"/>
          <a:lstStyle/>
          <a:p>
            <a:pPr marL="0" indent="0" algn="l">
              <a:lnSpc>
                <a:spcPts val="2502"/>
              </a:lnSpc>
              <a:buNone/>
            </a:pPr>
            <a:r>
              <a:rPr lang="en-US" sz="2002" b="1">
                <a:solidFill>
                  <a:srgbClr val="3B4E4E"/>
                </a:solidFill>
                <a:latin typeface="Syne" pitchFamily="34" charset="0"/>
                <a:ea typeface="Syne" pitchFamily="34" charset="-122"/>
                <a:cs typeface="Syne" pitchFamily="34" charset="-120"/>
              </a:rPr>
              <a:t>Insights en Temps Réel</a:t>
            </a:r>
            <a:endParaRPr lang="en-US" sz="2002"/>
          </a:p>
        </p:txBody>
      </p:sp>
      <p:sp>
        <p:nvSpPr>
          <p:cNvPr id="16" name="Text 10"/>
          <p:cNvSpPr/>
          <p:nvPr/>
        </p:nvSpPr>
        <p:spPr>
          <a:xfrm>
            <a:off x="10728256" y="4809423"/>
            <a:ext cx="2893849" cy="3182801"/>
          </a:xfrm>
          <a:prstGeom prst="rect">
            <a:avLst/>
          </a:prstGeom>
          <a:noFill/>
          <a:ln/>
        </p:spPr>
        <p:txBody>
          <a:bodyPr wrap="square" lIns="91440" tIns="45720" rIns="91440" bIns="45720" rtlCol="0" anchor="t"/>
          <a:lstStyle/>
          <a:p>
            <a:pPr marL="285750" indent="-285750">
              <a:buFont typeface="Arial"/>
              <a:buChar char="•"/>
            </a:pPr>
            <a:r>
              <a:rPr lang="en-US" sz="1600" b="1">
                <a:solidFill>
                  <a:srgbClr val="3B4E4E"/>
                </a:solidFill>
                <a:ea typeface="+mn-lt"/>
                <a:cs typeface="+mn-lt"/>
              </a:rPr>
              <a:t>Graphiques </a:t>
            </a:r>
            <a:r>
              <a:rPr lang="en-US" sz="1600" b="1" err="1">
                <a:solidFill>
                  <a:srgbClr val="3B4E4E"/>
                </a:solidFill>
                <a:ea typeface="+mn-lt"/>
                <a:cs typeface="+mn-lt"/>
              </a:rPr>
              <a:t>Interactifs</a:t>
            </a:r>
            <a:endParaRPr lang="fr-FR" err="1"/>
          </a:p>
          <a:p>
            <a:r>
              <a:rPr lang="en-US" sz="1600">
                <a:solidFill>
                  <a:srgbClr val="3B4E4E"/>
                </a:solidFill>
                <a:ea typeface="+mn-lt"/>
                <a:cs typeface="+mn-lt"/>
              </a:rPr>
              <a:t>Interaction </a:t>
            </a:r>
            <a:r>
              <a:rPr lang="en-US" sz="1600" err="1">
                <a:solidFill>
                  <a:srgbClr val="3B4E4E"/>
                </a:solidFill>
                <a:ea typeface="+mn-lt"/>
                <a:cs typeface="+mn-lt"/>
              </a:rPr>
              <a:t>fluide</a:t>
            </a:r>
            <a:r>
              <a:rPr lang="en-US" sz="1600">
                <a:solidFill>
                  <a:srgbClr val="3B4E4E"/>
                </a:solidFill>
                <a:ea typeface="+mn-lt"/>
                <a:cs typeface="+mn-lt"/>
              </a:rPr>
              <a:t> pour </a:t>
            </a:r>
            <a:r>
              <a:rPr lang="en-US" sz="1600" err="1">
                <a:solidFill>
                  <a:srgbClr val="3B4E4E"/>
                </a:solidFill>
                <a:ea typeface="+mn-lt"/>
                <a:cs typeface="+mn-lt"/>
              </a:rPr>
              <a:t>une</a:t>
            </a:r>
            <a:r>
              <a:rPr lang="en-US" sz="1600">
                <a:solidFill>
                  <a:srgbClr val="3B4E4E"/>
                </a:solidFill>
                <a:ea typeface="+mn-lt"/>
                <a:cs typeface="+mn-lt"/>
              </a:rPr>
              <a:t> </a:t>
            </a:r>
            <a:r>
              <a:rPr lang="en-US" sz="1600" err="1">
                <a:solidFill>
                  <a:srgbClr val="3B4E4E"/>
                </a:solidFill>
                <a:ea typeface="+mn-lt"/>
                <a:cs typeface="+mn-lt"/>
              </a:rPr>
              <a:t>analyse</a:t>
            </a:r>
            <a:r>
              <a:rPr lang="en-US" sz="1600">
                <a:solidFill>
                  <a:srgbClr val="3B4E4E"/>
                </a:solidFill>
                <a:ea typeface="+mn-lt"/>
                <a:cs typeface="+mn-lt"/>
              </a:rPr>
              <a:t> </a:t>
            </a:r>
            <a:r>
              <a:rPr lang="en-US" sz="1600" err="1">
                <a:solidFill>
                  <a:srgbClr val="3B4E4E"/>
                </a:solidFill>
                <a:ea typeface="+mn-lt"/>
                <a:cs typeface="+mn-lt"/>
              </a:rPr>
              <a:t>immédiate</a:t>
            </a:r>
            <a:r>
              <a:rPr lang="en-US" sz="1600">
                <a:solidFill>
                  <a:srgbClr val="3B4E4E"/>
                </a:solidFill>
                <a:ea typeface="+mn-lt"/>
                <a:cs typeface="+mn-lt"/>
              </a:rPr>
              <a:t>.</a:t>
            </a:r>
            <a:endParaRPr lang="en-US"/>
          </a:p>
          <a:p>
            <a:endParaRPr lang="en-US" sz="1600">
              <a:solidFill>
                <a:srgbClr val="3B4E4E"/>
              </a:solidFill>
              <a:ea typeface="+mn-lt"/>
              <a:cs typeface="+mn-lt"/>
            </a:endParaRPr>
          </a:p>
          <a:p>
            <a:pPr marL="285750" indent="-285750">
              <a:buFont typeface="Arial"/>
              <a:buChar char="•"/>
            </a:pPr>
            <a:r>
              <a:rPr lang="en-US" sz="1600" b="1">
                <a:solidFill>
                  <a:srgbClr val="3B4E4E"/>
                </a:solidFill>
                <a:ea typeface="+mn-lt"/>
                <a:cs typeface="+mn-lt"/>
              </a:rPr>
              <a:t>Insights </a:t>
            </a:r>
            <a:r>
              <a:rPr lang="en-US" sz="1600" b="1" err="1">
                <a:solidFill>
                  <a:srgbClr val="3B4E4E"/>
                </a:solidFill>
                <a:ea typeface="+mn-lt"/>
                <a:cs typeface="+mn-lt"/>
              </a:rPr>
              <a:t>Offerts</a:t>
            </a:r>
            <a:endParaRPr lang="en-US" err="1"/>
          </a:p>
          <a:p>
            <a:r>
              <a:rPr lang="en-US" sz="1600">
                <a:solidFill>
                  <a:srgbClr val="3B4E4E"/>
                </a:solidFill>
                <a:ea typeface="+mn-lt"/>
                <a:cs typeface="+mn-lt"/>
              </a:rPr>
              <a:t>Performances des </a:t>
            </a:r>
            <a:r>
              <a:rPr lang="en-US" sz="1600" err="1">
                <a:solidFill>
                  <a:srgbClr val="3B4E4E"/>
                </a:solidFill>
                <a:ea typeface="+mn-lt"/>
                <a:cs typeface="+mn-lt"/>
              </a:rPr>
              <a:t>produits</a:t>
            </a:r>
            <a:r>
              <a:rPr lang="en-US" sz="1600">
                <a:solidFill>
                  <a:srgbClr val="3B4E4E"/>
                </a:solidFill>
                <a:ea typeface="+mn-lt"/>
                <a:cs typeface="+mn-lt"/>
              </a:rPr>
              <a:t> et </a:t>
            </a:r>
            <a:r>
              <a:rPr lang="en-US" sz="1600" err="1">
                <a:solidFill>
                  <a:srgbClr val="3B4E4E"/>
                </a:solidFill>
                <a:ea typeface="+mn-lt"/>
                <a:cs typeface="+mn-lt"/>
              </a:rPr>
              <a:t>comportements</a:t>
            </a:r>
            <a:r>
              <a:rPr lang="en-US" sz="1600">
                <a:solidFill>
                  <a:srgbClr val="3B4E4E"/>
                </a:solidFill>
                <a:ea typeface="+mn-lt"/>
                <a:cs typeface="+mn-lt"/>
              </a:rPr>
              <a:t> des clients.</a:t>
            </a:r>
            <a:endParaRPr lang="en-US"/>
          </a:p>
          <a:p>
            <a:endParaRPr lang="en-US" sz="1600">
              <a:solidFill>
                <a:srgbClr val="3B4E4E"/>
              </a:solidFill>
              <a:ea typeface="+mn-lt"/>
              <a:cs typeface="+mn-lt"/>
            </a:endParaRPr>
          </a:p>
          <a:p>
            <a:pPr marL="285750" indent="-285750">
              <a:buFont typeface="Arial"/>
              <a:buChar char="•"/>
            </a:pPr>
            <a:r>
              <a:rPr lang="en-US" sz="1600" b="1">
                <a:solidFill>
                  <a:srgbClr val="3B4E4E"/>
                </a:solidFill>
                <a:ea typeface="+mn-lt"/>
                <a:cs typeface="+mn-lt"/>
              </a:rPr>
              <a:t>Impact</a:t>
            </a:r>
            <a:endParaRPr lang="en-US"/>
          </a:p>
          <a:p>
            <a:pPr algn="l"/>
            <a:r>
              <a:rPr lang="en-US" sz="1600">
                <a:solidFill>
                  <a:srgbClr val="3B4E4E"/>
                </a:solidFill>
                <a:ea typeface="+mn-lt"/>
                <a:cs typeface="+mn-lt"/>
              </a:rPr>
              <a:t>Facilite </a:t>
            </a:r>
            <a:r>
              <a:rPr lang="en-US" sz="1600" err="1">
                <a:solidFill>
                  <a:srgbClr val="3B4E4E"/>
                </a:solidFill>
                <a:ea typeface="+mn-lt"/>
                <a:cs typeface="+mn-lt"/>
              </a:rPr>
              <a:t>une</a:t>
            </a:r>
            <a:r>
              <a:rPr lang="en-US" sz="1600">
                <a:solidFill>
                  <a:srgbClr val="3B4E4E"/>
                </a:solidFill>
                <a:ea typeface="+mn-lt"/>
                <a:cs typeface="+mn-lt"/>
              </a:rPr>
              <a:t> </a:t>
            </a:r>
            <a:r>
              <a:rPr lang="en-US" sz="1600" err="1">
                <a:solidFill>
                  <a:srgbClr val="3B4E4E"/>
                </a:solidFill>
                <a:ea typeface="+mn-lt"/>
                <a:cs typeface="+mn-lt"/>
              </a:rPr>
              <a:t>prise</a:t>
            </a:r>
            <a:r>
              <a:rPr lang="en-US" sz="1600">
                <a:solidFill>
                  <a:srgbClr val="3B4E4E"/>
                </a:solidFill>
                <a:ea typeface="+mn-lt"/>
                <a:cs typeface="+mn-lt"/>
              </a:rPr>
              <a:t> de </a:t>
            </a:r>
            <a:r>
              <a:rPr lang="en-US" sz="1600" err="1">
                <a:solidFill>
                  <a:srgbClr val="3B4E4E"/>
                </a:solidFill>
                <a:ea typeface="+mn-lt"/>
                <a:cs typeface="+mn-lt"/>
              </a:rPr>
              <a:t>décision</a:t>
            </a:r>
            <a:r>
              <a:rPr lang="en-US" sz="1600">
                <a:solidFill>
                  <a:srgbClr val="3B4E4E"/>
                </a:solidFill>
                <a:ea typeface="+mn-lt"/>
                <a:cs typeface="+mn-lt"/>
              </a:rPr>
              <a:t> </a:t>
            </a:r>
            <a:r>
              <a:rPr lang="en-US" sz="1600" err="1">
                <a:solidFill>
                  <a:srgbClr val="3B4E4E"/>
                </a:solidFill>
                <a:ea typeface="+mn-lt"/>
                <a:cs typeface="+mn-lt"/>
              </a:rPr>
              <a:t>éclairée</a:t>
            </a:r>
            <a:r>
              <a:rPr lang="en-US" sz="1600">
                <a:solidFill>
                  <a:srgbClr val="3B4E4E"/>
                </a:solidFill>
                <a:ea typeface="+mn-lt"/>
                <a:cs typeface="+mn-lt"/>
              </a:rPr>
              <a:t>.</a:t>
            </a:r>
            <a:endParaRPr lang="en-US">
              <a:ea typeface="+mn-lt"/>
              <a:cs typeface="+mn-lt"/>
            </a:endParaRPr>
          </a:p>
          <a:p>
            <a:endParaRPr lang="en-US" sz="1600">
              <a:solidFill>
                <a:srgbClr val="3B4E4E"/>
              </a:solidFill>
              <a:latin typeface="Trebuchet MS"/>
              <a:ea typeface="Overpass"/>
            </a:endParaRPr>
          </a:p>
        </p:txBody>
      </p:sp>
      <p:pic>
        <p:nvPicPr>
          <p:cNvPr id="19" name="Picture 18" descr="A screenshot of a computer&#10;&#10;Description automatically generated">
            <a:extLst>
              <a:ext uri="{FF2B5EF4-FFF2-40B4-BE49-F238E27FC236}">
                <a16:creationId xmlns:a16="http://schemas.microsoft.com/office/drawing/2014/main" id="{B93C292D-1DEB-55A2-EDE0-A96F2061ADC7}"/>
              </a:ext>
            </a:extLst>
          </p:cNvPr>
          <p:cNvPicPr>
            <a:picLocks noChangeAspect="1"/>
          </p:cNvPicPr>
          <p:nvPr/>
        </p:nvPicPr>
        <p:blipFill>
          <a:blip r:embed="rId3"/>
          <a:stretch>
            <a:fillRect/>
          </a:stretch>
        </p:blipFill>
        <p:spPr>
          <a:xfrm>
            <a:off x="5505395" y="1815560"/>
            <a:ext cx="4003306" cy="2251259"/>
          </a:xfrm>
          <a:prstGeom prst="rect">
            <a:avLst/>
          </a:prstGeom>
        </p:spPr>
      </p:pic>
      <p:pic>
        <p:nvPicPr>
          <p:cNvPr id="21" name="Picture 20" descr="A screenshot of a computer&#10;&#10;Description automatically generated">
            <a:extLst>
              <a:ext uri="{FF2B5EF4-FFF2-40B4-BE49-F238E27FC236}">
                <a16:creationId xmlns:a16="http://schemas.microsoft.com/office/drawing/2014/main" id="{87DC28D6-2D6E-9C7A-12DC-334AF93F1ECA}"/>
              </a:ext>
            </a:extLst>
          </p:cNvPr>
          <p:cNvPicPr>
            <a:picLocks noChangeAspect="1"/>
          </p:cNvPicPr>
          <p:nvPr/>
        </p:nvPicPr>
        <p:blipFill>
          <a:blip r:embed="rId4"/>
          <a:stretch>
            <a:fillRect/>
          </a:stretch>
        </p:blipFill>
        <p:spPr>
          <a:xfrm>
            <a:off x="864869" y="1823849"/>
            <a:ext cx="3884321" cy="2304763"/>
          </a:xfrm>
          <a:prstGeom prst="rect">
            <a:avLst/>
          </a:prstGeom>
        </p:spPr>
      </p:pic>
      <p:pic>
        <p:nvPicPr>
          <p:cNvPr id="23" name="Picture 22" descr="A screenshot of a computer&#10;&#10;Description automatically generated">
            <a:extLst>
              <a:ext uri="{FF2B5EF4-FFF2-40B4-BE49-F238E27FC236}">
                <a16:creationId xmlns:a16="http://schemas.microsoft.com/office/drawing/2014/main" id="{ACFA0EF1-DDAD-5016-CF69-F6C1F226F2A1}"/>
              </a:ext>
            </a:extLst>
          </p:cNvPr>
          <p:cNvPicPr>
            <a:picLocks noChangeAspect="1"/>
          </p:cNvPicPr>
          <p:nvPr/>
        </p:nvPicPr>
        <p:blipFill>
          <a:blip r:embed="rId5"/>
          <a:stretch>
            <a:fillRect/>
          </a:stretch>
        </p:blipFill>
        <p:spPr>
          <a:xfrm>
            <a:off x="10264907" y="1815560"/>
            <a:ext cx="3777006" cy="2251259"/>
          </a:xfrm>
          <a:prstGeom prst="rect">
            <a:avLst/>
          </a:prstGeom>
        </p:spPr>
      </p:pic>
    </p:spTree>
    <p:extLst>
      <p:ext uri="{BB962C8B-B14F-4D97-AF65-F5344CB8AC3E}">
        <p14:creationId xmlns:p14="http://schemas.microsoft.com/office/powerpoint/2010/main" val="8377284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091238" y="761167"/>
            <a:ext cx="8089983" cy="1080135"/>
          </a:xfrm>
          <a:prstGeom prst="rect">
            <a:avLst/>
          </a:prstGeom>
          <a:noFill/>
          <a:ln/>
        </p:spPr>
        <p:txBody>
          <a:bodyPr wrap="square" lIns="91440" tIns="45720" rIns="91440" bIns="45720" rtlCol="0" anchor="t"/>
          <a:lstStyle/>
          <a:p>
            <a:pPr marL="0" indent="0">
              <a:lnSpc>
                <a:spcPts val="4253"/>
              </a:lnSpc>
              <a:buNone/>
            </a:pPr>
            <a:r>
              <a:rPr lang="en-US" sz="3400" b="1" err="1">
                <a:latin typeface="Montserrat"/>
                <a:ea typeface="Syne" pitchFamily="34" charset="-122"/>
                <a:cs typeface="Syne" pitchFamily="34" charset="-120"/>
              </a:rPr>
              <a:t>Défis</a:t>
            </a:r>
            <a:r>
              <a:rPr lang="en-US" sz="3400" b="1">
                <a:latin typeface="Montserrat"/>
                <a:ea typeface="Syne" pitchFamily="34" charset="-122"/>
                <a:cs typeface="Syne" pitchFamily="34" charset="-120"/>
              </a:rPr>
              <a:t> Techniques et Solutions </a:t>
            </a:r>
            <a:r>
              <a:rPr lang="en-US" sz="3400" b="1" err="1">
                <a:latin typeface="Montserrat"/>
                <a:ea typeface="Syne" pitchFamily="34" charset="-122"/>
                <a:cs typeface="Syne" pitchFamily="34" charset="-120"/>
              </a:rPr>
              <a:t>Innovantes</a:t>
            </a:r>
            <a:endParaRPr lang="en-US" sz="3400" b="1">
              <a:latin typeface="Montserrat"/>
            </a:endParaRPr>
          </a:p>
        </p:txBody>
      </p:sp>
      <p:sp>
        <p:nvSpPr>
          <p:cNvPr id="6" name="Shape 3"/>
          <p:cNvSpPr/>
          <p:nvPr/>
        </p:nvSpPr>
        <p:spPr>
          <a:xfrm>
            <a:off x="6091238" y="2294811"/>
            <a:ext cx="388739" cy="388739"/>
          </a:xfrm>
          <a:prstGeom prst="roundRect">
            <a:avLst>
              <a:gd name="adj" fmla="val 20006"/>
            </a:avLst>
          </a:prstGeom>
          <a:solidFill>
            <a:srgbClr val="DDEEE6"/>
          </a:solidFill>
          <a:ln w="7620">
            <a:solidFill>
              <a:srgbClr val="C3D4CC"/>
            </a:solidFill>
            <a:prstDash val="solid"/>
          </a:ln>
        </p:spPr>
        <p:txBody>
          <a:bodyPr/>
          <a:lstStyle/>
          <a:p>
            <a:endParaRPr lang="en-GB"/>
          </a:p>
        </p:txBody>
      </p:sp>
      <p:sp>
        <p:nvSpPr>
          <p:cNvPr id="7" name="Text 4"/>
          <p:cNvSpPr/>
          <p:nvPr/>
        </p:nvSpPr>
        <p:spPr>
          <a:xfrm>
            <a:off x="6234946" y="2359581"/>
            <a:ext cx="101203" cy="259199"/>
          </a:xfrm>
          <a:prstGeom prst="rect">
            <a:avLst/>
          </a:prstGeom>
          <a:noFill/>
          <a:ln/>
        </p:spPr>
        <p:txBody>
          <a:bodyPr wrap="none" rtlCol="0" anchor="t"/>
          <a:lstStyle/>
          <a:p>
            <a:pPr marL="0" indent="0" algn="ctr">
              <a:lnSpc>
                <a:spcPts val="2041"/>
              </a:lnSpc>
              <a:buNone/>
            </a:pPr>
            <a:r>
              <a:rPr lang="en-US" sz="2041" b="1">
                <a:solidFill>
                  <a:srgbClr val="3B4E4E"/>
                </a:solidFill>
                <a:latin typeface="Syne" pitchFamily="34" charset="0"/>
                <a:ea typeface="Syne" pitchFamily="34" charset="-122"/>
                <a:cs typeface="Syne" pitchFamily="34" charset="-120"/>
              </a:rPr>
              <a:t>1</a:t>
            </a:r>
            <a:endParaRPr lang="en-US" sz="2041"/>
          </a:p>
        </p:txBody>
      </p:sp>
      <p:sp>
        <p:nvSpPr>
          <p:cNvPr id="8" name="Text 5"/>
          <p:cNvSpPr/>
          <p:nvPr/>
        </p:nvSpPr>
        <p:spPr>
          <a:xfrm>
            <a:off x="6652736" y="2294811"/>
            <a:ext cx="4747498" cy="269915"/>
          </a:xfrm>
          <a:prstGeom prst="rect">
            <a:avLst/>
          </a:prstGeom>
          <a:noFill/>
          <a:ln/>
        </p:spPr>
        <p:txBody>
          <a:bodyPr wrap="none" rtlCol="0" anchor="t"/>
          <a:lstStyle/>
          <a:p>
            <a:pPr marL="0" indent="0">
              <a:lnSpc>
                <a:spcPts val="2126"/>
              </a:lnSpc>
              <a:buNone/>
            </a:pPr>
            <a:r>
              <a:rPr lang="en-US" sz="1701" b="1">
                <a:solidFill>
                  <a:srgbClr val="3B4E4E"/>
                </a:solidFill>
                <a:latin typeface="Syne" pitchFamily="34" charset="0"/>
                <a:ea typeface="Syne" pitchFamily="34" charset="-122"/>
                <a:cs typeface="Syne" pitchFamily="34" charset="-120"/>
              </a:rPr>
              <a:t>Gestion de Grands Volumes de Données</a:t>
            </a:r>
            <a:endParaRPr lang="en-US" sz="1701"/>
          </a:p>
        </p:txBody>
      </p:sp>
      <p:sp>
        <p:nvSpPr>
          <p:cNvPr id="9" name="Text 6"/>
          <p:cNvSpPr/>
          <p:nvPr/>
        </p:nvSpPr>
        <p:spPr>
          <a:xfrm>
            <a:off x="6652735" y="2682824"/>
            <a:ext cx="7372827" cy="1382100"/>
          </a:xfrm>
          <a:prstGeom prst="rect">
            <a:avLst/>
          </a:prstGeom>
          <a:noFill/>
          <a:ln/>
        </p:spPr>
        <p:txBody>
          <a:bodyPr wrap="square" lIns="91440" tIns="45720" rIns="91440" bIns="45720" rtlCol="0" anchor="t"/>
          <a:lstStyle/>
          <a:p>
            <a:pPr marL="285750" indent="-285750">
              <a:buFont typeface="Arial"/>
              <a:buChar char="•"/>
            </a:pPr>
            <a:r>
              <a:rPr lang="en-US" sz="1350" b="1">
                <a:solidFill>
                  <a:srgbClr val="3B4E4E"/>
                </a:solidFill>
                <a:ea typeface="+mn-lt"/>
                <a:cs typeface="+mn-lt"/>
              </a:rPr>
              <a:t>Infrastructure </a:t>
            </a:r>
            <a:r>
              <a:rPr lang="en-US" sz="1350" b="1" err="1">
                <a:solidFill>
                  <a:srgbClr val="3B4E4E"/>
                </a:solidFill>
                <a:ea typeface="+mn-lt"/>
                <a:cs typeface="+mn-lt"/>
              </a:rPr>
              <a:t>Robuste</a:t>
            </a:r>
            <a:endParaRPr lang="fr-FR" err="1"/>
          </a:p>
          <a:p>
            <a:pPr marL="285750" indent="-285750">
              <a:buFont typeface="Arial"/>
              <a:buChar char="•"/>
            </a:pPr>
            <a:r>
              <a:rPr lang="en-US" sz="1350">
                <a:solidFill>
                  <a:srgbClr val="3B4E4E"/>
                </a:solidFill>
                <a:ea typeface="+mn-lt"/>
                <a:cs typeface="+mn-lt"/>
              </a:rPr>
              <a:t>Hadoop et HBase pour le </a:t>
            </a:r>
            <a:r>
              <a:rPr lang="en-US" sz="1350" err="1">
                <a:solidFill>
                  <a:srgbClr val="3B4E4E"/>
                </a:solidFill>
                <a:ea typeface="+mn-lt"/>
                <a:cs typeface="+mn-lt"/>
              </a:rPr>
              <a:t>traitement</a:t>
            </a:r>
            <a:r>
              <a:rPr lang="en-US" sz="1350">
                <a:solidFill>
                  <a:srgbClr val="3B4E4E"/>
                </a:solidFill>
                <a:ea typeface="+mn-lt"/>
                <a:cs typeface="+mn-lt"/>
              </a:rPr>
              <a:t> et stockage des données.</a:t>
            </a:r>
            <a:endParaRPr lang="en-US"/>
          </a:p>
          <a:p>
            <a:pPr marL="285750" indent="-285750">
              <a:buFont typeface="Arial"/>
              <a:buChar char="•"/>
            </a:pPr>
            <a:r>
              <a:rPr lang="en-US" sz="1350" b="1" err="1">
                <a:solidFill>
                  <a:srgbClr val="3B4E4E"/>
                </a:solidFill>
                <a:ea typeface="+mn-lt"/>
                <a:cs typeface="+mn-lt"/>
              </a:rPr>
              <a:t>Efficacité</a:t>
            </a:r>
            <a:r>
              <a:rPr lang="en-US" sz="1350" b="1">
                <a:solidFill>
                  <a:srgbClr val="3B4E4E"/>
                </a:solidFill>
                <a:ea typeface="+mn-lt"/>
                <a:cs typeface="+mn-lt"/>
              </a:rPr>
              <a:t> </a:t>
            </a:r>
            <a:r>
              <a:rPr lang="en-US" sz="1350" b="1" err="1">
                <a:solidFill>
                  <a:srgbClr val="3B4E4E"/>
                </a:solidFill>
                <a:ea typeface="+mn-lt"/>
                <a:cs typeface="+mn-lt"/>
              </a:rPr>
              <a:t>Améliorée</a:t>
            </a:r>
            <a:endParaRPr lang="en-US" err="1"/>
          </a:p>
          <a:p>
            <a:pPr marL="285750" indent="-285750">
              <a:buFont typeface="Arial"/>
              <a:buChar char="•"/>
            </a:pPr>
            <a:r>
              <a:rPr lang="en-US" sz="1350">
                <a:solidFill>
                  <a:srgbClr val="3B4E4E"/>
                </a:solidFill>
                <a:ea typeface="+mn-lt"/>
                <a:cs typeface="+mn-lt"/>
              </a:rPr>
              <a:t>Gestion </a:t>
            </a:r>
            <a:r>
              <a:rPr lang="en-US" sz="1350" err="1">
                <a:solidFill>
                  <a:srgbClr val="3B4E4E"/>
                </a:solidFill>
                <a:ea typeface="+mn-lt"/>
                <a:cs typeface="+mn-lt"/>
              </a:rPr>
              <a:t>optimale</a:t>
            </a:r>
            <a:r>
              <a:rPr lang="en-US" sz="1350">
                <a:solidFill>
                  <a:srgbClr val="3B4E4E"/>
                </a:solidFill>
                <a:ea typeface="+mn-lt"/>
                <a:cs typeface="+mn-lt"/>
              </a:rPr>
              <a:t> des </a:t>
            </a:r>
            <a:r>
              <a:rPr lang="en-US" sz="1350" err="1">
                <a:solidFill>
                  <a:srgbClr val="3B4E4E"/>
                </a:solidFill>
                <a:ea typeface="+mn-lt"/>
                <a:cs typeface="+mn-lt"/>
              </a:rPr>
              <a:t>requêtes</a:t>
            </a:r>
            <a:r>
              <a:rPr lang="en-US" sz="1350">
                <a:solidFill>
                  <a:srgbClr val="3B4E4E"/>
                </a:solidFill>
                <a:ea typeface="+mn-lt"/>
                <a:cs typeface="+mn-lt"/>
              </a:rPr>
              <a:t> complexes.</a:t>
            </a:r>
            <a:endParaRPr lang="en-US">
              <a:ea typeface="+mn-lt"/>
              <a:cs typeface="+mn-lt"/>
            </a:endParaRPr>
          </a:p>
          <a:p>
            <a:pPr marL="285750" indent="-285750">
              <a:buFont typeface="Arial"/>
              <a:buChar char="•"/>
            </a:pPr>
            <a:r>
              <a:rPr lang="en-US" sz="1350" b="1" err="1">
                <a:solidFill>
                  <a:srgbClr val="3B4E4E"/>
                </a:solidFill>
                <a:ea typeface="+mn-lt"/>
                <a:cs typeface="+mn-lt"/>
              </a:rPr>
              <a:t>Bénéfices</a:t>
            </a:r>
            <a:endParaRPr lang="en-US" err="1"/>
          </a:p>
          <a:p>
            <a:pPr marL="285750" indent="-285750">
              <a:buFont typeface="Arial"/>
              <a:buChar char="•"/>
            </a:pPr>
            <a:r>
              <a:rPr lang="en-US" sz="1350">
                <a:solidFill>
                  <a:srgbClr val="3B4E4E"/>
                </a:solidFill>
                <a:ea typeface="+mn-lt"/>
                <a:cs typeface="+mn-lt"/>
              </a:rPr>
              <a:t>Temps de </a:t>
            </a:r>
            <a:r>
              <a:rPr lang="en-US" sz="1350" err="1">
                <a:solidFill>
                  <a:srgbClr val="3B4E4E"/>
                </a:solidFill>
                <a:ea typeface="+mn-lt"/>
                <a:cs typeface="+mn-lt"/>
              </a:rPr>
              <a:t>traitement</a:t>
            </a:r>
            <a:r>
              <a:rPr lang="en-US" sz="1350">
                <a:solidFill>
                  <a:srgbClr val="3B4E4E"/>
                </a:solidFill>
                <a:ea typeface="+mn-lt"/>
                <a:cs typeface="+mn-lt"/>
              </a:rPr>
              <a:t> </a:t>
            </a:r>
            <a:r>
              <a:rPr lang="en-US" sz="1350" err="1">
                <a:solidFill>
                  <a:srgbClr val="3B4E4E"/>
                </a:solidFill>
                <a:ea typeface="+mn-lt"/>
                <a:cs typeface="+mn-lt"/>
              </a:rPr>
              <a:t>réduits</a:t>
            </a:r>
            <a:r>
              <a:rPr lang="en-US" sz="1350">
                <a:solidFill>
                  <a:srgbClr val="3B4E4E"/>
                </a:solidFill>
                <a:ea typeface="+mn-lt"/>
                <a:cs typeface="+mn-lt"/>
              </a:rPr>
              <a:t>, </a:t>
            </a:r>
            <a:r>
              <a:rPr lang="en-US" sz="1350" err="1">
                <a:solidFill>
                  <a:srgbClr val="3B4E4E"/>
                </a:solidFill>
                <a:ea typeface="+mn-lt"/>
                <a:cs typeface="+mn-lt"/>
              </a:rPr>
              <a:t>robustesse</a:t>
            </a:r>
            <a:r>
              <a:rPr lang="en-US" sz="1350">
                <a:solidFill>
                  <a:srgbClr val="3B4E4E"/>
                </a:solidFill>
                <a:ea typeface="+mn-lt"/>
                <a:cs typeface="+mn-lt"/>
              </a:rPr>
              <a:t> accrue.</a:t>
            </a:r>
            <a:endParaRPr lang="en-US"/>
          </a:p>
          <a:p>
            <a:pPr>
              <a:lnSpc>
                <a:spcPts val="2177"/>
              </a:lnSpc>
            </a:pPr>
            <a:endParaRPr lang="en-US" sz="1350">
              <a:solidFill>
                <a:srgbClr val="3B4E4E"/>
              </a:solidFill>
              <a:latin typeface="Overpass"/>
            </a:endParaRPr>
          </a:p>
        </p:txBody>
      </p:sp>
      <p:sp>
        <p:nvSpPr>
          <p:cNvPr id="10" name="Shape 7"/>
          <p:cNvSpPr/>
          <p:nvPr/>
        </p:nvSpPr>
        <p:spPr>
          <a:xfrm>
            <a:off x="6091238" y="4141708"/>
            <a:ext cx="388739" cy="388739"/>
          </a:xfrm>
          <a:prstGeom prst="roundRect">
            <a:avLst>
              <a:gd name="adj" fmla="val 20006"/>
            </a:avLst>
          </a:prstGeom>
          <a:solidFill>
            <a:srgbClr val="DDEEE6"/>
          </a:solidFill>
          <a:ln w="7620">
            <a:solidFill>
              <a:srgbClr val="C3D4CC"/>
            </a:solidFill>
            <a:prstDash val="solid"/>
          </a:ln>
        </p:spPr>
        <p:txBody>
          <a:bodyPr/>
          <a:lstStyle/>
          <a:p>
            <a:endParaRPr lang="en-GB"/>
          </a:p>
        </p:txBody>
      </p:sp>
      <p:sp>
        <p:nvSpPr>
          <p:cNvPr id="11" name="Text 8"/>
          <p:cNvSpPr/>
          <p:nvPr/>
        </p:nvSpPr>
        <p:spPr>
          <a:xfrm>
            <a:off x="6204704" y="4206478"/>
            <a:ext cx="161806" cy="259199"/>
          </a:xfrm>
          <a:prstGeom prst="rect">
            <a:avLst/>
          </a:prstGeom>
          <a:noFill/>
          <a:ln/>
        </p:spPr>
        <p:txBody>
          <a:bodyPr wrap="none" rtlCol="0" anchor="t"/>
          <a:lstStyle/>
          <a:p>
            <a:pPr marL="0" indent="0" algn="ctr">
              <a:lnSpc>
                <a:spcPts val="2041"/>
              </a:lnSpc>
              <a:buNone/>
            </a:pPr>
            <a:r>
              <a:rPr lang="en-US" sz="2041" b="1">
                <a:solidFill>
                  <a:srgbClr val="3B4E4E"/>
                </a:solidFill>
                <a:latin typeface="Syne" pitchFamily="34" charset="0"/>
                <a:ea typeface="Syne" pitchFamily="34" charset="-122"/>
                <a:cs typeface="Syne" pitchFamily="34" charset="-120"/>
              </a:rPr>
              <a:t>2</a:t>
            </a:r>
            <a:endParaRPr lang="en-US" sz="2041"/>
          </a:p>
        </p:txBody>
      </p:sp>
      <p:sp>
        <p:nvSpPr>
          <p:cNvPr id="12" name="Text 9"/>
          <p:cNvSpPr/>
          <p:nvPr/>
        </p:nvSpPr>
        <p:spPr>
          <a:xfrm>
            <a:off x="6652736" y="4141708"/>
            <a:ext cx="3517225" cy="269915"/>
          </a:xfrm>
          <a:prstGeom prst="rect">
            <a:avLst/>
          </a:prstGeom>
          <a:noFill/>
          <a:ln/>
        </p:spPr>
        <p:txBody>
          <a:bodyPr wrap="none" rtlCol="0" anchor="t"/>
          <a:lstStyle/>
          <a:p>
            <a:pPr marL="0" indent="0">
              <a:lnSpc>
                <a:spcPts val="2126"/>
              </a:lnSpc>
              <a:buNone/>
            </a:pPr>
            <a:r>
              <a:rPr lang="en-US" sz="1701" b="1">
                <a:solidFill>
                  <a:srgbClr val="3B4E4E"/>
                </a:solidFill>
                <a:latin typeface="Syne" pitchFamily="34" charset="0"/>
                <a:ea typeface="Syne" pitchFamily="34" charset="-122"/>
                <a:cs typeface="Syne" pitchFamily="34" charset="-120"/>
              </a:rPr>
              <a:t>Intégration Multi-Plateformes</a:t>
            </a:r>
            <a:endParaRPr lang="en-US" sz="1701"/>
          </a:p>
        </p:txBody>
      </p:sp>
      <p:sp>
        <p:nvSpPr>
          <p:cNvPr id="13" name="Text 10"/>
          <p:cNvSpPr/>
          <p:nvPr/>
        </p:nvSpPr>
        <p:spPr>
          <a:xfrm>
            <a:off x="6652736" y="4529721"/>
            <a:ext cx="7372826" cy="1396615"/>
          </a:xfrm>
          <a:prstGeom prst="rect">
            <a:avLst/>
          </a:prstGeom>
          <a:noFill/>
          <a:ln/>
        </p:spPr>
        <p:txBody>
          <a:bodyPr wrap="square" lIns="91440" tIns="45720" rIns="91440" bIns="45720" rtlCol="0" anchor="t"/>
          <a:lstStyle/>
          <a:p>
            <a:pPr marL="285750" indent="-285750">
              <a:buFont typeface="Arial"/>
              <a:buChar char="•"/>
            </a:pPr>
            <a:r>
              <a:rPr lang="en-US" sz="1350" b="1" err="1">
                <a:solidFill>
                  <a:srgbClr val="3B4E4E"/>
                </a:solidFill>
                <a:ea typeface="+mn-lt"/>
                <a:cs typeface="+mn-lt"/>
              </a:rPr>
              <a:t>Défi</a:t>
            </a:r>
            <a:r>
              <a:rPr lang="en-US" sz="1350" b="1">
                <a:solidFill>
                  <a:srgbClr val="3B4E4E"/>
                </a:solidFill>
                <a:ea typeface="+mn-lt"/>
                <a:cs typeface="+mn-lt"/>
              </a:rPr>
              <a:t> Technologique</a:t>
            </a:r>
            <a:endParaRPr lang="fr-FR"/>
          </a:p>
          <a:p>
            <a:pPr marL="285750" indent="-285750">
              <a:buFont typeface="Arial"/>
              <a:buChar char="•"/>
            </a:pPr>
            <a:r>
              <a:rPr lang="en-US" sz="1350" err="1">
                <a:solidFill>
                  <a:srgbClr val="3B4E4E"/>
                </a:solidFill>
                <a:ea typeface="+mn-lt"/>
                <a:cs typeface="+mn-lt"/>
              </a:rPr>
              <a:t>Intégration</a:t>
            </a:r>
            <a:r>
              <a:rPr lang="en-US" sz="1350">
                <a:solidFill>
                  <a:srgbClr val="3B4E4E"/>
                </a:solidFill>
                <a:ea typeface="+mn-lt"/>
                <a:cs typeface="+mn-lt"/>
              </a:rPr>
              <a:t> de Python, Hadoop, HBase, et Power BI.</a:t>
            </a:r>
            <a:endParaRPr lang="en-US" sz="1350">
              <a:ea typeface="+mn-lt"/>
              <a:cs typeface="+mn-lt"/>
            </a:endParaRPr>
          </a:p>
          <a:p>
            <a:pPr marL="285750" indent="-285750">
              <a:buFont typeface="Arial"/>
              <a:buChar char="•"/>
            </a:pPr>
            <a:r>
              <a:rPr lang="en-US" sz="1350" b="1">
                <a:solidFill>
                  <a:srgbClr val="3B4E4E"/>
                </a:solidFill>
                <a:ea typeface="+mn-lt"/>
                <a:cs typeface="+mn-lt"/>
              </a:rPr>
              <a:t>Solutions </a:t>
            </a:r>
            <a:r>
              <a:rPr lang="en-US" sz="1350" b="1" err="1">
                <a:solidFill>
                  <a:srgbClr val="3B4E4E"/>
                </a:solidFill>
                <a:ea typeface="+mn-lt"/>
                <a:cs typeface="+mn-lt"/>
              </a:rPr>
              <a:t>Implémentées</a:t>
            </a:r>
            <a:endParaRPr lang="en-US" err="1"/>
          </a:p>
          <a:p>
            <a:pPr marL="285750" indent="-285750">
              <a:buFont typeface="Arial"/>
              <a:buChar char="•"/>
            </a:pPr>
            <a:r>
              <a:rPr lang="en-US" sz="1350">
                <a:solidFill>
                  <a:srgbClr val="3B4E4E"/>
                </a:solidFill>
                <a:ea typeface="+mn-lt"/>
                <a:cs typeface="+mn-lt"/>
              </a:rPr>
              <a:t>Développement </a:t>
            </a:r>
            <a:r>
              <a:rPr lang="en-US" sz="1350" err="1">
                <a:solidFill>
                  <a:srgbClr val="3B4E4E"/>
                </a:solidFill>
                <a:ea typeface="+mn-lt"/>
                <a:cs typeface="+mn-lt"/>
              </a:rPr>
              <a:t>d'interfaces</a:t>
            </a:r>
            <a:r>
              <a:rPr lang="en-US" sz="1350">
                <a:solidFill>
                  <a:srgbClr val="3B4E4E"/>
                </a:solidFill>
                <a:ea typeface="+mn-lt"/>
                <a:cs typeface="+mn-lt"/>
              </a:rPr>
              <a:t> </a:t>
            </a:r>
            <a:r>
              <a:rPr lang="en-US" sz="1350" err="1">
                <a:solidFill>
                  <a:srgbClr val="3B4E4E"/>
                </a:solidFill>
                <a:ea typeface="+mn-lt"/>
                <a:cs typeface="+mn-lt"/>
              </a:rPr>
              <a:t>personnalisées</a:t>
            </a:r>
            <a:r>
              <a:rPr lang="en-US" sz="1350">
                <a:solidFill>
                  <a:srgbClr val="3B4E4E"/>
                </a:solidFill>
                <a:ea typeface="+mn-lt"/>
                <a:cs typeface="+mn-lt"/>
              </a:rPr>
              <a:t>.</a:t>
            </a:r>
            <a:endParaRPr lang="en-US"/>
          </a:p>
          <a:p>
            <a:pPr marL="285750" indent="-285750">
              <a:buFont typeface="Arial"/>
              <a:buChar char="•"/>
            </a:pPr>
            <a:r>
              <a:rPr lang="en-US" sz="1350" err="1">
                <a:solidFill>
                  <a:srgbClr val="3B4E4E"/>
                </a:solidFill>
                <a:ea typeface="+mn-lt"/>
                <a:cs typeface="+mn-lt"/>
              </a:rPr>
              <a:t>Création</a:t>
            </a:r>
            <a:r>
              <a:rPr lang="en-US" sz="1350">
                <a:solidFill>
                  <a:srgbClr val="3B4E4E"/>
                </a:solidFill>
                <a:ea typeface="+mn-lt"/>
                <a:cs typeface="+mn-lt"/>
              </a:rPr>
              <a:t> de pipelines de données </a:t>
            </a:r>
            <a:r>
              <a:rPr lang="en-US" sz="1350" err="1">
                <a:solidFill>
                  <a:srgbClr val="3B4E4E"/>
                </a:solidFill>
                <a:ea typeface="+mn-lt"/>
                <a:cs typeface="+mn-lt"/>
              </a:rPr>
              <a:t>sophistiqués</a:t>
            </a:r>
            <a:r>
              <a:rPr lang="en-US" sz="1350">
                <a:solidFill>
                  <a:srgbClr val="3B4E4E"/>
                </a:solidFill>
                <a:ea typeface="+mn-lt"/>
                <a:cs typeface="+mn-lt"/>
              </a:rPr>
              <a:t>.</a:t>
            </a:r>
            <a:endParaRPr lang="en-US"/>
          </a:p>
          <a:p>
            <a:pPr marL="285750" indent="-285750">
              <a:buFont typeface="Arial"/>
              <a:buChar char="•"/>
            </a:pPr>
            <a:r>
              <a:rPr lang="en-US" sz="1350" b="1" err="1">
                <a:solidFill>
                  <a:srgbClr val="3B4E4E"/>
                </a:solidFill>
                <a:ea typeface="+mn-lt"/>
                <a:cs typeface="+mn-lt"/>
              </a:rPr>
              <a:t>Résultat</a:t>
            </a:r>
            <a:endParaRPr lang="en-US" err="1"/>
          </a:p>
          <a:p>
            <a:pPr marL="285750" indent="-285750">
              <a:buFont typeface="Arial"/>
              <a:buChar char="•"/>
            </a:pPr>
            <a:r>
              <a:rPr lang="en-US" sz="1350">
                <a:solidFill>
                  <a:srgbClr val="3B4E4E"/>
                </a:solidFill>
                <a:ea typeface="+mn-lt"/>
                <a:cs typeface="+mn-lt"/>
              </a:rPr>
              <a:t>Communication </a:t>
            </a:r>
            <a:r>
              <a:rPr lang="en-US" sz="1350" err="1">
                <a:solidFill>
                  <a:srgbClr val="3B4E4E"/>
                </a:solidFill>
                <a:ea typeface="+mn-lt"/>
                <a:cs typeface="+mn-lt"/>
              </a:rPr>
              <a:t>fluide</a:t>
            </a:r>
            <a:r>
              <a:rPr lang="en-US" sz="1350">
                <a:solidFill>
                  <a:srgbClr val="3B4E4E"/>
                </a:solidFill>
                <a:ea typeface="+mn-lt"/>
                <a:cs typeface="+mn-lt"/>
              </a:rPr>
              <a:t> et </a:t>
            </a:r>
            <a:r>
              <a:rPr lang="en-US" sz="1350" err="1">
                <a:solidFill>
                  <a:srgbClr val="3B4E4E"/>
                </a:solidFill>
                <a:ea typeface="+mn-lt"/>
                <a:cs typeface="+mn-lt"/>
              </a:rPr>
              <a:t>analyse</a:t>
            </a:r>
            <a:r>
              <a:rPr lang="en-US" sz="1350">
                <a:solidFill>
                  <a:srgbClr val="3B4E4E"/>
                </a:solidFill>
                <a:ea typeface="+mn-lt"/>
                <a:cs typeface="+mn-lt"/>
              </a:rPr>
              <a:t> de bout </a:t>
            </a:r>
            <a:r>
              <a:rPr lang="en-US" sz="1350" err="1">
                <a:solidFill>
                  <a:srgbClr val="3B4E4E"/>
                </a:solidFill>
                <a:ea typeface="+mn-lt"/>
                <a:cs typeface="+mn-lt"/>
              </a:rPr>
              <a:t>en</a:t>
            </a:r>
            <a:r>
              <a:rPr lang="en-US" sz="1350">
                <a:solidFill>
                  <a:srgbClr val="3B4E4E"/>
                </a:solidFill>
                <a:ea typeface="+mn-lt"/>
                <a:cs typeface="+mn-lt"/>
              </a:rPr>
              <a:t> bout sans interruption.</a:t>
            </a:r>
            <a:endParaRPr lang="en-US" sz="1350">
              <a:ea typeface="+mn-lt"/>
              <a:cs typeface="+mn-lt"/>
            </a:endParaRPr>
          </a:p>
          <a:p>
            <a:pPr marL="0" indent="0">
              <a:lnSpc>
                <a:spcPts val="2177"/>
              </a:lnSpc>
              <a:buNone/>
            </a:pPr>
            <a:endParaRPr lang="en-US" sz="1350">
              <a:solidFill>
                <a:srgbClr val="3B4E4E"/>
              </a:solidFill>
              <a:latin typeface="Overpass"/>
            </a:endParaRPr>
          </a:p>
        </p:txBody>
      </p:sp>
      <p:sp>
        <p:nvSpPr>
          <p:cNvPr id="14" name="Shape 11"/>
          <p:cNvSpPr/>
          <p:nvPr/>
        </p:nvSpPr>
        <p:spPr>
          <a:xfrm>
            <a:off x="6076724" y="6220835"/>
            <a:ext cx="388739" cy="388739"/>
          </a:xfrm>
          <a:prstGeom prst="roundRect">
            <a:avLst>
              <a:gd name="adj" fmla="val 20006"/>
            </a:avLst>
          </a:prstGeom>
          <a:solidFill>
            <a:srgbClr val="DDEEE6"/>
          </a:solidFill>
          <a:ln w="7620">
            <a:solidFill>
              <a:srgbClr val="C3D4CC"/>
            </a:solidFill>
            <a:prstDash val="solid"/>
          </a:ln>
        </p:spPr>
        <p:txBody>
          <a:bodyPr/>
          <a:lstStyle/>
          <a:p>
            <a:endParaRPr lang="en-GB"/>
          </a:p>
        </p:txBody>
      </p:sp>
      <p:sp>
        <p:nvSpPr>
          <p:cNvPr id="15" name="Text 12"/>
          <p:cNvSpPr/>
          <p:nvPr/>
        </p:nvSpPr>
        <p:spPr>
          <a:xfrm>
            <a:off x="6187928" y="6285605"/>
            <a:ext cx="166211" cy="259199"/>
          </a:xfrm>
          <a:prstGeom prst="rect">
            <a:avLst/>
          </a:prstGeom>
          <a:noFill/>
          <a:ln/>
        </p:spPr>
        <p:txBody>
          <a:bodyPr wrap="none" rtlCol="0" anchor="t"/>
          <a:lstStyle/>
          <a:p>
            <a:pPr marL="0" indent="0" algn="ctr">
              <a:lnSpc>
                <a:spcPts val="2041"/>
              </a:lnSpc>
              <a:buNone/>
            </a:pPr>
            <a:r>
              <a:rPr lang="en-US" sz="2041" b="1">
                <a:solidFill>
                  <a:srgbClr val="3B4E4E"/>
                </a:solidFill>
                <a:latin typeface="Syne" pitchFamily="34" charset="0"/>
                <a:ea typeface="Syne" pitchFamily="34" charset="-122"/>
                <a:cs typeface="Syne" pitchFamily="34" charset="-120"/>
              </a:rPr>
              <a:t>3</a:t>
            </a:r>
            <a:endParaRPr lang="en-US" sz="2041"/>
          </a:p>
        </p:txBody>
      </p:sp>
      <p:sp>
        <p:nvSpPr>
          <p:cNvPr id="16" name="Text 13"/>
          <p:cNvSpPr/>
          <p:nvPr/>
        </p:nvSpPr>
        <p:spPr>
          <a:xfrm>
            <a:off x="6638222" y="6220835"/>
            <a:ext cx="3213616" cy="269915"/>
          </a:xfrm>
          <a:prstGeom prst="rect">
            <a:avLst/>
          </a:prstGeom>
          <a:noFill/>
          <a:ln/>
        </p:spPr>
        <p:txBody>
          <a:bodyPr wrap="none" rtlCol="0" anchor="t"/>
          <a:lstStyle/>
          <a:p>
            <a:pPr marL="0" indent="0">
              <a:lnSpc>
                <a:spcPts val="2126"/>
              </a:lnSpc>
              <a:buNone/>
            </a:pPr>
            <a:r>
              <a:rPr lang="en-US" sz="1701" b="1">
                <a:solidFill>
                  <a:srgbClr val="3B4E4E"/>
                </a:solidFill>
                <a:latin typeface="Syne" pitchFamily="34" charset="0"/>
                <a:ea typeface="Syne" pitchFamily="34" charset="-122"/>
                <a:cs typeface="Syne" pitchFamily="34" charset="-120"/>
              </a:rPr>
              <a:t>Optimisation des Requêtes</a:t>
            </a:r>
            <a:endParaRPr lang="en-US" sz="1701"/>
          </a:p>
        </p:txBody>
      </p:sp>
      <p:sp>
        <p:nvSpPr>
          <p:cNvPr id="17" name="Text 14"/>
          <p:cNvSpPr/>
          <p:nvPr/>
        </p:nvSpPr>
        <p:spPr>
          <a:xfrm>
            <a:off x="6638222" y="6594334"/>
            <a:ext cx="7372826" cy="1106329"/>
          </a:xfrm>
          <a:prstGeom prst="rect">
            <a:avLst/>
          </a:prstGeom>
          <a:noFill/>
          <a:ln/>
        </p:spPr>
        <p:txBody>
          <a:bodyPr wrap="square" lIns="91440" tIns="45720" rIns="91440" bIns="45720" rtlCol="0" anchor="t"/>
          <a:lstStyle/>
          <a:p>
            <a:pPr marL="285750" indent="-285750">
              <a:buFont typeface="Arial"/>
              <a:buChar char="•"/>
            </a:pPr>
            <a:r>
              <a:rPr lang="en-US" sz="1350" b="1" err="1">
                <a:solidFill>
                  <a:srgbClr val="3B4E4E"/>
                </a:solidFill>
                <a:ea typeface="+mn-lt"/>
                <a:cs typeface="+mn-lt"/>
              </a:rPr>
              <a:t>Optimisations</a:t>
            </a:r>
            <a:r>
              <a:rPr lang="en-US" sz="1350" b="1">
                <a:solidFill>
                  <a:srgbClr val="3B4E4E"/>
                </a:solidFill>
                <a:ea typeface="+mn-lt"/>
                <a:cs typeface="+mn-lt"/>
              </a:rPr>
              <a:t> HBase</a:t>
            </a:r>
            <a:endParaRPr lang="fr-FR" sz="1350" b="1">
              <a:ea typeface="+mn-lt"/>
              <a:cs typeface="+mn-lt"/>
            </a:endParaRPr>
          </a:p>
          <a:p>
            <a:pPr marL="285750" indent="-285750">
              <a:buFont typeface="Arial"/>
              <a:buChar char="•"/>
            </a:pPr>
            <a:r>
              <a:rPr lang="en-US" sz="1350">
                <a:solidFill>
                  <a:srgbClr val="3B4E4E"/>
                </a:solidFill>
                <a:ea typeface="+mn-lt"/>
                <a:cs typeface="+mn-lt"/>
              </a:rPr>
              <a:t>Indexation </a:t>
            </a:r>
            <a:r>
              <a:rPr lang="en-US" sz="1350" err="1">
                <a:solidFill>
                  <a:srgbClr val="3B4E4E"/>
                </a:solidFill>
                <a:ea typeface="+mn-lt"/>
                <a:cs typeface="+mn-lt"/>
              </a:rPr>
              <a:t>secondaire</a:t>
            </a:r>
            <a:r>
              <a:rPr lang="en-US" sz="1350">
                <a:solidFill>
                  <a:srgbClr val="3B4E4E"/>
                </a:solidFill>
                <a:ea typeface="+mn-lt"/>
                <a:cs typeface="+mn-lt"/>
              </a:rPr>
              <a:t>, mise </a:t>
            </a:r>
            <a:r>
              <a:rPr lang="en-US" sz="1350" err="1">
                <a:solidFill>
                  <a:srgbClr val="3B4E4E"/>
                </a:solidFill>
                <a:ea typeface="+mn-lt"/>
                <a:cs typeface="+mn-lt"/>
              </a:rPr>
              <a:t>en</a:t>
            </a:r>
            <a:r>
              <a:rPr lang="en-US" sz="1350">
                <a:solidFill>
                  <a:srgbClr val="3B4E4E"/>
                </a:solidFill>
                <a:ea typeface="+mn-lt"/>
                <a:cs typeface="+mn-lt"/>
              </a:rPr>
              <a:t> cache, </a:t>
            </a:r>
            <a:r>
              <a:rPr lang="en-US" sz="1350" err="1">
                <a:solidFill>
                  <a:srgbClr val="3B4E4E"/>
                </a:solidFill>
                <a:ea typeface="+mn-lt"/>
                <a:cs typeface="+mn-lt"/>
              </a:rPr>
              <a:t>pré</a:t>
            </a:r>
            <a:r>
              <a:rPr lang="en-US" sz="1350">
                <a:solidFill>
                  <a:srgbClr val="3B4E4E"/>
                </a:solidFill>
                <a:ea typeface="+mn-lt"/>
                <a:cs typeface="+mn-lt"/>
              </a:rPr>
              <a:t>-agrégation.</a:t>
            </a:r>
            <a:endParaRPr lang="en-US" sz="1350">
              <a:ea typeface="+mn-lt"/>
              <a:cs typeface="+mn-lt"/>
            </a:endParaRPr>
          </a:p>
          <a:p>
            <a:pPr marL="285750" indent="-285750">
              <a:buFont typeface="Arial"/>
              <a:buChar char="•"/>
            </a:pPr>
            <a:r>
              <a:rPr lang="en-US" sz="1350" b="1" err="1">
                <a:solidFill>
                  <a:srgbClr val="3B4E4E"/>
                </a:solidFill>
                <a:ea typeface="+mn-lt"/>
                <a:cs typeface="+mn-lt"/>
              </a:rPr>
              <a:t>Résultats</a:t>
            </a:r>
            <a:endParaRPr lang="en-US" err="1"/>
          </a:p>
          <a:p>
            <a:pPr marL="285750" indent="-285750">
              <a:buFont typeface="Arial"/>
              <a:buChar char="•"/>
            </a:pPr>
            <a:r>
              <a:rPr lang="en-US" sz="1350">
                <a:solidFill>
                  <a:srgbClr val="3B4E4E"/>
                </a:solidFill>
                <a:ea typeface="+mn-lt"/>
                <a:cs typeface="+mn-lt"/>
              </a:rPr>
              <a:t>Temps de </a:t>
            </a:r>
            <a:r>
              <a:rPr lang="en-US" sz="1350" err="1">
                <a:solidFill>
                  <a:srgbClr val="3B4E4E"/>
                </a:solidFill>
                <a:ea typeface="+mn-lt"/>
                <a:cs typeface="+mn-lt"/>
              </a:rPr>
              <a:t>réponse</a:t>
            </a:r>
            <a:r>
              <a:rPr lang="en-US" sz="1350">
                <a:solidFill>
                  <a:srgbClr val="3B4E4E"/>
                </a:solidFill>
                <a:ea typeface="+mn-lt"/>
                <a:cs typeface="+mn-lt"/>
              </a:rPr>
              <a:t> </a:t>
            </a:r>
            <a:r>
              <a:rPr lang="en-US" sz="1350" err="1">
                <a:solidFill>
                  <a:srgbClr val="3B4E4E"/>
                </a:solidFill>
                <a:ea typeface="+mn-lt"/>
                <a:cs typeface="+mn-lt"/>
              </a:rPr>
              <a:t>réduits</a:t>
            </a:r>
            <a:r>
              <a:rPr lang="en-US" sz="1350">
                <a:solidFill>
                  <a:srgbClr val="3B4E4E"/>
                </a:solidFill>
                <a:ea typeface="+mn-lt"/>
                <a:cs typeface="+mn-lt"/>
              </a:rPr>
              <a:t>, </a:t>
            </a:r>
            <a:r>
              <a:rPr lang="en-US" sz="1350" err="1">
                <a:solidFill>
                  <a:srgbClr val="3B4E4E"/>
                </a:solidFill>
                <a:ea typeface="+mn-lt"/>
                <a:cs typeface="+mn-lt"/>
              </a:rPr>
              <a:t>meilleure</a:t>
            </a:r>
            <a:r>
              <a:rPr lang="en-US" sz="1350">
                <a:solidFill>
                  <a:srgbClr val="3B4E4E"/>
                </a:solidFill>
                <a:ea typeface="+mn-lt"/>
                <a:cs typeface="+mn-lt"/>
              </a:rPr>
              <a:t> </a:t>
            </a:r>
            <a:r>
              <a:rPr lang="en-US" sz="1350" err="1">
                <a:solidFill>
                  <a:srgbClr val="3B4E4E"/>
                </a:solidFill>
                <a:ea typeface="+mn-lt"/>
                <a:cs typeface="+mn-lt"/>
              </a:rPr>
              <a:t>expérience</a:t>
            </a:r>
            <a:r>
              <a:rPr lang="en-US" sz="1350">
                <a:solidFill>
                  <a:srgbClr val="3B4E4E"/>
                </a:solidFill>
                <a:ea typeface="+mn-lt"/>
                <a:cs typeface="+mn-lt"/>
              </a:rPr>
              <a:t> </a:t>
            </a:r>
            <a:r>
              <a:rPr lang="en-US" sz="1350" err="1">
                <a:solidFill>
                  <a:srgbClr val="3B4E4E"/>
                </a:solidFill>
                <a:ea typeface="+mn-lt"/>
                <a:cs typeface="+mn-lt"/>
              </a:rPr>
              <a:t>utilisateur</a:t>
            </a:r>
            <a:r>
              <a:rPr lang="en-US" sz="1350">
                <a:solidFill>
                  <a:srgbClr val="3B4E4E"/>
                </a:solidFill>
                <a:ea typeface="+mn-lt"/>
                <a:cs typeface="+mn-lt"/>
              </a:rPr>
              <a:t>.</a:t>
            </a:r>
            <a:endParaRPr lang="en-US" sz="1350">
              <a:ea typeface="+mn-lt"/>
              <a:cs typeface="+mn-lt"/>
            </a:endParaRPr>
          </a:p>
          <a:p>
            <a:pPr marL="0" indent="0">
              <a:lnSpc>
                <a:spcPts val="2177"/>
              </a:lnSpc>
              <a:buNone/>
            </a:pPr>
            <a:endParaRPr lang="en-US" sz="1350">
              <a:solidFill>
                <a:srgbClr val="3B4E4E"/>
              </a:solidFill>
              <a:latin typeface="Overpass"/>
              <a:ea typeface="Overpass"/>
            </a:endParaRPr>
          </a:p>
        </p:txBody>
      </p:sp>
    </p:spTree>
    <p:extLst>
      <p:ext uri="{BB962C8B-B14F-4D97-AF65-F5344CB8AC3E}">
        <p14:creationId xmlns:p14="http://schemas.microsoft.com/office/powerpoint/2010/main" val="5259895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2"/>
          <p:cNvSpPr/>
          <p:nvPr/>
        </p:nvSpPr>
        <p:spPr>
          <a:xfrm>
            <a:off x="4056221" y="566738"/>
            <a:ext cx="7894677" cy="667107"/>
          </a:xfrm>
          <a:prstGeom prst="rect">
            <a:avLst/>
          </a:prstGeom>
          <a:noFill/>
          <a:ln/>
        </p:spPr>
        <p:txBody>
          <a:bodyPr wrap="none" lIns="91440" tIns="45720" rIns="91440" bIns="45720" rtlCol="0" anchor="t"/>
          <a:lstStyle/>
          <a:p>
            <a:pPr marL="0" indent="0">
              <a:lnSpc>
                <a:spcPts val="5253"/>
              </a:lnSpc>
              <a:buNone/>
            </a:pPr>
            <a:r>
              <a:rPr lang="en-US" sz="4200" b="1">
                <a:latin typeface="Montserrat"/>
                <a:ea typeface="Syne"/>
                <a:cs typeface="Syne" pitchFamily="34" charset="-120"/>
              </a:rPr>
              <a:t>Conclusion et Perspectives</a:t>
            </a:r>
            <a:endParaRPr lang="en-US" sz="4200">
              <a:latin typeface="Montserrat"/>
              <a:ea typeface="Syne"/>
            </a:endParaRPr>
          </a:p>
        </p:txBody>
      </p:sp>
      <p:pic>
        <p:nvPicPr>
          <p:cNvPr id="5" name="Image 0" descr="preencoded.png"/>
          <p:cNvPicPr>
            <a:picLocks noChangeAspect="1"/>
          </p:cNvPicPr>
          <p:nvPr/>
        </p:nvPicPr>
        <p:blipFill>
          <a:blip r:embed="rId3"/>
          <a:stretch>
            <a:fillRect/>
          </a:stretch>
        </p:blipFill>
        <p:spPr>
          <a:xfrm>
            <a:off x="1484471" y="1800582"/>
            <a:ext cx="3673673" cy="2270403"/>
          </a:xfrm>
          <a:prstGeom prst="rect">
            <a:avLst/>
          </a:prstGeom>
        </p:spPr>
      </p:pic>
      <p:sp>
        <p:nvSpPr>
          <p:cNvPr id="6" name="Text 3"/>
          <p:cNvSpPr/>
          <p:nvPr/>
        </p:nvSpPr>
        <p:spPr>
          <a:xfrm>
            <a:off x="1484471" y="4337804"/>
            <a:ext cx="2668429" cy="333494"/>
          </a:xfrm>
          <a:prstGeom prst="rect">
            <a:avLst/>
          </a:prstGeom>
          <a:noFill/>
          <a:ln/>
        </p:spPr>
        <p:txBody>
          <a:bodyPr wrap="none" lIns="91440" tIns="45720" rIns="91440" bIns="45720" rtlCol="0" anchor="t"/>
          <a:lstStyle/>
          <a:p>
            <a:pPr marL="0" indent="0" algn="l">
              <a:lnSpc>
                <a:spcPts val="2627"/>
              </a:lnSpc>
              <a:buNone/>
            </a:pPr>
            <a:r>
              <a:rPr lang="en-US" sz="2100" b="1" err="1">
                <a:latin typeface="Syne"/>
                <a:ea typeface="Syne" pitchFamily="34" charset="-122"/>
                <a:cs typeface="Syne" pitchFamily="34" charset="-120"/>
              </a:rPr>
              <a:t>Réalisations</a:t>
            </a:r>
            <a:r>
              <a:rPr lang="en-US" sz="2100" b="1">
                <a:latin typeface="Syne"/>
                <a:ea typeface="Syne" pitchFamily="34" charset="-122"/>
                <a:cs typeface="Syne" pitchFamily="34" charset="-120"/>
              </a:rPr>
              <a:t> </a:t>
            </a:r>
            <a:r>
              <a:rPr lang="en-US" sz="2100" b="1" err="1">
                <a:latin typeface="Syne"/>
                <a:ea typeface="Syne" pitchFamily="34" charset="-122"/>
                <a:cs typeface="Syne" pitchFamily="34" charset="-120"/>
              </a:rPr>
              <a:t>Clés</a:t>
            </a:r>
            <a:endParaRPr lang="en-US" sz="2100" err="1">
              <a:latin typeface="Syne"/>
            </a:endParaRPr>
          </a:p>
        </p:txBody>
      </p:sp>
      <p:sp>
        <p:nvSpPr>
          <p:cNvPr id="7" name="Text 4"/>
          <p:cNvSpPr/>
          <p:nvPr/>
        </p:nvSpPr>
        <p:spPr>
          <a:xfrm>
            <a:off x="1484471" y="4799290"/>
            <a:ext cx="3673673" cy="2876141"/>
          </a:xfrm>
          <a:prstGeom prst="rect">
            <a:avLst/>
          </a:prstGeom>
          <a:noFill/>
          <a:ln/>
        </p:spPr>
        <p:txBody>
          <a:bodyPr wrap="square" lIns="91440" tIns="45720" rIns="91440" bIns="45720" rtlCol="0" anchor="t"/>
          <a:lstStyle/>
          <a:p>
            <a:pPr marL="285750" indent="-285750">
              <a:buFont typeface="Arial"/>
              <a:buChar char="•"/>
            </a:pPr>
            <a:r>
              <a:rPr lang="en-US" sz="1650" b="1" err="1">
                <a:solidFill>
                  <a:srgbClr val="3B4E4E"/>
                </a:solidFill>
                <a:ea typeface="+mn-lt"/>
                <a:cs typeface="+mn-lt"/>
              </a:rPr>
              <a:t>Projet</a:t>
            </a:r>
            <a:r>
              <a:rPr lang="en-US" sz="1650" b="1">
                <a:solidFill>
                  <a:srgbClr val="3B4E4E"/>
                </a:solidFill>
                <a:ea typeface="+mn-lt"/>
                <a:cs typeface="+mn-lt"/>
              </a:rPr>
              <a:t> : La Fromagerie Fêtes du Brie</a:t>
            </a:r>
            <a:endParaRPr lang="fr-FR" sz="1650" b="1">
              <a:ea typeface="+mn-lt"/>
              <a:cs typeface="+mn-lt"/>
            </a:endParaRPr>
          </a:p>
          <a:p>
            <a:pPr marL="285750" indent="-285750">
              <a:buFont typeface="Arial"/>
              <a:buChar char="•"/>
            </a:pPr>
            <a:endParaRPr lang="en-US" sz="1650" b="1">
              <a:solidFill>
                <a:srgbClr val="3B4E4E"/>
              </a:solidFill>
              <a:ea typeface="+mn-lt"/>
              <a:cs typeface="+mn-lt"/>
            </a:endParaRPr>
          </a:p>
          <a:p>
            <a:r>
              <a:rPr lang="en-US" sz="1650">
                <a:solidFill>
                  <a:srgbClr val="3B4E4E"/>
                </a:solidFill>
                <a:ea typeface="+mn-lt"/>
                <a:cs typeface="+mn-lt"/>
              </a:rPr>
              <a:t>Analyses </a:t>
            </a:r>
            <a:r>
              <a:rPr lang="en-US" sz="1650" err="1">
                <a:solidFill>
                  <a:srgbClr val="3B4E4E"/>
                </a:solidFill>
                <a:ea typeface="+mn-lt"/>
                <a:cs typeface="+mn-lt"/>
              </a:rPr>
              <a:t>détaillées</a:t>
            </a:r>
            <a:r>
              <a:rPr lang="en-US" sz="1650">
                <a:solidFill>
                  <a:srgbClr val="3B4E4E"/>
                </a:solidFill>
                <a:ea typeface="+mn-lt"/>
                <a:cs typeface="+mn-lt"/>
              </a:rPr>
              <a:t> sur </a:t>
            </a:r>
            <a:r>
              <a:rPr lang="en-US" sz="1650" err="1">
                <a:solidFill>
                  <a:srgbClr val="3B4E4E"/>
                </a:solidFill>
                <a:ea typeface="+mn-lt"/>
                <a:cs typeface="+mn-lt"/>
              </a:rPr>
              <a:t>diverses</a:t>
            </a:r>
            <a:r>
              <a:rPr lang="en-US" sz="1650">
                <a:solidFill>
                  <a:srgbClr val="3B4E4E"/>
                </a:solidFill>
                <a:ea typeface="+mn-lt"/>
                <a:cs typeface="+mn-lt"/>
              </a:rPr>
              <a:t> </a:t>
            </a:r>
            <a:r>
              <a:rPr lang="en-US" sz="1650" err="1">
                <a:solidFill>
                  <a:srgbClr val="3B4E4E"/>
                </a:solidFill>
                <a:ea typeface="+mn-lt"/>
                <a:cs typeface="+mn-lt"/>
              </a:rPr>
              <a:t>périodes</a:t>
            </a:r>
            <a:r>
              <a:rPr lang="en-US" sz="1650">
                <a:solidFill>
                  <a:srgbClr val="3B4E4E"/>
                </a:solidFill>
                <a:ea typeface="+mn-lt"/>
                <a:cs typeface="+mn-lt"/>
              </a:rPr>
              <a:t> et </a:t>
            </a:r>
            <a:r>
              <a:rPr lang="en-US" sz="1650" err="1">
                <a:solidFill>
                  <a:srgbClr val="3B4E4E"/>
                </a:solidFill>
                <a:ea typeface="+mn-lt"/>
                <a:cs typeface="+mn-lt"/>
              </a:rPr>
              <a:t>régions</a:t>
            </a:r>
            <a:r>
              <a:rPr lang="en-US" sz="1650">
                <a:solidFill>
                  <a:srgbClr val="3B4E4E"/>
                </a:solidFill>
                <a:ea typeface="+mn-lt"/>
                <a:cs typeface="+mn-lt"/>
              </a:rPr>
              <a:t>.</a:t>
            </a:r>
            <a:endParaRPr lang="en-US"/>
          </a:p>
          <a:p>
            <a:pPr marL="285750" indent="-285750">
              <a:buFont typeface="Arial"/>
              <a:buChar char="•"/>
            </a:pPr>
            <a:endParaRPr lang="en-US" sz="1650">
              <a:solidFill>
                <a:srgbClr val="3B4E4E"/>
              </a:solidFill>
              <a:ea typeface="+mn-lt"/>
              <a:cs typeface="+mn-lt"/>
            </a:endParaRPr>
          </a:p>
          <a:p>
            <a:pPr marL="285750" indent="-285750">
              <a:buFont typeface="Arial"/>
              <a:buChar char="•"/>
            </a:pPr>
            <a:r>
              <a:rPr lang="en-US" sz="1650" b="1">
                <a:solidFill>
                  <a:srgbClr val="3B4E4E"/>
                </a:solidFill>
                <a:ea typeface="+mn-lt"/>
                <a:cs typeface="+mn-lt"/>
              </a:rPr>
              <a:t>Impact</a:t>
            </a:r>
            <a:endParaRPr lang="en-US"/>
          </a:p>
          <a:p>
            <a:pPr marL="285750" indent="-285750">
              <a:buFont typeface="Arial"/>
              <a:buChar char="•"/>
            </a:pPr>
            <a:endParaRPr lang="en-US" sz="1650" b="1">
              <a:solidFill>
                <a:srgbClr val="3B4E4E"/>
              </a:solidFill>
              <a:ea typeface="+mn-lt"/>
              <a:cs typeface="+mn-lt"/>
            </a:endParaRPr>
          </a:p>
          <a:p>
            <a:r>
              <a:rPr lang="en-US" sz="1650">
                <a:solidFill>
                  <a:srgbClr val="3B4E4E"/>
                </a:solidFill>
                <a:ea typeface="+mn-lt"/>
                <a:cs typeface="+mn-lt"/>
              </a:rPr>
              <a:t>Vue </a:t>
            </a:r>
            <a:r>
              <a:rPr lang="en-US" sz="1650" err="1">
                <a:solidFill>
                  <a:srgbClr val="3B4E4E"/>
                </a:solidFill>
                <a:ea typeface="+mn-lt"/>
                <a:cs typeface="+mn-lt"/>
              </a:rPr>
              <a:t>d'ensemble</a:t>
            </a:r>
            <a:r>
              <a:rPr lang="en-US" sz="1650">
                <a:solidFill>
                  <a:srgbClr val="3B4E4E"/>
                </a:solidFill>
                <a:ea typeface="+mn-lt"/>
                <a:cs typeface="+mn-lt"/>
              </a:rPr>
              <a:t> des tendances de </a:t>
            </a:r>
            <a:r>
              <a:rPr lang="en-US" sz="1650" err="1">
                <a:solidFill>
                  <a:srgbClr val="3B4E4E"/>
                </a:solidFill>
                <a:ea typeface="+mn-lt"/>
                <a:cs typeface="+mn-lt"/>
              </a:rPr>
              <a:t>consommation</a:t>
            </a:r>
            <a:r>
              <a:rPr lang="en-US" sz="1650">
                <a:solidFill>
                  <a:srgbClr val="3B4E4E"/>
                </a:solidFill>
                <a:ea typeface="+mn-lt"/>
                <a:cs typeface="+mn-lt"/>
              </a:rPr>
              <a:t>.</a:t>
            </a:r>
            <a:endParaRPr lang="en-US" sz="1650">
              <a:ea typeface="+mn-lt"/>
              <a:cs typeface="+mn-lt"/>
            </a:endParaRPr>
          </a:p>
          <a:p>
            <a:pPr marL="0" indent="0" algn="l">
              <a:lnSpc>
                <a:spcPts val="2690"/>
              </a:lnSpc>
              <a:buNone/>
            </a:pPr>
            <a:endParaRPr lang="en-US" sz="1650">
              <a:solidFill>
                <a:srgbClr val="3B4E4E"/>
              </a:solidFill>
              <a:latin typeface="Overpass"/>
              <a:ea typeface="Overpass"/>
            </a:endParaRPr>
          </a:p>
        </p:txBody>
      </p:sp>
      <p:pic>
        <p:nvPicPr>
          <p:cNvPr id="8" name="Image 1" descr="preencoded.png"/>
          <p:cNvPicPr>
            <a:picLocks noChangeAspect="1"/>
          </p:cNvPicPr>
          <p:nvPr/>
        </p:nvPicPr>
        <p:blipFill>
          <a:blip r:embed="rId4"/>
          <a:stretch>
            <a:fillRect/>
          </a:stretch>
        </p:blipFill>
        <p:spPr>
          <a:xfrm>
            <a:off x="5478304" y="1800582"/>
            <a:ext cx="3673673" cy="2270403"/>
          </a:xfrm>
          <a:prstGeom prst="rect">
            <a:avLst/>
          </a:prstGeom>
        </p:spPr>
      </p:pic>
      <p:sp>
        <p:nvSpPr>
          <p:cNvPr id="9" name="Text 5"/>
          <p:cNvSpPr/>
          <p:nvPr/>
        </p:nvSpPr>
        <p:spPr>
          <a:xfrm>
            <a:off x="5478304" y="4337804"/>
            <a:ext cx="3673673" cy="666988"/>
          </a:xfrm>
          <a:prstGeom prst="rect">
            <a:avLst/>
          </a:prstGeom>
          <a:noFill/>
          <a:ln/>
        </p:spPr>
        <p:txBody>
          <a:bodyPr wrap="square" lIns="91440" tIns="45720" rIns="91440" bIns="45720" rtlCol="0" anchor="t"/>
          <a:lstStyle/>
          <a:p>
            <a:pPr marL="0" indent="0" algn="l">
              <a:lnSpc>
                <a:spcPts val="2627"/>
              </a:lnSpc>
              <a:buNone/>
            </a:pPr>
            <a:r>
              <a:rPr lang="en-US" sz="2100" b="1">
                <a:latin typeface="Syne"/>
                <a:ea typeface="Syne" pitchFamily="34" charset="-122"/>
                <a:cs typeface="Syne" pitchFamily="34" charset="-120"/>
              </a:rPr>
              <a:t>Impacts sur la </a:t>
            </a:r>
            <a:r>
              <a:rPr lang="en-US" sz="2100" b="1" err="1">
                <a:latin typeface="Syne"/>
                <a:ea typeface="Syne" pitchFamily="34" charset="-122"/>
                <a:cs typeface="Syne" pitchFamily="34" charset="-120"/>
              </a:rPr>
              <a:t>Fidélisation</a:t>
            </a:r>
            <a:endParaRPr lang="en-US" sz="2100" err="1">
              <a:latin typeface="Syne"/>
            </a:endParaRPr>
          </a:p>
        </p:txBody>
      </p:sp>
      <p:sp>
        <p:nvSpPr>
          <p:cNvPr id="10" name="Text 6"/>
          <p:cNvSpPr/>
          <p:nvPr/>
        </p:nvSpPr>
        <p:spPr>
          <a:xfrm>
            <a:off x="5478304" y="4798955"/>
            <a:ext cx="3673673" cy="2869270"/>
          </a:xfrm>
          <a:prstGeom prst="rect">
            <a:avLst/>
          </a:prstGeom>
          <a:noFill/>
          <a:ln/>
        </p:spPr>
        <p:txBody>
          <a:bodyPr wrap="square" lIns="91440" tIns="45720" rIns="91440" bIns="45720" rtlCol="0" anchor="t"/>
          <a:lstStyle/>
          <a:p>
            <a:pPr marL="285750" indent="-285750">
              <a:buFont typeface="Arial"/>
              <a:buChar char="•"/>
            </a:pPr>
            <a:r>
              <a:rPr lang="en-US" sz="1650" b="1" err="1">
                <a:solidFill>
                  <a:srgbClr val="3B4E4E"/>
                </a:solidFill>
                <a:ea typeface="+mn-lt"/>
                <a:cs typeface="+mn-lt"/>
              </a:rPr>
              <a:t>Optimisation</a:t>
            </a:r>
            <a:r>
              <a:rPr lang="en-US" sz="1650" b="1">
                <a:solidFill>
                  <a:srgbClr val="3B4E4E"/>
                </a:solidFill>
                <a:ea typeface="+mn-lt"/>
                <a:cs typeface="+mn-lt"/>
              </a:rPr>
              <a:t> des </a:t>
            </a:r>
            <a:r>
              <a:rPr lang="en-US" sz="1650" b="1" err="1">
                <a:solidFill>
                  <a:srgbClr val="3B4E4E"/>
                </a:solidFill>
                <a:ea typeface="+mn-lt"/>
                <a:cs typeface="+mn-lt"/>
              </a:rPr>
              <a:t>Stratégies</a:t>
            </a:r>
            <a:r>
              <a:rPr lang="en-US" sz="1650" b="1">
                <a:solidFill>
                  <a:srgbClr val="3B4E4E"/>
                </a:solidFill>
                <a:ea typeface="+mn-lt"/>
                <a:cs typeface="+mn-lt"/>
              </a:rPr>
              <a:t> de </a:t>
            </a:r>
            <a:r>
              <a:rPr lang="en-US" sz="1650" b="1" err="1">
                <a:solidFill>
                  <a:srgbClr val="3B4E4E"/>
                </a:solidFill>
                <a:ea typeface="+mn-lt"/>
                <a:cs typeface="+mn-lt"/>
              </a:rPr>
              <a:t>Fidélisation</a:t>
            </a:r>
            <a:endParaRPr lang="fr-FR" err="1"/>
          </a:p>
          <a:p>
            <a:pPr marL="285750" indent="-285750">
              <a:buFont typeface="Arial"/>
              <a:buChar char="•"/>
            </a:pPr>
            <a:endParaRPr lang="en-US" sz="1650" b="1">
              <a:solidFill>
                <a:srgbClr val="3B4E4E"/>
              </a:solidFill>
              <a:ea typeface="+mn-lt"/>
              <a:cs typeface="+mn-lt"/>
            </a:endParaRPr>
          </a:p>
          <a:p>
            <a:r>
              <a:rPr lang="en-US" sz="1650">
                <a:solidFill>
                  <a:srgbClr val="3B4E4E"/>
                </a:solidFill>
                <a:ea typeface="+mn-lt"/>
                <a:cs typeface="+mn-lt"/>
              </a:rPr>
              <a:t>Insights extraits pour </a:t>
            </a:r>
            <a:r>
              <a:rPr lang="en-US" sz="1650" err="1">
                <a:solidFill>
                  <a:srgbClr val="3B4E4E"/>
                </a:solidFill>
                <a:ea typeface="+mn-lt"/>
                <a:cs typeface="+mn-lt"/>
              </a:rPr>
              <a:t>affiner</a:t>
            </a:r>
            <a:r>
              <a:rPr lang="en-US" sz="1650">
                <a:solidFill>
                  <a:srgbClr val="3B4E4E"/>
                </a:solidFill>
                <a:ea typeface="+mn-lt"/>
                <a:cs typeface="+mn-lt"/>
              </a:rPr>
              <a:t> les </a:t>
            </a:r>
            <a:r>
              <a:rPr lang="en-US" sz="1650" err="1">
                <a:solidFill>
                  <a:srgbClr val="3B4E4E"/>
                </a:solidFill>
                <a:ea typeface="+mn-lt"/>
                <a:cs typeface="+mn-lt"/>
              </a:rPr>
              <a:t>approches</a:t>
            </a:r>
            <a:r>
              <a:rPr lang="en-US" sz="1650">
                <a:solidFill>
                  <a:srgbClr val="3B4E4E"/>
                </a:solidFill>
                <a:ea typeface="+mn-lt"/>
                <a:cs typeface="+mn-lt"/>
              </a:rPr>
              <a:t>.</a:t>
            </a:r>
            <a:endParaRPr lang="en-US"/>
          </a:p>
          <a:p>
            <a:pPr marL="285750" indent="-285750">
              <a:buFont typeface="Arial"/>
              <a:buChar char="•"/>
            </a:pPr>
            <a:endParaRPr lang="en-US" sz="1650">
              <a:solidFill>
                <a:srgbClr val="3B4E4E"/>
              </a:solidFill>
              <a:ea typeface="+mn-lt"/>
              <a:cs typeface="+mn-lt"/>
            </a:endParaRPr>
          </a:p>
          <a:p>
            <a:pPr marL="285750" indent="-285750">
              <a:buFont typeface="Arial"/>
              <a:buChar char="•"/>
            </a:pPr>
            <a:r>
              <a:rPr lang="en-US" sz="1650" b="1" err="1">
                <a:solidFill>
                  <a:srgbClr val="3B4E4E"/>
                </a:solidFill>
                <a:ea typeface="+mn-lt"/>
                <a:cs typeface="+mn-lt"/>
              </a:rPr>
              <a:t>Outil</a:t>
            </a:r>
            <a:r>
              <a:rPr lang="en-US" sz="1650" b="1">
                <a:solidFill>
                  <a:srgbClr val="3B4E4E"/>
                </a:solidFill>
                <a:ea typeface="+mn-lt"/>
                <a:cs typeface="+mn-lt"/>
              </a:rPr>
              <a:t> de </a:t>
            </a:r>
            <a:r>
              <a:rPr lang="en-US" sz="1650" b="1" err="1">
                <a:solidFill>
                  <a:srgbClr val="3B4E4E"/>
                </a:solidFill>
                <a:ea typeface="+mn-lt"/>
                <a:cs typeface="+mn-lt"/>
              </a:rPr>
              <a:t>Décision</a:t>
            </a:r>
            <a:endParaRPr lang="en-US" err="1"/>
          </a:p>
          <a:p>
            <a:pPr marL="285750" indent="-285750">
              <a:buFont typeface="Arial"/>
              <a:buChar char="•"/>
            </a:pPr>
            <a:endParaRPr lang="en-US" sz="1650" b="1">
              <a:solidFill>
                <a:srgbClr val="3B4E4E"/>
              </a:solidFill>
              <a:ea typeface="+mn-lt"/>
              <a:cs typeface="+mn-lt"/>
            </a:endParaRPr>
          </a:p>
          <a:p>
            <a:r>
              <a:rPr lang="en-US" sz="1650">
                <a:solidFill>
                  <a:srgbClr val="3B4E4E"/>
                </a:solidFill>
                <a:ea typeface="+mn-lt"/>
                <a:cs typeface="+mn-lt"/>
              </a:rPr>
              <a:t>Tableau de bord </a:t>
            </a:r>
            <a:r>
              <a:rPr lang="en-US" sz="1650" err="1">
                <a:solidFill>
                  <a:srgbClr val="3B4E4E"/>
                </a:solidFill>
                <a:ea typeface="+mn-lt"/>
                <a:cs typeface="+mn-lt"/>
              </a:rPr>
              <a:t>interactif</a:t>
            </a:r>
            <a:r>
              <a:rPr lang="en-US" sz="1650">
                <a:solidFill>
                  <a:srgbClr val="3B4E4E"/>
                </a:solidFill>
                <a:ea typeface="+mn-lt"/>
                <a:cs typeface="+mn-lt"/>
              </a:rPr>
              <a:t> pour </a:t>
            </a:r>
            <a:r>
              <a:rPr lang="en-US" sz="1650" err="1">
                <a:solidFill>
                  <a:srgbClr val="3B4E4E"/>
                </a:solidFill>
                <a:ea typeface="+mn-lt"/>
                <a:cs typeface="+mn-lt"/>
              </a:rPr>
              <a:t>analyser</a:t>
            </a:r>
            <a:r>
              <a:rPr lang="en-US" sz="1650">
                <a:solidFill>
                  <a:srgbClr val="3B4E4E"/>
                </a:solidFill>
                <a:ea typeface="+mn-lt"/>
                <a:cs typeface="+mn-lt"/>
              </a:rPr>
              <a:t> et </a:t>
            </a:r>
            <a:r>
              <a:rPr lang="en-US" sz="1650" err="1">
                <a:solidFill>
                  <a:srgbClr val="3B4E4E"/>
                </a:solidFill>
                <a:ea typeface="+mn-lt"/>
                <a:cs typeface="+mn-lt"/>
              </a:rPr>
              <a:t>anticiper</a:t>
            </a:r>
            <a:r>
              <a:rPr lang="en-US" sz="1650">
                <a:solidFill>
                  <a:srgbClr val="3B4E4E"/>
                </a:solidFill>
                <a:ea typeface="+mn-lt"/>
                <a:cs typeface="+mn-lt"/>
              </a:rPr>
              <a:t> les </a:t>
            </a:r>
            <a:r>
              <a:rPr lang="en-US" sz="1650" err="1">
                <a:solidFill>
                  <a:srgbClr val="3B4E4E"/>
                </a:solidFill>
                <a:ea typeface="+mn-lt"/>
                <a:cs typeface="+mn-lt"/>
              </a:rPr>
              <a:t>comportements</a:t>
            </a:r>
            <a:r>
              <a:rPr lang="en-US" sz="1650">
                <a:solidFill>
                  <a:srgbClr val="3B4E4E"/>
                </a:solidFill>
                <a:ea typeface="+mn-lt"/>
                <a:cs typeface="+mn-lt"/>
              </a:rPr>
              <a:t> clients.</a:t>
            </a:r>
            <a:endParaRPr lang="en-US" sz="1650">
              <a:ea typeface="+mn-lt"/>
              <a:cs typeface="+mn-lt"/>
            </a:endParaRPr>
          </a:p>
          <a:p>
            <a:pPr marL="0" indent="0" algn="l">
              <a:lnSpc>
                <a:spcPts val="2690"/>
              </a:lnSpc>
              <a:buNone/>
            </a:pPr>
            <a:endParaRPr lang="en-US" sz="1650">
              <a:solidFill>
                <a:srgbClr val="3B4E4E"/>
              </a:solidFill>
              <a:latin typeface="Overpass"/>
            </a:endParaRPr>
          </a:p>
        </p:txBody>
      </p:sp>
      <p:pic>
        <p:nvPicPr>
          <p:cNvPr id="11" name="Image 2" descr="preencoded.png"/>
          <p:cNvPicPr>
            <a:picLocks noChangeAspect="1"/>
          </p:cNvPicPr>
          <p:nvPr/>
        </p:nvPicPr>
        <p:blipFill>
          <a:blip r:embed="rId5"/>
          <a:stretch>
            <a:fillRect/>
          </a:stretch>
        </p:blipFill>
        <p:spPr>
          <a:xfrm>
            <a:off x="9472136" y="1800582"/>
            <a:ext cx="3673673" cy="2270403"/>
          </a:xfrm>
          <a:prstGeom prst="rect">
            <a:avLst/>
          </a:prstGeom>
        </p:spPr>
      </p:pic>
      <p:sp>
        <p:nvSpPr>
          <p:cNvPr id="12" name="Text 7"/>
          <p:cNvSpPr/>
          <p:nvPr/>
        </p:nvSpPr>
        <p:spPr>
          <a:xfrm>
            <a:off x="9472136" y="4337804"/>
            <a:ext cx="3055382" cy="333494"/>
          </a:xfrm>
          <a:prstGeom prst="rect">
            <a:avLst/>
          </a:prstGeom>
          <a:noFill/>
          <a:ln/>
        </p:spPr>
        <p:txBody>
          <a:bodyPr wrap="none" lIns="91440" tIns="45720" rIns="91440" bIns="45720" rtlCol="0" anchor="t"/>
          <a:lstStyle/>
          <a:p>
            <a:pPr marL="0" indent="0" algn="l">
              <a:lnSpc>
                <a:spcPts val="2627"/>
              </a:lnSpc>
              <a:buNone/>
            </a:pPr>
            <a:r>
              <a:rPr lang="en-US" sz="2100" b="1">
                <a:latin typeface="Syne"/>
                <a:ea typeface="Syne" pitchFamily="34" charset="-122"/>
                <a:cs typeface="Syne" pitchFamily="34" charset="-120"/>
              </a:rPr>
              <a:t>Perspectives Futures</a:t>
            </a:r>
            <a:endParaRPr lang="en-US" sz="2100">
              <a:latin typeface="Syne"/>
            </a:endParaRPr>
          </a:p>
        </p:txBody>
      </p:sp>
      <p:sp>
        <p:nvSpPr>
          <p:cNvPr id="13" name="Text 8"/>
          <p:cNvSpPr/>
          <p:nvPr/>
        </p:nvSpPr>
        <p:spPr>
          <a:xfrm>
            <a:off x="9472136" y="4799290"/>
            <a:ext cx="3673673" cy="3086984"/>
          </a:xfrm>
          <a:prstGeom prst="rect">
            <a:avLst/>
          </a:prstGeom>
          <a:noFill/>
          <a:ln/>
        </p:spPr>
        <p:txBody>
          <a:bodyPr wrap="square" lIns="91440" tIns="45720" rIns="91440" bIns="45720" rtlCol="0" anchor="t"/>
          <a:lstStyle/>
          <a:p>
            <a:pPr marL="285750" indent="-285750">
              <a:buFont typeface="Arial"/>
              <a:buChar char="•"/>
            </a:pPr>
            <a:r>
              <a:rPr lang="en-US" sz="1650" b="1">
                <a:solidFill>
                  <a:srgbClr val="3B4E4E"/>
                </a:solidFill>
                <a:ea typeface="+mn-lt"/>
                <a:cs typeface="+mn-lt"/>
              </a:rPr>
              <a:t>Innovations Futures</a:t>
            </a:r>
            <a:endParaRPr lang="fr-FR"/>
          </a:p>
          <a:p>
            <a:pPr marL="285750" indent="-285750">
              <a:buFont typeface="Arial"/>
              <a:buChar char="•"/>
            </a:pPr>
            <a:endParaRPr lang="en-US" sz="1650" b="1">
              <a:solidFill>
                <a:srgbClr val="3B4E4E"/>
              </a:solidFill>
              <a:ea typeface="+mn-lt"/>
              <a:cs typeface="+mn-lt"/>
            </a:endParaRPr>
          </a:p>
          <a:p>
            <a:r>
              <a:rPr lang="en-US" sz="1650" err="1">
                <a:solidFill>
                  <a:srgbClr val="3B4E4E"/>
                </a:solidFill>
                <a:ea typeface="+mn-lt"/>
                <a:cs typeface="+mn-lt"/>
              </a:rPr>
              <a:t>Potentiel</a:t>
            </a:r>
            <a:r>
              <a:rPr lang="en-US" sz="1650">
                <a:solidFill>
                  <a:srgbClr val="3B4E4E"/>
                </a:solidFill>
                <a:ea typeface="+mn-lt"/>
                <a:cs typeface="+mn-lt"/>
              </a:rPr>
              <a:t> </a:t>
            </a:r>
            <a:r>
              <a:rPr lang="en-US" sz="1650" err="1">
                <a:solidFill>
                  <a:srgbClr val="3B4E4E"/>
                </a:solidFill>
                <a:ea typeface="+mn-lt"/>
                <a:cs typeface="+mn-lt"/>
              </a:rPr>
              <a:t>d'intégration</a:t>
            </a:r>
            <a:r>
              <a:rPr lang="en-US" sz="1650">
                <a:solidFill>
                  <a:srgbClr val="3B4E4E"/>
                </a:solidFill>
                <a:ea typeface="+mn-lt"/>
                <a:cs typeface="+mn-lt"/>
              </a:rPr>
              <a:t> de </a:t>
            </a:r>
            <a:r>
              <a:rPr lang="en-US" sz="1650" err="1">
                <a:solidFill>
                  <a:srgbClr val="3B4E4E"/>
                </a:solidFill>
                <a:ea typeface="+mn-lt"/>
                <a:cs typeface="+mn-lt"/>
              </a:rPr>
              <a:t>l'intelligence</a:t>
            </a:r>
            <a:r>
              <a:rPr lang="en-US" sz="1650">
                <a:solidFill>
                  <a:srgbClr val="3B4E4E"/>
                </a:solidFill>
                <a:ea typeface="+mn-lt"/>
                <a:cs typeface="+mn-lt"/>
              </a:rPr>
              <a:t> </a:t>
            </a:r>
            <a:r>
              <a:rPr lang="en-US" sz="1650" err="1">
                <a:solidFill>
                  <a:srgbClr val="3B4E4E"/>
                </a:solidFill>
                <a:ea typeface="+mn-lt"/>
                <a:cs typeface="+mn-lt"/>
              </a:rPr>
              <a:t>artificielle</a:t>
            </a:r>
            <a:r>
              <a:rPr lang="en-US" sz="1650">
                <a:solidFill>
                  <a:srgbClr val="3B4E4E"/>
                </a:solidFill>
                <a:ea typeface="+mn-lt"/>
                <a:cs typeface="+mn-lt"/>
              </a:rPr>
              <a:t> pour </a:t>
            </a:r>
            <a:r>
              <a:rPr lang="en-US" sz="1650" err="1">
                <a:solidFill>
                  <a:srgbClr val="3B4E4E"/>
                </a:solidFill>
                <a:ea typeface="+mn-lt"/>
                <a:cs typeface="+mn-lt"/>
              </a:rPr>
              <a:t>prédire</a:t>
            </a:r>
            <a:r>
              <a:rPr lang="en-US" sz="1650">
                <a:solidFill>
                  <a:srgbClr val="3B4E4E"/>
                </a:solidFill>
                <a:ea typeface="+mn-lt"/>
                <a:cs typeface="+mn-lt"/>
              </a:rPr>
              <a:t> les tendances et </a:t>
            </a:r>
            <a:r>
              <a:rPr lang="en-US" sz="1650" err="1">
                <a:solidFill>
                  <a:srgbClr val="3B4E4E"/>
                </a:solidFill>
                <a:ea typeface="+mn-lt"/>
                <a:cs typeface="+mn-lt"/>
              </a:rPr>
              <a:t>automatiser</a:t>
            </a:r>
            <a:r>
              <a:rPr lang="en-US" sz="1650">
                <a:solidFill>
                  <a:srgbClr val="3B4E4E"/>
                </a:solidFill>
                <a:ea typeface="+mn-lt"/>
                <a:cs typeface="+mn-lt"/>
              </a:rPr>
              <a:t> les processus.</a:t>
            </a:r>
            <a:endParaRPr lang="en-US"/>
          </a:p>
          <a:p>
            <a:endParaRPr lang="en-US" sz="1650">
              <a:solidFill>
                <a:srgbClr val="3B4E4E"/>
              </a:solidFill>
              <a:ea typeface="+mn-lt"/>
              <a:cs typeface="+mn-lt"/>
            </a:endParaRPr>
          </a:p>
          <a:p>
            <a:pPr marL="285750" indent="-285750">
              <a:buFont typeface="Arial"/>
              <a:buChar char="•"/>
            </a:pPr>
            <a:r>
              <a:rPr lang="en-US" sz="1650" b="1" err="1">
                <a:solidFill>
                  <a:srgbClr val="3B4E4E"/>
                </a:solidFill>
                <a:ea typeface="+mn-lt"/>
                <a:cs typeface="+mn-lt"/>
              </a:rPr>
              <a:t>Opportunités</a:t>
            </a:r>
            <a:endParaRPr lang="en-US" err="1"/>
          </a:p>
          <a:p>
            <a:endParaRPr lang="en-US" sz="1650">
              <a:solidFill>
                <a:srgbClr val="3B4E4E"/>
              </a:solidFill>
              <a:ea typeface="+mn-lt"/>
              <a:cs typeface="+mn-lt"/>
            </a:endParaRPr>
          </a:p>
          <a:p>
            <a:pPr>
              <a:buFont typeface="Arial"/>
            </a:pPr>
            <a:r>
              <a:rPr lang="en-US" sz="1650" err="1">
                <a:solidFill>
                  <a:srgbClr val="3B4E4E"/>
                </a:solidFill>
                <a:ea typeface="+mn-lt"/>
                <a:cs typeface="+mn-lt"/>
              </a:rPr>
              <a:t>Ouverture</a:t>
            </a:r>
            <a:r>
              <a:rPr lang="en-US" sz="1650">
                <a:solidFill>
                  <a:srgbClr val="3B4E4E"/>
                </a:solidFill>
                <a:ea typeface="+mn-lt"/>
                <a:cs typeface="+mn-lt"/>
              </a:rPr>
              <a:t> à de </a:t>
            </a:r>
            <a:r>
              <a:rPr lang="en-US" sz="1650" err="1">
                <a:solidFill>
                  <a:srgbClr val="3B4E4E"/>
                </a:solidFill>
                <a:ea typeface="+mn-lt"/>
                <a:cs typeface="+mn-lt"/>
              </a:rPr>
              <a:t>nouvelles</a:t>
            </a:r>
            <a:r>
              <a:rPr lang="en-US" sz="1650">
                <a:solidFill>
                  <a:srgbClr val="3B4E4E"/>
                </a:solidFill>
                <a:ea typeface="+mn-lt"/>
                <a:cs typeface="+mn-lt"/>
              </a:rPr>
              <a:t> </a:t>
            </a:r>
            <a:r>
              <a:rPr lang="en-US" sz="1650" err="1">
                <a:solidFill>
                  <a:srgbClr val="3B4E4E"/>
                </a:solidFill>
                <a:ea typeface="+mn-lt"/>
                <a:cs typeface="+mn-lt"/>
              </a:rPr>
              <a:t>possibilités</a:t>
            </a:r>
            <a:r>
              <a:rPr lang="en-US" sz="1650">
                <a:solidFill>
                  <a:srgbClr val="3B4E4E"/>
                </a:solidFill>
                <a:ea typeface="+mn-lt"/>
                <a:cs typeface="+mn-lt"/>
              </a:rPr>
              <a:t> </a:t>
            </a:r>
            <a:r>
              <a:rPr lang="en-US" sz="1650" err="1">
                <a:solidFill>
                  <a:srgbClr val="3B4E4E"/>
                </a:solidFill>
                <a:ea typeface="+mn-lt"/>
                <a:cs typeface="+mn-lt"/>
              </a:rPr>
              <a:t>d'innovation</a:t>
            </a:r>
            <a:r>
              <a:rPr lang="en-US" sz="1650">
                <a:solidFill>
                  <a:srgbClr val="3B4E4E"/>
                </a:solidFill>
                <a:ea typeface="+mn-lt"/>
                <a:cs typeface="+mn-lt"/>
              </a:rPr>
              <a:t> dans </a:t>
            </a:r>
            <a:r>
              <a:rPr lang="en-US" sz="1650" err="1">
                <a:solidFill>
                  <a:srgbClr val="3B4E4E"/>
                </a:solidFill>
                <a:ea typeface="+mn-lt"/>
                <a:cs typeface="+mn-lt"/>
              </a:rPr>
              <a:t>l'industrie</a:t>
            </a:r>
            <a:r>
              <a:rPr lang="en-US" sz="1650">
                <a:solidFill>
                  <a:srgbClr val="3B4E4E"/>
                </a:solidFill>
                <a:ea typeface="+mn-lt"/>
                <a:cs typeface="+mn-lt"/>
              </a:rPr>
              <a:t> </a:t>
            </a:r>
            <a:r>
              <a:rPr lang="en-US" sz="1650" err="1">
                <a:solidFill>
                  <a:srgbClr val="3B4E4E"/>
                </a:solidFill>
                <a:ea typeface="+mn-lt"/>
                <a:cs typeface="+mn-lt"/>
              </a:rPr>
              <a:t>fromagère</a:t>
            </a:r>
            <a:r>
              <a:rPr lang="en-US" sz="1650">
                <a:solidFill>
                  <a:srgbClr val="3B4E4E"/>
                </a:solidFill>
                <a:ea typeface="+mn-lt"/>
                <a:cs typeface="+mn-lt"/>
              </a:rPr>
              <a:t>.</a:t>
            </a:r>
            <a:endParaRPr lang="en-US" sz="1650">
              <a:ea typeface="+mn-lt"/>
              <a:cs typeface="+mn-lt"/>
            </a:endParaRPr>
          </a:p>
          <a:p>
            <a:pPr marL="0" indent="0" algn="l">
              <a:lnSpc>
                <a:spcPts val="2690"/>
              </a:lnSpc>
              <a:buNone/>
            </a:pPr>
            <a:endParaRPr lang="en-US" sz="1650">
              <a:solidFill>
                <a:srgbClr val="3B4E4E"/>
              </a:solidFill>
              <a:latin typeface="Overpass"/>
              <a:ea typeface="Overpass"/>
            </a:endParaRPr>
          </a:p>
        </p:txBody>
      </p:sp>
    </p:spTree>
    <p:extLst>
      <p:ext uri="{BB962C8B-B14F-4D97-AF65-F5344CB8AC3E}">
        <p14:creationId xmlns:p14="http://schemas.microsoft.com/office/powerpoint/2010/main" val="16685326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age 1"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1"/>
          <p:cNvSpPr/>
          <p:nvPr/>
        </p:nvSpPr>
        <p:spPr>
          <a:xfrm>
            <a:off x="864037" y="950000"/>
            <a:ext cx="7415927" cy="3193971"/>
          </a:xfrm>
          <a:prstGeom prst="rect">
            <a:avLst/>
          </a:prstGeom>
          <a:noFill/>
          <a:ln/>
        </p:spPr>
        <p:txBody>
          <a:bodyPr wrap="square" lIns="91440" tIns="45720" rIns="91440" bIns="45720" rtlCol="0" anchor="t"/>
          <a:lstStyle/>
          <a:p>
            <a:pPr algn="ctr">
              <a:lnSpc>
                <a:spcPts val="8384"/>
              </a:lnSpc>
            </a:pPr>
            <a:r>
              <a:rPr lang="en-US" sz="6000">
                <a:latin typeface="Montserrat"/>
                <a:ea typeface="Sora"/>
                <a:cs typeface="Sora" pitchFamily="34" charset="-120"/>
              </a:rPr>
              <a:t>2123BC7  Securité Informatique</a:t>
            </a:r>
            <a:endParaRPr lang="en-US" sz="6000">
              <a:latin typeface="Montserrat"/>
              <a:ea typeface="Sora"/>
            </a:endParaRPr>
          </a:p>
        </p:txBody>
      </p:sp>
      <p:sp>
        <p:nvSpPr>
          <p:cNvPr id="6" name="Text 2"/>
          <p:cNvSpPr/>
          <p:nvPr/>
        </p:nvSpPr>
        <p:spPr>
          <a:xfrm>
            <a:off x="988316" y="3457433"/>
            <a:ext cx="7401413" cy="3977056"/>
          </a:xfrm>
          <a:prstGeom prst="rect">
            <a:avLst/>
          </a:prstGeom>
          <a:noFill/>
          <a:ln/>
        </p:spPr>
        <p:txBody>
          <a:bodyPr wrap="square" lIns="91440" tIns="45720" rIns="91440" bIns="45720" rtlCol="0" anchor="t"/>
          <a:lstStyle/>
          <a:p>
            <a:pPr marL="285750" indent="-285750">
              <a:buFont typeface="Arial"/>
              <a:buChar char="•"/>
            </a:pPr>
            <a:r>
              <a:rPr lang="en-US" sz="1900" b="1" err="1">
                <a:ea typeface="+mn-lt"/>
                <a:cs typeface="+mn-lt"/>
              </a:rPr>
              <a:t>Projet</a:t>
            </a:r>
            <a:r>
              <a:rPr lang="en-US" sz="1900" b="1">
                <a:ea typeface="+mn-lt"/>
                <a:cs typeface="+mn-lt"/>
              </a:rPr>
              <a:t> </a:t>
            </a:r>
            <a:r>
              <a:rPr lang="en-US" sz="1900" b="1" err="1">
                <a:ea typeface="+mn-lt"/>
                <a:cs typeface="+mn-lt"/>
              </a:rPr>
              <a:t>d'Analyse</a:t>
            </a:r>
            <a:r>
              <a:rPr lang="en-US" sz="1900" b="1">
                <a:ea typeface="+mn-lt"/>
                <a:cs typeface="+mn-lt"/>
              </a:rPr>
              <a:t> de Sécurité</a:t>
            </a:r>
            <a:endParaRPr lang="fr-FR"/>
          </a:p>
          <a:p>
            <a:pPr marL="285750" indent="-285750">
              <a:buFont typeface="Arial"/>
              <a:buChar char="•"/>
            </a:pPr>
            <a:endParaRPr lang="en-US" sz="1900" b="1">
              <a:ea typeface="+mn-lt"/>
              <a:cs typeface="+mn-lt"/>
            </a:endParaRPr>
          </a:p>
          <a:p>
            <a:r>
              <a:rPr lang="en-US" sz="1900">
                <a:ea typeface="+mn-lt"/>
                <a:cs typeface="+mn-lt"/>
              </a:rPr>
              <a:t>Cible : Application Web Spring Boot.</a:t>
            </a:r>
            <a:endParaRPr lang="en-US" sz="1900" b="1">
              <a:ea typeface="+mn-lt"/>
              <a:cs typeface="+mn-lt"/>
            </a:endParaRPr>
          </a:p>
          <a:p>
            <a:pPr marL="285750" indent="-285750">
              <a:buFont typeface="Arial"/>
              <a:buChar char="•"/>
            </a:pPr>
            <a:endParaRPr lang="en-US" sz="1900">
              <a:ea typeface="+mn-lt"/>
              <a:cs typeface="+mn-lt"/>
            </a:endParaRPr>
          </a:p>
          <a:p>
            <a:pPr marL="285750" indent="-285750">
              <a:buFont typeface="Arial"/>
              <a:buChar char="•"/>
            </a:pPr>
            <a:r>
              <a:rPr lang="en-US" sz="1900" b="1">
                <a:ea typeface="+mn-lt"/>
                <a:cs typeface="+mn-lt"/>
              </a:rPr>
              <a:t>Environnement </a:t>
            </a:r>
            <a:r>
              <a:rPr lang="en-US" sz="1900" b="1" err="1">
                <a:ea typeface="+mn-lt"/>
                <a:cs typeface="+mn-lt"/>
              </a:rPr>
              <a:t>d'Analyse</a:t>
            </a:r>
            <a:endParaRPr lang="en-US" err="1"/>
          </a:p>
          <a:p>
            <a:pPr marL="285750" indent="-285750">
              <a:buFont typeface="Arial"/>
              <a:buChar char="•"/>
            </a:pPr>
            <a:endParaRPr lang="en-US" sz="1900" b="1">
              <a:ea typeface="+mn-lt"/>
              <a:cs typeface="+mn-lt"/>
            </a:endParaRPr>
          </a:p>
          <a:p>
            <a:r>
              <a:rPr lang="en-US" sz="1900" err="1">
                <a:ea typeface="+mn-lt"/>
                <a:cs typeface="+mn-lt"/>
              </a:rPr>
              <a:t>Utilisation</a:t>
            </a:r>
            <a:r>
              <a:rPr lang="en-US" sz="1900">
                <a:ea typeface="+mn-lt"/>
                <a:cs typeface="+mn-lt"/>
              </a:rPr>
              <a:t> de Kali Linux pour un </a:t>
            </a:r>
            <a:r>
              <a:rPr lang="en-US" sz="1900" err="1">
                <a:ea typeface="+mn-lt"/>
                <a:cs typeface="+mn-lt"/>
              </a:rPr>
              <a:t>environnement</a:t>
            </a:r>
            <a:r>
              <a:rPr lang="en-US" sz="1900">
                <a:ea typeface="+mn-lt"/>
                <a:cs typeface="+mn-lt"/>
              </a:rPr>
              <a:t> </a:t>
            </a:r>
            <a:r>
              <a:rPr lang="en-US" sz="1900" err="1">
                <a:ea typeface="+mn-lt"/>
                <a:cs typeface="+mn-lt"/>
              </a:rPr>
              <a:t>sécurisé</a:t>
            </a:r>
            <a:r>
              <a:rPr lang="en-US" sz="1900">
                <a:ea typeface="+mn-lt"/>
                <a:cs typeface="+mn-lt"/>
              </a:rPr>
              <a:t> et </a:t>
            </a:r>
            <a:r>
              <a:rPr lang="en-US" sz="1900" err="1">
                <a:ea typeface="+mn-lt"/>
                <a:cs typeface="+mn-lt"/>
              </a:rPr>
              <a:t>équipé</a:t>
            </a:r>
            <a:r>
              <a:rPr lang="en-US" sz="1900">
                <a:ea typeface="+mn-lt"/>
                <a:cs typeface="+mn-lt"/>
              </a:rPr>
              <a:t> </a:t>
            </a:r>
            <a:r>
              <a:rPr lang="en-US" sz="1900" err="1">
                <a:ea typeface="+mn-lt"/>
                <a:cs typeface="+mn-lt"/>
              </a:rPr>
              <a:t>d'outils</a:t>
            </a:r>
            <a:r>
              <a:rPr lang="en-US" sz="1900">
                <a:ea typeface="+mn-lt"/>
                <a:cs typeface="+mn-lt"/>
              </a:rPr>
              <a:t> </a:t>
            </a:r>
            <a:r>
              <a:rPr lang="en-US" sz="1900" err="1">
                <a:ea typeface="+mn-lt"/>
                <a:cs typeface="+mn-lt"/>
              </a:rPr>
              <a:t>spécialisés</a:t>
            </a:r>
            <a:r>
              <a:rPr lang="en-US" sz="1900">
                <a:ea typeface="+mn-lt"/>
                <a:cs typeface="+mn-lt"/>
              </a:rPr>
              <a:t>.</a:t>
            </a:r>
          </a:p>
          <a:p>
            <a:pPr marL="285750" indent="-285750">
              <a:buFont typeface="Arial"/>
              <a:buChar char="•"/>
            </a:pPr>
            <a:endParaRPr lang="en-US" sz="1900">
              <a:ea typeface="+mn-lt"/>
              <a:cs typeface="+mn-lt"/>
            </a:endParaRPr>
          </a:p>
          <a:p>
            <a:pPr marL="285750" indent="-285750">
              <a:buFont typeface="Arial"/>
              <a:buChar char="•"/>
            </a:pPr>
            <a:r>
              <a:rPr lang="en-US" sz="1900" b="1" err="1">
                <a:ea typeface="+mn-lt"/>
                <a:cs typeface="+mn-lt"/>
              </a:rPr>
              <a:t>Objectifs</a:t>
            </a:r>
            <a:endParaRPr lang="en-US" err="1"/>
          </a:p>
          <a:p>
            <a:pPr marL="285750" indent="-285750">
              <a:buFont typeface="Arial"/>
              <a:buChar char="•"/>
            </a:pPr>
            <a:endParaRPr lang="en-US" sz="1900" b="1">
              <a:ea typeface="+mn-lt"/>
              <a:cs typeface="+mn-lt"/>
            </a:endParaRPr>
          </a:p>
          <a:p>
            <a:r>
              <a:rPr lang="en-US" sz="1900">
                <a:ea typeface="+mn-lt"/>
                <a:cs typeface="+mn-lt"/>
              </a:rPr>
              <a:t>Identification des </a:t>
            </a:r>
            <a:r>
              <a:rPr lang="en-US" sz="1900" err="1">
                <a:ea typeface="+mn-lt"/>
                <a:cs typeface="+mn-lt"/>
              </a:rPr>
              <a:t>vulnérabilités</a:t>
            </a:r>
            <a:r>
              <a:rPr lang="en-US" sz="1900">
                <a:ea typeface="+mn-lt"/>
                <a:cs typeface="+mn-lt"/>
              </a:rPr>
              <a:t> </a:t>
            </a:r>
            <a:r>
              <a:rPr lang="en-US" sz="1900" err="1">
                <a:ea typeface="+mn-lt"/>
                <a:cs typeface="+mn-lt"/>
              </a:rPr>
              <a:t>potentielles</a:t>
            </a:r>
            <a:r>
              <a:rPr lang="en-US" sz="1900">
                <a:ea typeface="+mn-lt"/>
                <a:cs typeface="+mn-lt"/>
              </a:rPr>
              <a:t>.</a:t>
            </a:r>
            <a:endParaRPr lang="en-US"/>
          </a:p>
          <a:p>
            <a:r>
              <a:rPr lang="en-US" sz="1900">
                <a:ea typeface="+mn-lt"/>
                <a:cs typeface="+mn-lt"/>
              </a:rPr>
              <a:t>Formulation de </a:t>
            </a:r>
            <a:r>
              <a:rPr lang="en-US" sz="1900" err="1">
                <a:ea typeface="+mn-lt"/>
                <a:cs typeface="+mn-lt"/>
              </a:rPr>
              <a:t>recommandations</a:t>
            </a:r>
            <a:r>
              <a:rPr lang="en-US" sz="1900">
                <a:ea typeface="+mn-lt"/>
                <a:cs typeface="+mn-lt"/>
              </a:rPr>
              <a:t> pour </a:t>
            </a:r>
            <a:r>
              <a:rPr lang="en-US" sz="1900" err="1">
                <a:ea typeface="+mn-lt"/>
                <a:cs typeface="+mn-lt"/>
              </a:rPr>
              <a:t>renforcer</a:t>
            </a:r>
            <a:r>
              <a:rPr lang="en-US" sz="1900">
                <a:ea typeface="+mn-lt"/>
                <a:cs typeface="+mn-lt"/>
              </a:rPr>
              <a:t> la </a:t>
            </a:r>
            <a:r>
              <a:rPr lang="en-US" sz="1900" err="1">
                <a:ea typeface="+mn-lt"/>
                <a:cs typeface="+mn-lt"/>
              </a:rPr>
              <a:t>sécurité</a:t>
            </a:r>
            <a:r>
              <a:rPr lang="en-US" sz="1900">
                <a:ea typeface="+mn-lt"/>
                <a:cs typeface="+mn-lt"/>
              </a:rPr>
              <a:t>.</a:t>
            </a:r>
          </a:p>
          <a:p>
            <a:pPr marL="0" indent="0">
              <a:lnSpc>
                <a:spcPts val="3110"/>
              </a:lnSpc>
              <a:buNone/>
            </a:pPr>
            <a:endParaRPr lang="en-US" sz="1900">
              <a:latin typeface="Noto Sans TC"/>
              <a:ea typeface="Noto Sans TC"/>
            </a:endParaRPr>
          </a:p>
        </p:txBody>
      </p:sp>
    </p:spTree>
    <p:extLst>
      <p:ext uri="{BB962C8B-B14F-4D97-AF65-F5344CB8AC3E}">
        <p14:creationId xmlns:p14="http://schemas.microsoft.com/office/powerpoint/2010/main" val="3998437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name="Slide 3">
    <p:spTree>
      <p:nvGrpSpPr>
        <p:cNvPr id="1" name=""/>
        <p:cNvGrpSpPr/>
        <p:nvPr/>
      </p:nvGrpSpPr>
      <p:grpSpPr>
        <a:xfrm>
          <a:off x="0" y="0"/>
          <a:ext cx="0" cy="0"/>
          <a:chOff x="0" y="0"/>
          <a:chExt cx="0" cy="0"/>
        </a:xfrm>
      </p:grpSpPr>
      <p:sp>
        <p:nvSpPr>
          <p:cNvPr id="4" name="Text 2"/>
          <p:cNvSpPr/>
          <p:nvPr/>
        </p:nvSpPr>
        <p:spPr>
          <a:xfrm>
            <a:off x="4846320" y="999768"/>
            <a:ext cx="4937760" cy="617101"/>
          </a:xfrm>
          <a:prstGeom prst="rect">
            <a:avLst/>
          </a:prstGeom>
          <a:noFill/>
          <a:ln/>
        </p:spPr>
        <p:txBody>
          <a:bodyPr wrap="none" lIns="91440" tIns="45720" rIns="91440" bIns="45720" rtlCol="0" anchor="t"/>
          <a:lstStyle/>
          <a:p>
            <a:pPr marL="0" indent="0" algn="ctr">
              <a:lnSpc>
                <a:spcPts val="4860"/>
              </a:lnSpc>
              <a:buNone/>
            </a:pPr>
            <a:r>
              <a:rPr lang="en-US" sz="3850" err="1">
                <a:solidFill>
                  <a:srgbClr val="383838"/>
                </a:solidFill>
                <a:latin typeface="Montserrat"/>
                <a:ea typeface="Patrick Hand" pitchFamily="34" charset="-122"/>
                <a:cs typeface="Patrick Hand" pitchFamily="34" charset="-120"/>
              </a:rPr>
              <a:t>Projets</a:t>
            </a:r>
            <a:r>
              <a:rPr lang="en-US" sz="3850">
                <a:solidFill>
                  <a:srgbClr val="383838"/>
                </a:solidFill>
                <a:latin typeface="Montserrat"/>
                <a:ea typeface="Patrick Hand" pitchFamily="34" charset="-122"/>
                <a:cs typeface="Patrick Hand" pitchFamily="34" charset="-120"/>
              </a:rPr>
              <a:t> Techniques</a:t>
            </a:r>
            <a:endParaRPr lang="en-US" sz="3850">
              <a:latin typeface="Montserrat"/>
            </a:endParaRPr>
          </a:p>
        </p:txBody>
      </p:sp>
      <p:pic>
        <p:nvPicPr>
          <p:cNvPr id="5" name="Image 0" descr="preencoded.png"/>
          <p:cNvPicPr>
            <a:picLocks noChangeAspect="1"/>
          </p:cNvPicPr>
          <p:nvPr/>
        </p:nvPicPr>
        <p:blipFill>
          <a:blip r:embed="rId3"/>
          <a:stretch>
            <a:fillRect/>
          </a:stretch>
        </p:blipFill>
        <p:spPr>
          <a:xfrm>
            <a:off x="1920716" y="2110621"/>
            <a:ext cx="3349466" cy="2070021"/>
          </a:xfrm>
          <a:prstGeom prst="rect">
            <a:avLst/>
          </a:prstGeom>
        </p:spPr>
      </p:pic>
      <p:sp>
        <p:nvSpPr>
          <p:cNvPr id="6" name="Text 3"/>
          <p:cNvSpPr/>
          <p:nvPr/>
        </p:nvSpPr>
        <p:spPr>
          <a:xfrm>
            <a:off x="2132171" y="4489252"/>
            <a:ext cx="2926556" cy="308610"/>
          </a:xfrm>
          <a:prstGeom prst="rect">
            <a:avLst/>
          </a:prstGeom>
          <a:noFill/>
          <a:ln/>
        </p:spPr>
        <p:txBody>
          <a:bodyPr wrap="none" lIns="91440" tIns="45720" rIns="91440" bIns="45720" rtlCol="0" anchor="t"/>
          <a:lstStyle/>
          <a:p>
            <a:pPr marL="0" indent="0" algn="ctr">
              <a:lnSpc>
                <a:spcPts val="2430"/>
              </a:lnSpc>
              <a:buNone/>
            </a:pPr>
            <a:r>
              <a:rPr lang="en-US" sz="1900" b="1">
                <a:solidFill>
                  <a:srgbClr val="383838"/>
                </a:solidFill>
                <a:latin typeface="Montserrat"/>
                <a:ea typeface="Patrick Hand" pitchFamily="34" charset="-122"/>
                <a:cs typeface="Patrick Hand" pitchFamily="34" charset="-120"/>
              </a:rPr>
              <a:t>Développement JAVA J2EE (Jira)</a:t>
            </a:r>
            <a:endParaRPr lang="en-US" sz="1900">
              <a:latin typeface="Montserrat"/>
            </a:endParaRPr>
          </a:p>
        </p:txBody>
      </p:sp>
      <p:sp>
        <p:nvSpPr>
          <p:cNvPr id="7" name="Text 4"/>
          <p:cNvSpPr/>
          <p:nvPr/>
        </p:nvSpPr>
        <p:spPr>
          <a:xfrm>
            <a:off x="1920716" y="4945975"/>
            <a:ext cx="3349466" cy="1975247"/>
          </a:xfrm>
          <a:prstGeom prst="rect">
            <a:avLst/>
          </a:prstGeom>
          <a:noFill/>
          <a:ln/>
        </p:spPr>
        <p:txBody>
          <a:bodyPr wrap="square" lIns="91440" tIns="45720" rIns="91440" bIns="45720" rtlCol="0" anchor="t"/>
          <a:lstStyle/>
          <a:p>
            <a:pPr algn="ctr">
              <a:lnSpc>
                <a:spcPts val="3110"/>
              </a:lnSpc>
            </a:pPr>
            <a:endParaRPr lang="en-US" sz="1900">
              <a:solidFill>
                <a:srgbClr val="000000"/>
              </a:solidFill>
              <a:latin typeface="Patrick Hand"/>
              <a:ea typeface="Patrick Hand" pitchFamily="34" charset="-122"/>
              <a:cs typeface="Patrick Hand" pitchFamily="34" charset="-120"/>
            </a:endParaRPr>
          </a:p>
          <a:p>
            <a:pPr algn="ctr">
              <a:lnSpc>
                <a:spcPts val="3110"/>
              </a:lnSpc>
            </a:pPr>
            <a:r>
              <a:rPr lang="en-US" sz="1900">
                <a:solidFill>
                  <a:srgbClr val="383838"/>
                </a:solidFill>
                <a:latin typeface="Heebo"/>
                <a:ea typeface="Patrick Hand" pitchFamily="34" charset="-122"/>
                <a:cs typeface="Patrick Hand" pitchFamily="34" charset="-120"/>
              </a:rPr>
              <a:t>Application JAVA avec Spring.</a:t>
            </a:r>
            <a:endParaRPr lang="en-US" sz="1900">
              <a:latin typeface="Heebo"/>
              <a:cs typeface="Heebo"/>
            </a:endParaRPr>
          </a:p>
        </p:txBody>
      </p:sp>
      <p:pic>
        <p:nvPicPr>
          <p:cNvPr id="8" name="Image 1" descr="preencoded.png"/>
          <p:cNvPicPr>
            <a:picLocks noChangeAspect="1"/>
          </p:cNvPicPr>
          <p:nvPr/>
        </p:nvPicPr>
        <p:blipFill>
          <a:blip r:embed="rId4"/>
          <a:stretch>
            <a:fillRect/>
          </a:stretch>
        </p:blipFill>
        <p:spPr>
          <a:xfrm>
            <a:off x="5640467" y="2110621"/>
            <a:ext cx="3349466" cy="2070021"/>
          </a:xfrm>
          <a:prstGeom prst="rect">
            <a:avLst/>
          </a:prstGeom>
        </p:spPr>
      </p:pic>
      <p:sp>
        <p:nvSpPr>
          <p:cNvPr id="9" name="Text 5"/>
          <p:cNvSpPr/>
          <p:nvPr/>
        </p:nvSpPr>
        <p:spPr>
          <a:xfrm>
            <a:off x="5640467" y="4489252"/>
            <a:ext cx="3349466" cy="617220"/>
          </a:xfrm>
          <a:prstGeom prst="rect">
            <a:avLst/>
          </a:prstGeom>
          <a:noFill/>
          <a:ln/>
        </p:spPr>
        <p:txBody>
          <a:bodyPr wrap="square" lIns="91440" tIns="45720" rIns="91440" bIns="45720" rtlCol="0" anchor="t"/>
          <a:lstStyle/>
          <a:p>
            <a:pPr marL="0" indent="0" algn="ctr">
              <a:lnSpc>
                <a:spcPts val="2430"/>
              </a:lnSpc>
              <a:buNone/>
            </a:pPr>
            <a:r>
              <a:rPr lang="en-US" sz="1900" b="1">
                <a:solidFill>
                  <a:srgbClr val="383838"/>
                </a:solidFill>
                <a:latin typeface="Montserrat"/>
                <a:ea typeface="Patrick Hand" pitchFamily="34" charset="-122"/>
                <a:cs typeface="Patrick Hand" pitchFamily="34" charset="-120"/>
              </a:rPr>
              <a:t>Administration Base de données (Confluence)</a:t>
            </a:r>
            <a:endParaRPr lang="en-US" sz="1900">
              <a:latin typeface="Montserrat"/>
            </a:endParaRPr>
          </a:p>
        </p:txBody>
      </p:sp>
      <p:sp>
        <p:nvSpPr>
          <p:cNvPr id="10" name="Text 6"/>
          <p:cNvSpPr/>
          <p:nvPr/>
        </p:nvSpPr>
        <p:spPr>
          <a:xfrm>
            <a:off x="5640467" y="5254585"/>
            <a:ext cx="3349466" cy="1975247"/>
          </a:xfrm>
          <a:prstGeom prst="rect">
            <a:avLst/>
          </a:prstGeom>
          <a:noFill/>
          <a:ln/>
        </p:spPr>
        <p:txBody>
          <a:bodyPr wrap="square" lIns="91440" tIns="45720" rIns="91440" bIns="45720" rtlCol="0" anchor="t"/>
          <a:lstStyle/>
          <a:p>
            <a:pPr marL="0" indent="0" algn="ctr">
              <a:lnSpc>
                <a:spcPts val="3110"/>
              </a:lnSpc>
              <a:buNone/>
            </a:pPr>
            <a:r>
              <a:rPr lang="en-US" sz="1900">
                <a:solidFill>
                  <a:srgbClr val="383838"/>
                </a:solidFill>
                <a:latin typeface="Heebo"/>
                <a:ea typeface="Patrick Hand" pitchFamily="34" charset="-122"/>
                <a:cs typeface="Patrick Hand" pitchFamily="34" charset="-120"/>
              </a:rPr>
              <a:t>Base de Données</a:t>
            </a:r>
            <a:endParaRPr lang="en-US" sz="1900">
              <a:solidFill>
                <a:srgbClr val="383838"/>
              </a:solidFill>
              <a:latin typeface="Heebo"/>
              <a:cs typeface="Heebo"/>
            </a:endParaRPr>
          </a:p>
        </p:txBody>
      </p:sp>
      <p:pic>
        <p:nvPicPr>
          <p:cNvPr id="11" name="Image 2" descr="preencoded.png"/>
          <p:cNvPicPr>
            <a:picLocks noChangeAspect="1"/>
          </p:cNvPicPr>
          <p:nvPr/>
        </p:nvPicPr>
        <p:blipFill>
          <a:blip r:embed="rId5"/>
          <a:stretch>
            <a:fillRect/>
          </a:stretch>
        </p:blipFill>
        <p:spPr>
          <a:xfrm>
            <a:off x="9360218" y="2110621"/>
            <a:ext cx="3349466" cy="2070021"/>
          </a:xfrm>
          <a:prstGeom prst="rect">
            <a:avLst/>
          </a:prstGeom>
        </p:spPr>
      </p:pic>
      <p:sp>
        <p:nvSpPr>
          <p:cNvPr id="12" name="Text 7"/>
          <p:cNvSpPr/>
          <p:nvPr/>
        </p:nvSpPr>
        <p:spPr>
          <a:xfrm>
            <a:off x="9360218" y="4489252"/>
            <a:ext cx="3349466" cy="617220"/>
          </a:xfrm>
          <a:prstGeom prst="rect">
            <a:avLst/>
          </a:prstGeom>
          <a:noFill/>
          <a:ln/>
        </p:spPr>
        <p:txBody>
          <a:bodyPr wrap="square" lIns="91440" tIns="45720" rIns="91440" bIns="45720" rtlCol="0" anchor="t"/>
          <a:lstStyle/>
          <a:p>
            <a:pPr marL="0" indent="0" algn="ctr">
              <a:lnSpc>
                <a:spcPts val="2430"/>
              </a:lnSpc>
              <a:buNone/>
            </a:pPr>
            <a:r>
              <a:rPr lang="en-US" sz="1900" b="1">
                <a:solidFill>
                  <a:srgbClr val="383838"/>
                </a:solidFill>
                <a:latin typeface="Montserrat"/>
                <a:ea typeface="Patrick Hand" pitchFamily="34" charset="-122"/>
                <a:cs typeface="Patrick Hand" pitchFamily="34" charset="-120"/>
              </a:rPr>
              <a:t>Architecte BIG DATA (Jira et Confluence)</a:t>
            </a:r>
            <a:endParaRPr lang="en-US" sz="1900">
              <a:latin typeface="Montserrat"/>
            </a:endParaRPr>
          </a:p>
        </p:txBody>
      </p:sp>
      <p:sp>
        <p:nvSpPr>
          <p:cNvPr id="13" name="Text 8"/>
          <p:cNvSpPr/>
          <p:nvPr/>
        </p:nvSpPr>
        <p:spPr>
          <a:xfrm>
            <a:off x="9360218" y="5254585"/>
            <a:ext cx="3349466" cy="1975247"/>
          </a:xfrm>
          <a:prstGeom prst="rect">
            <a:avLst/>
          </a:prstGeom>
          <a:noFill/>
          <a:ln/>
        </p:spPr>
        <p:txBody>
          <a:bodyPr wrap="square" lIns="91440" tIns="45720" rIns="91440" bIns="45720" rtlCol="0" anchor="t"/>
          <a:lstStyle/>
          <a:p>
            <a:pPr algn="ctr">
              <a:lnSpc>
                <a:spcPts val="3110"/>
              </a:lnSpc>
            </a:pPr>
            <a:r>
              <a:rPr lang="en-US" sz="1900">
                <a:solidFill>
                  <a:srgbClr val="383838"/>
                </a:solidFill>
                <a:latin typeface="Heebo"/>
                <a:ea typeface="Patrick Hand" pitchFamily="34" charset="-122"/>
                <a:cs typeface="Patrick Hand" pitchFamily="34" charset="-120"/>
              </a:rPr>
              <a:t> Infrastructure Big Data et </a:t>
            </a:r>
            <a:r>
              <a:rPr lang="en-US" sz="1900" err="1">
                <a:solidFill>
                  <a:srgbClr val="383838"/>
                </a:solidFill>
                <a:latin typeface="Heebo"/>
                <a:ea typeface="Patrick Hand" pitchFamily="34" charset="-122"/>
                <a:cs typeface="Patrick Hand" pitchFamily="34" charset="-120"/>
              </a:rPr>
              <a:t>d'Analyse</a:t>
            </a:r>
            <a:r>
              <a:rPr lang="en-US" sz="1900">
                <a:solidFill>
                  <a:srgbClr val="383838"/>
                </a:solidFill>
                <a:latin typeface="Heebo"/>
                <a:ea typeface="Patrick Hand" pitchFamily="34" charset="-122"/>
                <a:cs typeface="Patrick Hand" pitchFamily="34" charset="-120"/>
              </a:rPr>
              <a:t> des données</a:t>
            </a:r>
            <a:endParaRPr lang="en-US" sz="1900">
              <a:solidFill>
                <a:srgbClr val="383838"/>
              </a:solidFill>
              <a:latin typeface="Heebo"/>
              <a:cs typeface="Heeb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age 1" descr="preencoded.png"/>
          <p:cNvPicPr>
            <a:picLocks noChangeAspect="1"/>
          </p:cNvPicPr>
          <p:nvPr/>
        </p:nvPicPr>
        <p:blipFill>
          <a:blip r:embed="rId3"/>
          <a:stretch>
            <a:fillRect/>
          </a:stretch>
        </p:blipFill>
        <p:spPr>
          <a:xfrm>
            <a:off x="0" y="0"/>
            <a:ext cx="5486400" cy="8229600"/>
          </a:xfrm>
          <a:prstGeom prst="rect">
            <a:avLst/>
          </a:prstGeom>
        </p:spPr>
      </p:pic>
      <p:sp>
        <p:nvSpPr>
          <p:cNvPr id="5" name="Text 1"/>
          <p:cNvSpPr/>
          <p:nvPr/>
        </p:nvSpPr>
        <p:spPr>
          <a:xfrm>
            <a:off x="7300913" y="1080789"/>
            <a:ext cx="5744647" cy="540068"/>
          </a:xfrm>
          <a:prstGeom prst="rect">
            <a:avLst/>
          </a:prstGeom>
          <a:noFill/>
          <a:ln/>
        </p:spPr>
        <p:txBody>
          <a:bodyPr wrap="none" lIns="91440" tIns="45720" rIns="91440" bIns="45720" rtlCol="0" anchor="t"/>
          <a:lstStyle/>
          <a:p>
            <a:pPr marL="0" indent="0">
              <a:lnSpc>
                <a:spcPts val="4253"/>
              </a:lnSpc>
              <a:buNone/>
            </a:pPr>
            <a:r>
              <a:rPr lang="en-US" sz="3400" err="1">
                <a:solidFill>
                  <a:srgbClr val="000000"/>
                </a:solidFill>
                <a:latin typeface="Montserrat"/>
                <a:ea typeface="Sora"/>
                <a:cs typeface="Sora" pitchFamily="34" charset="-120"/>
              </a:rPr>
              <a:t>Pré</a:t>
            </a:r>
            <a:r>
              <a:rPr lang="en-US" sz="3400">
                <a:solidFill>
                  <a:srgbClr val="000000"/>
                </a:solidFill>
                <a:latin typeface="Montserrat"/>
                <a:ea typeface="Sora"/>
                <a:cs typeface="Sora" pitchFamily="34" charset="-120"/>
              </a:rPr>
              <a:t>-Analyse et Scan Initial</a:t>
            </a:r>
            <a:endParaRPr lang="en-US" sz="3400">
              <a:solidFill>
                <a:srgbClr val="000000"/>
              </a:solidFill>
              <a:latin typeface="Montserrat"/>
              <a:ea typeface="Sora"/>
            </a:endParaRPr>
          </a:p>
        </p:txBody>
      </p:sp>
      <p:sp>
        <p:nvSpPr>
          <p:cNvPr id="6" name="Shape 2"/>
          <p:cNvSpPr/>
          <p:nvPr/>
        </p:nvSpPr>
        <p:spPr>
          <a:xfrm>
            <a:off x="6339721" y="2295049"/>
            <a:ext cx="21550" cy="4438650"/>
          </a:xfrm>
          <a:prstGeom prst="rect">
            <a:avLst/>
          </a:prstGeom>
          <a:solidFill>
            <a:srgbClr val="B380FF"/>
          </a:solidFill>
          <a:ln/>
        </p:spPr>
        <p:txBody>
          <a:bodyPr/>
          <a:lstStyle/>
          <a:p>
            <a:endParaRPr lang="en-GB">
              <a:solidFill>
                <a:srgbClr val="000000"/>
              </a:solidFill>
            </a:endParaRPr>
          </a:p>
        </p:txBody>
      </p:sp>
      <p:sp>
        <p:nvSpPr>
          <p:cNvPr id="7" name="Shape 3"/>
          <p:cNvSpPr/>
          <p:nvPr/>
        </p:nvSpPr>
        <p:spPr>
          <a:xfrm>
            <a:off x="6544806" y="2672894"/>
            <a:ext cx="604837" cy="21550"/>
          </a:xfrm>
          <a:prstGeom prst="rect">
            <a:avLst/>
          </a:prstGeom>
          <a:solidFill>
            <a:srgbClr val="B380FF"/>
          </a:solidFill>
          <a:ln/>
        </p:spPr>
        <p:txBody>
          <a:bodyPr/>
          <a:lstStyle/>
          <a:p>
            <a:endParaRPr lang="en-GB">
              <a:solidFill>
                <a:srgbClr val="000000"/>
              </a:solidFill>
            </a:endParaRPr>
          </a:p>
        </p:txBody>
      </p:sp>
      <p:sp>
        <p:nvSpPr>
          <p:cNvPr id="8" name="Shape 4"/>
          <p:cNvSpPr/>
          <p:nvPr/>
        </p:nvSpPr>
        <p:spPr>
          <a:xfrm>
            <a:off x="6156067" y="2489359"/>
            <a:ext cx="388739" cy="388739"/>
          </a:xfrm>
          <a:prstGeom prst="roundRect">
            <a:avLst>
              <a:gd name="adj" fmla="val 13337"/>
            </a:avLst>
          </a:prstGeom>
          <a:solidFill>
            <a:srgbClr val="1A1A21"/>
          </a:solidFill>
          <a:ln/>
        </p:spPr>
        <p:txBody>
          <a:bodyPr/>
          <a:lstStyle/>
          <a:p>
            <a:endParaRPr lang="en-GB">
              <a:solidFill>
                <a:srgbClr val="000000"/>
              </a:solidFill>
            </a:endParaRPr>
          </a:p>
        </p:txBody>
      </p:sp>
      <p:sp>
        <p:nvSpPr>
          <p:cNvPr id="9" name="Text 5"/>
          <p:cNvSpPr/>
          <p:nvPr/>
        </p:nvSpPr>
        <p:spPr>
          <a:xfrm>
            <a:off x="6295608" y="2554129"/>
            <a:ext cx="109657" cy="259199"/>
          </a:xfrm>
          <a:prstGeom prst="rect">
            <a:avLst/>
          </a:prstGeom>
          <a:noFill/>
          <a:ln/>
        </p:spPr>
        <p:txBody>
          <a:bodyPr wrap="none" rtlCol="0" anchor="t"/>
          <a:lstStyle/>
          <a:p>
            <a:pPr marL="0" indent="0" algn="ctr">
              <a:lnSpc>
                <a:spcPts val="2041"/>
              </a:lnSpc>
              <a:buNone/>
            </a:pPr>
            <a:r>
              <a:rPr lang="en-US" sz="2041">
                <a:solidFill>
                  <a:srgbClr val="000000"/>
                </a:solidFill>
                <a:latin typeface="Sora" pitchFamily="34" charset="0"/>
                <a:ea typeface="Sora" pitchFamily="34" charset="-122"/>
                <a:cs typeface="Sora" pitchFamily="34" charset="-120"/>
              </a:rPr>
              <a:t>1</a:t>
            </a:r>
            <a:endParaRPr lang="en-US" sz="2041">
              <a:solidFill>
                <a:srgbClr val="000000"/>
              </a:solidFill>
            </a:endParaRPr>
          </a:p>
        </p:txBody>
      </p:sp>
      <p:sp>
        <p:nvSpPr>
          <p:cNvPr id="10" name="Text 6"/>
          <p:cNvSpPr/>
          <p:nvPr/>
        </p:nvSpPr>
        <p:spPr>
          <a:xfrm>
            <a:off x="7300913" y="2467808"/>
            <a:ext cx="3061930" cy="269915"/>
          </a:xfrm>
          <a:prstGeom prst="rect">
            <a:avLst/>
          </a:prstGeom>
          <a:noFill/>
          <a:ln/>
        </p:spPr>
        <p:txBody>
          <a:bodyPr wrap="none" lIns="91440" tIns="45720" rIns="91440" bIns="45720" rtlCol="0" anchor="t"/>
          <a:lstStyle/>
          <a:p>
            <a:pPr marL="0" indent="0" algn="l">
              <a:lnSpc>
                <a:spcPts val="2126"/>
              </a:lnSpc>
              <a:buNone/>
            </a:pPr>
            <a:r>
              <a:rPr lang="en-US" sz="1700">
                <a:solidFill>
                  <a:srgbClr val="000000"/>
                </a:solidFill>
                <a:latin typeface="Montserrat"/>
                <a:ea typeface="Sora" pitchFamily="34" charset="-122"/>
                <a:cs typeface="Sora" pitchFamily="34" charset="-120"/>
              </a:rPr>
              <a:t>Script broadcast-avahi-dos</a:t>
            </a:r>
            <a:endParaRPr lang="en-US" sz="1700">
              <a:solidFill>
                <a:srgbClr val="000000"/>
              </a:solidFill>
              <a:latin typeface="Montserrat"/>
            </a:endParaRPr>
          </a:p>
        </p:txBody>
      </p:sp>
      <p:sp>
        <p:nvSpPr>
          <p:cNvPr id="11" name="Text 7"/>
          <p:cNvSpPr/>
          <p:nvPr/>
        </p:nvSpPr>
        <p:spPr>
          <a:xfrm>
            <a:off x="7300913" y="2841308"/>
            <a:ext cx="6724650" cy="553164"/>
          </a:xfrm>
          <a:prstGeom prst="rect">
            <a:avLst/>
          </a:prstGeom>
          <a:noFill/>
          <a:ln/>
        </p:spPr>
        <p:txBody>
          <a:bodyPr wrap="square" rtlCol="0" anchor="t"/>
          <a:lstStyle/>
          <a:p>
            <a:pPr marL="0" indent="0" algn="l">
              <a:lnSpc>
                <a:spcPts val="2177"/>
              </a:lnSpc>
              <a:buNone/>
            </a:pPr>
            <a:r>
              <a:rPr lang="en-US" sz="1361">
                <a:solidFill>
                  <a:srgbClr val="000000"/>
                </a:solidFill>
                <a:latin typeface="Noto Sans TC" pitchFamily="34" charset="0"/>
                <a:ea typeface="Noto Sans TC" pitchFamily="34" charset="-122"/>
                <a:cs typeface="Noto Sans TC" pitchFamily="34" charset="-120"/>
              </a:rPr>
              <a:t>Exécuté pour détecter une vulnérabilité potentielle de déni de service liée à Avahi (CVE-2011-1002). Aucune vulnérabilité n'a été détectée sur la machine locale.</a:t>
            </a:r>
            <a:endParaRPr lang="en-US" sz="1361">
              <a:solidFill>
                <a:srgbClr val="000000"/>
              </a:solidFill>
            </a:endParaRPr>
          </a:p>
        </p:txBody>
      </p:sp>
      <p:sp>
        <p:nvSpPr>
          <p:cNvPr id="12" name="Shape 8"/>
          <p:cNvSpPr/>
          <p:nvPr/>
        </p:nvSpPr>
        <p:spPr>
          <a:xfrm>
            <a:off x="6544806" y="4117836"/>
            <a:ext cx="604837" cy="21550"/>
          </a:xfrm>
          <a:prstGeom prst="rect">
            <a:avLst/>
          </a:prstGeom>
          <a:solidFill>
            <a:srgbClr val="B380FF"/>
          </a:solidFill>
          <a:ln/>
        </p:spPr>
        <p:txBody>
          <a:bodyPr/>
          <a:lstStyle/>
          <a:p>
            <a:endParaRPr lang="en-GB">
              <a:solidFill>
                <a:srgbClr val="000000"/>
              </a:solidFill>
            </a:endParaRPr>
          </a:p>
        </p:txBody>
      </p:sp>
      <p:sp>
        <p:nvSpPr>
          <p:cNvPr id="13" name="Shape 9"/>
          <p:cNvSpPr/>
          <p:nvPr/>
        </p:nvSpPr>
        <p:spPr>
          <a:xfrm>
            <a:off x="6156067" y="3934301"/>
            <a:ext cx="388739" cy="388739"/>
          </a:xfrm>
          <a:prstGeom prst="roundRect">
            <a:avLst>
              <a:gd name="adj" fmla="val 13337"/>
            </a:avLst>
          </a:prstGeom>
          <a:solidFill>
            <a:srgbClr val="1A1A21"/>
          </a:solidFill>
          <a:ln/>
        </p:spPr>
        <p:txBody>
          <a:bodyPr/>
          <a:lstStyle/>
          <a:p>
            <a:endParaRPr lang="en-GB">
              <a:solidFill>
                <a:srgbClr val="000000"/>
              </a:solidFill>
            </a:endParaRPr>
          </a:p>
        </p:txBody>
      </p:sp>
      <p:sp>
        <p:nvSpPr>
          <p:cNvPr id="14" name="Text 10"/>
          <p:cNvSpPr/>
          <p:nvPr/>
        </p:nvSpPr>
        <p:spPr>
          <a:xfrm>
            <a:off x="6269653" y="3999071"/>
            <a:ext cx="161568" cy="259199"/>
          </a:xfrm>
          <a:prstGeom prst="rect">
            <a:avLst/>
          </a:prstGeom>
          <a:noFill/>
          <a:ln/>
        </p:spPr>
        <p:txBody>
          <a:bodyPr wrap="none" rtlCol="0" anchor="t"/>
          <a:lstStyle/>
          <a:p>
            <a:pPr marL="0" indent="0" algn="ctr">
              <a:lnSpc>
                <a:spcPts val="2041"/>
              </a:lnSpc>
              <a:buNone/>
            </a:pPr>
            <a:r>
              <a:rPr lang="en-US" sz="2041">
                <a:solidFill>
                  <a:srgbClr val="000000"/>
                </a:solidFill>
                <a:latin typeface="Sora" pitchFamily="34" charset="0"/>
                <a:ea typeface="Sora" pitchFamily="34" charset="-122"/>
                <a:cs typeface="Sora" pitchFamily="34" charset="-120"/>
              </a:rPr>
              <a:t>2</a:t>
            </a:r>
            <a:endParaRPr lang="en-US" sz="2041">
              <a:solidFill>
                <a:srgbClr val="000000"/>
              </a:solidFill>
            </a:endParaRPr>
          </a:p>
        </p:txBody>
      </p:sp>
      <p:sp>
        <p:nvSpPr>
          <p:cNvPr id="15" name="Text 11"/>
          <p:cNvSpPr/>
          <p:nvPr/>
        </p:nvSpPr>
        <p:spPr>
          <a:xfrm>
            <a:off x="7300913" y="3912751"/>
            <a:ext cx="2624257" cy="269915"/>
          </a:xfrm>
          <a:prstGeom prst="rect">
            <a:avLst/>
          </a:prstGeom>
          <a:noFill/>
          <a:ln/>
        </p:spPr>
        <p:txBody>
          <a:bodyPr wrap="none" lIns="91440" tIns="45720" rIns="91440" bIns="45720" rtlCol="0" anchor="t"/>
          <a:lstStyle/>
          <a:p>
            <a:pPr marL="0" indent="0" algn="l">
              <a:lnSpc>
                <a:spcPts val="2126"/>
              </a:lnSpc>
              <a:buNone/>
            </a:pPr>
            <a:r>
              <a:rPr lang="en-US" sz="1700">
                <a:solidFill>
                  <a:srgbClr val="000000"/>
                </a:solidFill>
                <a:latin typeface="Montserrat"/>
                <a:ea typeface="Sora" pitchFamily="34" charset="-122"/>
                <a:cs typeface="Sora" pitchFamily="34" charset="-120"/>
              </a:rPr>
              <a:t>Scan de </a:t>
            </a:r>
            <a:r>
              <a:rPr lang="en-US" sz="1700" err="1">
                <a:solidFill>
                  <a:srgbClr val="000000"/>
                </a:solidFill>
                <a:latin typeface="Montserrat"/>
                <a:ea typeface="Sora" pitchFamily="34" charset="-122"/>
                <a:cs typeface="Sora" pitchFamily="34" charset="-120"/>
              </a:rPr>
              <a:t>l'hôte</a:t>
            </a:r>
            <a:r>
              <a:rPr lang="en-US" sz="1700">
                <a:solidFill>
                  <a:srgbClr val="000000"/>
                </a:solidFill>
                <a:latin typeface="Montserrat"/>
                <a:ea typeface="Sora" pitchFamily="34" charset="-122"/>
                <a:cs typeface="Sora" pitchFamily="34" charset="-120"/>
              </a:rPr>
              <a:t> localhost</a:t>
            </a:r>
            <a:endParaRPr lang="en-US" sz="1700">
              <a:solidFill>
                <a:srgbClr val="000000"/>
              </a:solidFill>
              <a:latin typeface="Montserrat"/>
            </a:endParaRPr>
          </a:p>
        </p:txBody>
      </p:sp>
      <p:sp>
        <p:nvSpPr>
          <p:cNvPr id="16" name="Text 12"/>
          <p:cNvSpPr/>
          <p:nvPr/>
        </p:nvSpPr>
        <p:spPr>
          <a:xfrm>
            <a:off x="7300913" y="4286250"/>
            <a:ext cx="6724650" cy="553164"/>
          </a:xfrm>
          <a:prstGeom prst="rect">
            <a:avLst/>
          </a:prstGeom>
          <a:noFill/>
          <a:ln/>
        </p:spPr>
        <p:txBody>
          <a:bodyPr wrap="square" rtlCol="0" anchor="t"/>
          <a:lstStyle/>
          <a:p>
            <a:pPr marL="0" indent="0" algn="l">
              <a:lnSpc>
                <a:spcPts val="2177"/>
              </a:lnSpc>
              <a:buNone/>
            </a:pPr>
            <a:r>
              <a:rPr lang="en-US" sz="1361">
                <a:solidFill>
                  <a:srgbClr val="000000"/>
                </a:solidFill>
                <a:latin typeface="Noto Sans TC" pitchFamily="34" charset="0"/>
                <a:ea typeface="Noto Sans TC" pitchFamily="34" charset="-122"/>
                <a:cs typeface="Noto Sans TC" pitchFamily="34" charset="-120"/>
              </a:rPr>
              <a:t>Le port 9898 a été identifié comme ouvert, avec un service nommé "monkeycom" en cours d'exécution.</a:t>
            </a:r>
            <a:endParaRPr lang="en-US" sz="1361">
              <a:solidFill>
                <a:srgbClr val="000000"/>
              </a:solidFill>
            </a:endParaRPr>
          </a:p>
        </p:txBody>
      </p:sp>
      <p:sp>
        <p:nvSpPr>
          <p:cNvPr id="17" name="Shape 13"/>
          <p:cNvSpPr/>
          <p:nvPr/>
        </p:nvSpPr>
        <p:spPr>
          <a:xfrm>
            <a:off x="6544806" y="5562779"/>
            <a:ext cx="604837" cy="21550"/>
          </a:xfrm>
          <a:prstGeom prst="rect">
            <a:avLst/>
          </a:prstGeom>
          <a:solidFill>
            <a:srgbClr val="B380FF"/>
          </a:solidFill>
          <a:ln/>
        </p:spPr>
        <p:txBody>
          <a:bodyPr/>
          <a:lstStyle/>
          <a:p>
            <a:endParaRPr lang="en-GB">
              <a:solidFill>
                <a:srgbClr val="000000"/>
              </a:solidFill>
            </a:endParaRPr>
          </a:p>
        </p:txBody>
      </p:sp>
      <p:sp>
        <p:nvSpPr>
          <p:cNvPr id="18" name="Shape 14"/>
          <p:cNvSpPr/>
          <p:nvPr/>
        </p:nvSpPr>
        <p:spPr>
          <a:xfrm>
            <a:off x="6156067" y="5379244"/>
            <a:ext cx="388739" cy="388739"/>
          </a:xfrm>
          <a:prstGeom prst="roundRect">
            <a:avLst>
              <a:gd name="adj" fmla="val 13337"/>
            </a:avLst>
          </a:prstGeom>
          <a:solidFill>
            <a:srgbClr val="1A1A21"/>
          </a:solidFill>
          <a:ln/>
        </p:spPr>
        <p:txBody>
          <a:bodyPr/>
          <a:lstStyle/>
          <a:p>
            <a:endParaRPr lang="en-GB">
              <a:solidFill>
                <a:srgbClr val="000000"/>
              </a:solidFill>
            </a:endParaRPr>
          </a:p>
        </p:txBody>
      </p:sp>
      <p:sp>
        <p:nvSpPr>
          <p:cNvPr id="19" name="Text 15"/>
          <p:cNvSpPr/>
          <p:nvPr/>
        </p:nvSpPr>
        <p:spPr>
          <a:xfrm>
            <a:off x="6270010" y="5444014"/>
            <a:ext cx="160734" cy="259199"/>
          </a:xfrm>
          <a:prstGeom prst="rect">
            <a:avLst/>
          </a:prstGeom>
          <a:noFill/>
          <a:ln/>
        </p:spPr>
        <p:txBody>
          <a:bodyPr wrap="none" rtlCol="0" anchor="t"/>
          <a:lstStyle/>
          <a:p>
            <a:pPr marL="0" indent="0" algn="ctr">
              <a:lnSpc>
                <a:spcPts val="2041"/>
              </a:lnSpc>
              <a:buNone/>
            </a:pPr>
            <a:r>
              <a:rPr lang="en-US" sz="2041">
                <a:solidFill>
                  <a:srgbClr val="000000"/>
                </a:solidFill>
                <a:latin typeface="Sora" pitchFamily="34" charset="0"/>
                <a:ea typeface="Sora" pitchFamily="34" charset="-122"/>
                <a:cs typeface="Sora" pitchFamily="34" charset="-120"/>
              </a:rPr>
              <a:t>3</a:t>
            </a:r>
            <a:endParaRPr lang="en-US" sz="2041">
              <a:solidFill>
                <a:srgbClr val="000000"/>
              </a:solidFill>
            </a:endParaRPr>
          </a:p>
        </p:txBody>
      </p:sp>
      <p:sp>
        <p:nvSpPr>
          <p:cNvPr id="20" name="Text 16"/>
          <p:cNvSpPr/>
          <p:nvPr/>
        </p:nvSpPr>
        <p:spPr>
          <a:xfrm>
            <a:off x="7300913" y="5357693"/>
            <a:ext cx="4069913" cy="269915"/>
          </a:xfrm>
          <a:prstGeom prst="rect">
            <a:avLst/>
          </a:prstGeom>
          <a:noFill/>
          <a:ln/>
        </p:spPr>
        <p:txBody>
          <a:bodyPr wrap="none" lIns="91440" tIns="45720" rIns="91440" bIns="45720" rtlCol="0" anchor="t"/>
          <a:lstStyle/>
          <a:p>
            <a:pPr marL="0" indent="0" algn="l">
              <a:lnSpc>
                <a:spcPts val="2126"/>
              </a:lnSpc>
              <a:buNone/>
            </a:pPr>
            <a:r>
              <a:rPr lang="en-US" sz="1700" err="1">
                <a:solidFill>
                  <a:srgbClr val="000000"/>
                </a:solidFill>
                <a:latin typeface="Montserrat"/>
                <a:ea typeface="Sora" pitchFamily="34" charset="-122"/>
                <a:cs typeface="Sora" pitchFamily="34" charset="-120"/>
              </a:rPr>
              <a:t>Vérification</a:t>
            </a:r>
            <a:r>
              <a:rPr lang="en-US" sz="1700">
                <a:solidFill>
                  <a:srgbClr val="000000"/>
                </a:solidFill>
                <a:latin typeface="Montserrat"/>
                <a:ea typeface="Sora" pitchFamily="34" charset="-122"/>
                <a:cs typeface="Sora" pitchFamily="34" charset="-120"/>
              </a:rPr>
              <a:t> du service "</a:t>
            </a:r>
            <a:r>
              <a:rPr lang="en-US" sz="1700" err="1">
                <a:solidFill>
                  <a:srgbClr val="000000"/>
                </a:solidFill>
                <a:latin typeface="Montserrat"/>
                <a:ea typeface="Sora" pitchFamily="34" charset="-122"/>
                <a:cs typeface="Sora" pitchFamily="34" charset="-120"/>
              </a:rPr>
              <a:t>monkeycom</a:t>
            </a:r>
            <a:r>
              <a:rPr lang="en-US" sz="1700">
                <a:solidFill>
                  <a:srgbClr val="000000"/>
                </a:solidFill>
                <a:latin typeface="Montserrat"/>
                <a:ea typeface="Sora" pitchFamily="34" charset="-122"/>
                <a:cs typeface="Sora" pitchFamily="34" charset="-120"/>
              </a:rPr>
              <a:t>"</a:t>
            </a:r>
            <a:endParaRPr lang="en-US" sz="1700">
              <a:solidFill>
                <a:srgbClr val="000000"/>
              </a:solidFill>
              <a:latin typeface="Montserrat"/>
            </a:endParaRPr>
          </a:p>
        </p:txBody>
      </p:sp>
      <p:sp>
        <p:nvSpPr>
          <p:cNvPr id="21" name="Text 17"/>
          <p:cNvSpPr/>
          <p:nvPr/>
        </p:nvSpPr>
        <p:spPr>
          <a:xfrm>
            <a:off x="7300913" y="5731193"/>
            <a:ext cx="6724650" cy="829747"/>
          </a:xfrm>
          <a:prstGeom prst="rect">
            <a:avLst/>
          </a:prstGeom>
          <a:noFill/>
          <a:ln/>
        </p:spPr>
        <p:txBody>
          <a:bodyPr wrap="square" rtlCol="0" anchor="t"/>
          <a:lstStyle/>
          <a:p>
            <a:pPr marL="0" indent="0" algn="l">
              <a:lnSpc>
                <a:spcPts val="2177"/>
              </a:lnSpc>
              <a:buNone/>
            </a:pPr>
            <a:r>
              <a:rPr lang="en-US" sz="1361">
                <a:solidFill>
                  <a:srgbClr val="000000"/>
                </a:solidFill>
                <a:latin typeface="Noto Sans TC" pitchFamily="34" charset="0"/>
                <a:ea typeface="Noto Sans TC" pitchFamily="34" charset="-122"/>
                <a:cs typeface="Noto Sans TC" pitchFamily="34" charset="-120"/>
              </a:rPr>
              <a:t>Des recherches ont révélé que "monkeycom" est associé à un ver Sasser affectant les systèmes Windows. Des tests supplémentaires ont été effectués pour vérifier son activité sur la machine virtuelle Linux.</a:t>
            </a:r>
            <a:endParaRPr lang="en-US" sz="1361">
              <a:solidFill>
                <a:srgbClr val="000000"/>
              </a:solidFill>
            </a:endParaRPr>
          </a:p>
        </p:txBody>
      </p:sp>
    </p:spTree>
    <p:extLst>
      <p:ext uri="{BB962C8B-B14F-4D97-AF65-F5344CB8AC3E}">
        <p14:creationId xmlns:p14="http://schemas.microsoft.com/office/powerpoint/2010/main" val="30803073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age 1" descr="preencoded.png"/>
          <p:cNvPicPr>
            <a:picLocks noChangeAspect="1"/>
          </p:cNvPicPr>
          <p:nvPr/>
        </p:nvPicPr>
        <p:blipFill>
          <a:blip r:embed="rId3"/>
          <a:stretch>
            <a:fillRect/>
          </a:stretch>
        </p:blipFill>
        <p:spPr>
          <a:xfrm>
            <a:off x="0" y="0"/>
            <a:ext cx="14630400" cy="2657832"/>
          </a:xfrm>
          <a:prstGeom prst="rect">
            <a:avLst/>
          </a:prstGeom>
        </p:spPr>
      </p:pic>
      <p:sp>
        <p:nvSpPr>
          <p:cNvPr id="5" name="Text 1"/>
          <p:cNvSpPr/>
          <p:nvPr/>
        </p:nvSpPr>
        <p:spPr>
          <a:xfrm>
            <a:off x="3403163" y="3209151"/>
            <a:ext cx="9480352" cy="664488"/>
          </a:xfrm>
          <a:prstGeom prst="rect">
            <a:avLst/>
          </a:prstGeom>
          <a:noFill/>
          <a:ln/>
        </p:spPr>
        <p:txBody>
          <a:bodyPr wrap="none" lIns="91440" tIns="45720" rIns="91440" bIns="45720" rtlCol="0" anchor="t"/>
          <a:lstStyle/>
          <a:p>
            <a:pPr marL="0" indent="0">
              <a:lnSpc>
                <a:spcPts val="5232"/>
              </a:lnSpc>
              <a:buNone/>
            </a:pPr>
            <a:r>
              <a:rPr lang="en-US" sz="4150">
                <a:solidFill>
                  <a:srgbClr val="000000"/>
                </a:solidFill>
                <a:latin typeface="Montserrat"/>
                <a:ea typeface="Sora"/>
                <a:cs typeface="Sora" pitchFamily="34" charset="-120"/>
              </a:rPr>
              <a:t>Tests de </a:t>
            </a:r>
            <a:r>
              <a:rPr lang="en-US" sz="4150" err="1">
                <a:solidFill>
                  <a:srgbClr val="000000"/>
                </a:solidFill>
                <a:latin typeface="Montserrat"/>
                <a:ea typeface="Sora"/>
                <a:cs typeface="Sora" pitchFamily="34" charset="-120"/>
              </a:rPr>
              <a:t>Vulnérabilités</a:t>
            </a:r>
            <a:r>
              <a:rPr lang="en-US" sz="4150">
                <a:solidFill>
                  <a:srgbClr val="000000"/>
                </a:solidFill>
                <a:latin typeface="Montserrat"/>
                <a:ea typeface="Sora"/>
                <a:cs typeface="Sora" pitchFamily="34" charset="-120"/>
              </a:rPr>
              <a:t> </a:t>
            </a:r>
            <a:r>
              <a:rPr lang="en-US" sz="4150" err="1">
                <a:solidFill>
                  <a:srgbClr val="000000"/>
                </a:solidFill>
                <a:latin typeface="Montserrat"/>
                <a:ea typeface="Sora"/>
                <a:cs typeface="Sora" pitchFamily="34" charset="-120"/>
              </a:rPr>
              <a:t>Spécifiques</a:t>
            </a:r>
            <a:endParaRPr lang="en-US" sz="4150" err="1">
              <a:solidFill>
                <a:srgbClr val="000000"/>
              </a:solidFill>
              <a:latin typeface="Montserrat"/>
              <a:ea typeface="Sora"/>
            </a:endParaRPr>
          </a:p>
        </p:txBody>
      </p:sp>
      <p:sp>
        <p:nvSpPr>
          <p:cNvPr id="6" name="Shape 2"/>
          <p:cNvSpPr/>
          <p:nvPr/>
        </p:nvSpPr>
        <p:spPr>
          <a:xfrm>
            <a:off x="1507688" y="4465082"/>
            <a:ext cx="478393" cy="478393"/>
          </a:xfrm>
          <a:prstGeom prst="roundRect">
            <a:avLst>
              <a:gd name="adj" fmla="val 13334"/>
            </a:avLst>
          </a:prstGeom>
          <a:solidFill>
            <a:srgbClr val="1A1A21"/>
          </a:solidFill>
          <a:ln/>
        </p:spPr>
        <p:txBody>
          <a:bodyPr/>
          <a:lstStyle/>
          <a:p>
            <a:endParaRPr lang="en-GB">
              <a:solidFill>
                <a:srgbClr val="000000"/>
              </a:solidFill>
            </a:endParaRPr>
          </a:p>
        </p:txBody>
      </p:sp>
      <p:sp>
        <p:nvSpPr>
          <p:cNvPr id="7" name="Text 3"/>
          <p:cNvSpPr/>
          <p:nvPr/>
        </p:nvSpPr>
        <p:spPr>
          <a:xfrm>
            <a:off x="1679377" y="4544735"/>
            <a:ext cx="134898" cy="318968"/>
          </a:xfrm>
          <a:prstGeom prst="rect">
            <a:avLst/>
          </a:prstGeom>
          <a:noFill/>
          <a:ln/>
        </p:spPr>
        <p:txBody>
          <a:bodyPr wrap="none" rtlCol="0" anchor="t"/>
          <a:lstStyle/>
          <a:p>
            <a:pPr marL="0" indent="0" algn="ctr">
              <a:lnSpc>
                <a:spcPts val="2511"/>
              </a:lnSpc>
              <a:buNone/>
            </a:pPr>
            <a:r>
              <a:rPr lang="en-US" sz="2511">
                <a:solidFill>
                  <a:srgbClr val="000000"/>
                </a:solidFill>
                <a:latin typeface="Sora" pitchFamily="34" charset="0"/>
                <a:ea typeface="Sora" pitchFamily="34" charset="-122"/>
                <a:cs typeface="Sora" pitchFamily="34" charset="-120"/>
              </a:rPr>
              <a:t>1</a:t>
            </a:r>
            <a:endParaRPr lang="en-US" sz="2511">
              <a:solidFill>
                <a:srgbClr val="000000"/>
              </a:solidFill>
            </a:endParaRPr>
          </a:p>
        </p:txBody>
      </p:sp>
      <p:sp>
        <p:nvSpPr>
          <p:cNvPr id="8" name="Text 4"/>
          <p:cNvSpPr/>
          <p:nvPr/>
        </p:nvSpPr>
        <p:spPr>
          <a:xfrm>
            <a:off x="2198608" y="4465082"/>
            <a:ext cx="2657832" cy="332184"/>
          </a:xfrm>
          <a:prstGeom prst="rect">
            <a:avLst/>
          </a:prstGeom>
          <a:noFill/>
          <a:ln/>
        </p:spPr>
        <p:txBody>
          <a:bodyPr wrap="none" rtlCol="0" anchor="t"/>
          <a:lstStyle/>
          <a:p>
            <a:pPr marL="0" indent="0">
              <a:lnSpc>
                <a:spcPts val="2616"/>
              </a:lnSpc>
              <a:buNone/>
            </a:pPr>
            <a:r>
              <a:rPr lang="en-US" sz="2093">
                <a:solidFill>
                  <a:srgbClr val="000000"/>
                </a:solidFill>
                <a:latin typeface="Sora" pitchFamily="34" charset="0"/>
                <a:ea typeface="Sora" pitchFamily="34" charset="-122"/>
                <a:cs typeface="Sora" pitchFamily="34" charset="-120"/>
              </a:rPr>
              <a:t>Test Shellshock</a:t>
            </a:r>
            <a:endParaRPr lang="en-US" sz="2093">
              <a:solidFill>
                <a:srgbClr val="000000"/>
              </a:solidFill>
            </a:endParaRPr>
          </a:p>
        </p:txBody>
      </p:sp>
      <p:sp>
        <p:nvSpPr>
          <p:cNvPr id="9" name="Text 5"/>
          <p:cNvSpPr/>
          <p:nvPr/>
        </p:nvSpPr>
        <p:spPr>
          <a:xfrm>
            <a:off x="2198608" y="4924782"/>
            <a:ext cx="3039070" cy="2721293"/>
          </a:xfrm>
          <a:prstGeom prst="rect">
            <a:avLst/>
          </a:prstGeom>
          <a:noFill/>
          <a:ln/>
        </p:spPr>
        <p:txBody>
          <a:bodyPr wrap="square" lIns="91440" tIns="45720" rIns="91440" bIns="45720" rtlCol="0" anchor="t"/>
          <a:lstStyle/>
          <a:p>
            <a:pPr>
              <a:lnSpc>
                <a:spcPts val="2679"/>
              </a:lnSpc>
            </a:pPr>
            <a:r>
              <a:rPr lang="en-US" sz="1650">
                <a:solidFill>
                  <a:srgbClr val="000000"/>
                </a:solidFill>
                <a:latin typeface="Noto Sans TC"/>
                <a:ea typeface="+mn-lt"/>
                <a:cs typeface="+mn-lt"/>
              </a:rPr>
              <a:t>Le service </a:t>
            </a:r>
            <a:r>
              <a:rPr lang="en-US" sz="1650" err="1">
                <a:solidFill>
                  <a:srgbClr val="000000"/>
                </a:solidFill>
                <a:latin typeface="Noto Sans TC"/>
                <a:ea typeface="+mn-lt"/>
                <a:cs typeface="+mn-lt"/>
              </a:rPr>
              <a:t>exécuté</a:t>
            </a:r>
            <a:r>
              <a:rPr lang="en-US" sz="1650">
                <a:solidFill>
                  <a:srgbClr val="000000"/>
                </a:solidFill>
                <a:latin typeface="Noto Sans TC"/>
                <a:ea typeface="+mn-lt"/>
                <a:cs typeface="+mn-lt"/>
              </a:rPr>
              <a:t> sur le port 9898 ne </a:t>
            </a:r>
            <a:r>
              <a:rPr lang="en-US" sz="1650" err="1">
                <a:solidFill>
                  <a:srgbClr val="000000"/>
                </a:solidFill>
                <a:latin typeface="Noto Sans TC"/>
                <a:ea typeface="+mn-lt"/>
                <a:cs typeface="+mn-lt"/>
              </a:rPr>
              <a:t>semble</a:t>
            </a:r>
            <a:r>
              <a:rPr lang="en-US" sz="1650">
                <a:solidFill>
                  <a:srgbClr val="000000"/>
                </a:solidFill>
                <a:latin typeface="Noto Sans TC"/>
                <a:ea typeface="+mn-lt"/>
                <a:cs typeface="+mn-lt"/>
              </a:rPr>
              <a:t> pas </a:t>
            </a:r>
            <a:r>
              <a:rPr lang="en-US" sz="1650" err="1">
                <a:solidFill>
                  <a:srgbClr val="000000"/>
                </a:solidFill>
                <a:latin typeface="Noto Sans TC"/>
                <a:ea typeface="+mn-lt"/>
                <a:cs typeface="+mn-lt"/>
              </a:rPr>
              <a:t>être</a:t>
            </a:r>
            <a:r>
              <a:rPr lang="en-US" sz="1650">
                <a:solidFill>
                  <a:srgbClr val="000000"/>
                </a:solidFill>
                <a:latin typeface="Noto Sans TC"/>
                <a:ea typeface="+mn-lt"/>
                <a:cs typeface="+mn-lt"/>
              </a:rPr>
              <a:t> </a:t>
            </a:r>
            <a:r>
              <a:rPr lang="en-US" sz="1650" err="1">
                <a:solidFill>
                  <a:srgbClr val="000000"/>
                </a:solidFill>
                <a:latin typeface="Noto Sans TC"/>
                <a:ea typeface="+mn-lt"/>
                <a:cs typeface="+mn-lt"/>
              </a:rPr>
              <a:t>vulnérable</a:t>
            </a:r>
            <a:r>
              <a:rPr lang="en-US" sz="1650">
                <a:solidFill>
                  <a:srgbClr val="000000"/>
                </a:solidFill>
                <a:latin typeface="Noto Sans TC"/>
                <a:ea typeface="+mn-lt"/>
                <a:cs typeface="+mn-lt"/>
              </a:rPr>
              <a:t> à </a:t>
            </a:r>
            <a:r>
              <a:rPr lang="en-US" sz="1650" err="1">
                <a:solidFill>
                  <a:srgbClr val="000000"/>
                </a:solidFill>
                <a:latin typeface="Noto Sans TC"/>
                <a:ea typeface="+mn-lt"/>
                <a:cs typeface="+mn-lt"/>
              </a:rPr>
              <a:t>l'exploitation</a:t>
            </a:r>
            <a:r>
              <a:rPr lang="en-US" sz="1650">
                <a:solidFill>
                  <a:srgbClr val="000000"/>
                </a:solidFill>
                <a:latin typeface="Noto Sans TC"/>
                <a:ea typeface="+mn-lt"/>
                <a:cs typeface="+mn-lt"/>
              </a:rPr>
              <a:t> de la faille Shellshock, qui </a:t>
            </a:r>
            <a:r>
              <a:rPr lang="en-US" sz="1650" err="1">
                <a:solidFill>
                  <a:srgbClr val="000000"/>
                </a:solidFill>
                <a:latin typeface="Noto Sans TC"/>
                <a:ea typeface="+mn-lt"/>
                <a:cs typeface="+mn-lt"/>
              </a:rPr>
              <a:t>concerne</a:t>
            </a:r>
            <a:r>
              <a:rPr lang="en-US" sz="1650">
                <a:solidFill>
                  <a:srgbClr val="000000"/>
                </a:solidFill>
                <a:latin typeface="Noto Sans TC"/>
                <a:ea typeface="+mn-lt"/>
                <a:cs typeface="+mn-lt"/>
              </a:rPr>
              <a:t> </a:t>
            </a:r>
            <a:r>
              <a:rPr lang="en-US" sz="1650" err="1">
                <a:solidFill>
                  <a:srgbClr val="000000"/>
                </a:solidFill>
                <a:latin typeface="Noto Sans TC"/>
                <a:ea typeface="+mn-lt"/>
                <a:cs typeface="+mn-lt"/>
              </a:rPr>
              <a:t>principalement</a:t>
            </a:r>
            <a:r>
              <a:rPr lang="en-US" sz="1650">
                <a:solidFill>
                  <a:srgbClr val="000000"/>
                </a:solidFill>
                <a:latin typeface="Noto Sans TC"/>
                <a:ea typeface="+mn-lt"/>
                <a:cs typeface="+mn-lt"/>
              </a:rPr>
              <a:t> </a:t>
            </a:r>
            <a:r>
              <a:rPr lang="en-US" sz="1650" err="1">
                <a:solidFill>
                  <a:srgbClr val="000000"/>
                </a:solidFill>
                <a:latin typeface="Noto Sans TC"/>
                <a:ea typeface="+mn-lt"/>
                <a:cs typeface="+mn-lt"/>
              </a:rPr>
              <a:t>l'interprétation</a:t>
            </a:r>
            <a:r>
              <a:rPr lang="en-US" sz="1650">
                <a:solidFill>
                  <a:srgbClr val="000000"/>
                </a:solidFill>
                <a:latin typeface="Noto Sans TC"/>
                <a:ea typeface="+mn-lt"/>
                <a:cs typeface="+mn-lt"/>
              </a:rPr>
              <a:t> des </a:t>
            </a:r>
            <a:r>
              <a:rPr lang="en-US" sz="1650" err="1">
                <a:solidFill>
                  <a:srgbClr val="000000"/>
                </a:solidFill>
                <a:latin typeface="Noto Sans TC"/>
                <a:ea typeface="+mn-lt"/>
                <a:cs typeface="+mn-lt"/>
              </a:rPr>
              <a:t>fonctions</a:t>
            </a:r>
            <a:r>
              <a:rPr lang="en-US" sz="1650">
                <a:solidFill>
                  <a:srgbClr val="000000"/>
                </a:solidFill>
                <a:latin typeface="Noto Sans TC"/>
                <a:ea typeface="+mn-lt"/>
                <a:cs typeface="+mn-lt"/>
              </a:rPr>
              <a:t> </a:t>
            </a:r>
            <a:r>
              <a:rPr lang="en-US" sz="1650" err="1">
                <a:solidFill>
                  <a:srgbClr val="000000"/>
                </a:solidFill>
                <a:latin typeface="Noto Sans TC"/>
                <a:ea typeface="+mn-lt"/>
                <a:cs typeface="+mn-lt"/>
              </a:rPr>
              <a:t>définies</a:t>
            </a:r>
            <a:r>
              <a:rPr lang="en-US" sz="1650">
                <a:solidFill>
                  <a:srgbClr val="000000"/>
                </a:solidFill>
                <a:latin typeface="Noto Sans TC"/>
                <a:ea typeface="+mn-lt"/>
                <a:cs typeface="+mn-lt"/>
              </a:rPr>
              <a:t> par </a:t>
            </a:r>
            <a:r>
              <a:rPr lang="en-US" sz="1650" err="1">
                <a:solidFill>
                  <a:srgbClr val="000000"/>
                </a:solidFill>
                <a:latin typeface="Noto Sans TC"/>
                <a:ea typeface="+mn-lt"/>
                <a:cs typeface="+mn-lt"/>
              </a:rPr>
              <a:t>l'utilisateur</a:t>
            </a:r>
            <a:r>
              <a:rPr lang="en-US" sz="1650">
                <a:solidFill>
                  <a:srgbClr val="000000"/>
                </a:solidFill>
                <a:latin typeface="Noto Sans TC"/>
                <a:ea typeface="+mn-lt"/>
                <a:cs typeface="+mn-lt"/>
              </a:rPr>
              <a:t> dans Bash.</a:t>
            </a:r>
            <a:endParaRPr lang="en-US" sz="1650">
              <a:solidFill>
                <a:srgbClr val="000000"/>
              </a:solidFill>
              <a:latin typeface="Noto Sans TC"/>
              <a:ea typeface="Noto Sans TC"/>
            </a:endParaRPr>
          </a:p>
        </p:txBody>
      </p:sp>
      <p:sp>
        <p:nvSpPr>
          <p:cNvPr id="10" name="Shape 6"/>
          <p:cNvSpPr/>
          <p:nvPr/>
        </p:nvSpPr>
        <p:spPr>
          <a:xfrm>
            <a:off x="5450205" y="4465082"/>
            <a:ext cx="478393" cy="478393"/>
          </a:xfrm>
          <a:prstGeom prst="roundRect">
            <a:avLst>
              <a:gd name="adj" fmla="val 13334"/>
            </a:avLst>
          </a:prstGeom>
          <a:solidFill>
            <a:srgbClr val="1A1A21"/>
          </a:solidFill>
          <a:ln/>
        </p:spPr>
        <p:txBody>
          <a:bodyPr/>
          <a:lstStyle/>
          <a:p>
            <a:endParaRPr lang="en-GB">
              <a:solidFill>
                <a:srgbClr val="000000"/>
              </a:solidFill>
            </a:endParaRPr>
          </a:p>
        </p:txBody>
      </p:sp>
      <p:sp>
        <p:nvSpPr>
          <p:cNvPr id="11" name="Text 7"/>
          <p:cNvSpPr/>
          <p:nvPr/>
        </p:nvSpPr>
        <p:spPr>
          <a:xfrm>
            <a:off x="5589984" y="4544735"/>
            <a:ext cx="198715" cy="318968"/>
          </a:xfrm>
          <a:prstGeom prst="rect">
            <a:avLst/>
          </a:prstGeom>
          <a:noFill/>
          <a:ln/>
        </p:spPr>
        <p:txBody>
          <a:bodyPr wrap="none" rtlCol="0" anchor="t"/>
          <a:lstStyle/>
          <a:p>
            <a:pPr marL="0" indent="0" algn="ctr">
              <a:lnSpc>
                <a:spcPts val="2511"/>
              </a:lnSpc>
              <a:buNone/>
            </a:pPr>
            <a:r>
              <a:rPr lang="en-US" sz="2511">
                <a:solidFill>
                  <a:srgbClr val="000000"/>
                </a:solidFill>
                <a:latin typeface="Sora" pitchFamily="34" charset="0"/>
                <a:ea typeface="Sora" pitchFamily="34" charset="-122"/>
                <a:cs typeface="Sora" pitchFamily="34" charset="-120"/>
              </a:rPr>
              <a:t>2</a:t>
            </a:r>
            <a:endParaRPr lang="en-US" sz="2511">
              <a:solidFill>
                <a:srgbClr val="000000"/>
              </a:solidFill>
            </a:endParaRPr>
          </a:p>
        </p:txBody>
      </p:sp>
      <p:sp>
        <p:nvSpPr>
          <p:cNvPr id="12" name="Text 8"/>
          <p:cNvSpPr/>
          <p:nvPr/>
        </p:nvSpPr>
        <p:spPr>
          <a:xfrm>
            <a:off x="6141125" y="4465082"/>
            <a:ext cx="2657832" cy="332184"/>
          </a:xfrm>
          <a:prstGeom prst="rect">
            <a:avLst/>
          </a:prstGeom>
          <a:noFill/>
          <a:ln/>
        </p:spPr>
        <p:txBody>
          <a:bodyPr wrap="none" rtlCol="0" anchor="t"/>
          <a:lstStyle/>
          <a:p>
            <a:pPr marL="0" indent="0">
              <a:lnSpc>
                <a:spcPts val="2616"/>
              </a:lnSpc>
              <a:buNone/>
            </a:pPr>
            <a:r>
              <a:rPr lang="en-US" sz="2093">
                <a:solidFill>
                  <a:srgbClr val="000000"/>
                </a:solidFill>
                <a:latin typeface="Sora" pitchFamily="34" charset="0"/>
                <a:ea typeface="Sora" pitchFamily="34" charset="-122"/>
                <a:cs typeface="Sora" pitchFamily="34" charset="-120"/>
              </a:rPr>
              <a:t>Test FTP Anonyme</a:t>
            </a:r>
            <a:endParaRPr lang="en-US" sz="2093">
              <a:solidFill>
                <a:srgbClr val="000000"/>
              </a:solidFill>
            </a:endParaRPr>
          </a:p>
        </p:txBody>
      </p:sp>
      <p:sp>
        <p:nvSpPr>
          <p:cNvPr id="13" name="Text 9"/>
          <p:cNvSpPr/>
          <p:nvPr/>
        </p:nvSpPr>
        <p:spPr>
          <a:xfrm>
            <a:off x="6141125" y="4924782"/>
            <a:ext cx="3039070" cy="2381131"/>
          </a:xfrm>
          <a:prstGeom prst="rect">
            <a:avLst/>
          </a:prstGeom>
          <a:noFill/>
          <a:ln/>
        </p:spPr>
        <p:txBody>
          <a:bodyPr wrap="square" rtlCol="0" anchor="t"/>
          <a:lstStyle/>
          <a:p>
            <a:pPr marL="0" indent="0">
              <a:lnSpc>
                <a:spcPts val="2679"/>
              </a:lnSpc>
              <a:buNone/>
            </a:pPr>
            <a:r>
              <a:rPr lang="en-US" sz="1674">
                <a:solidFill>
                  <a:srgbClr val="000000"/>
                </a:solidFill>
                <a:latin typeface="Noto Sans TC" pitchFamily="34" charset="0"/>
                <a:ea typeface="Noto Sans TC" pitchFamily="34" charset="-122"/>
                <a:cs typeface="Noto Sans TC" pitchFamily="34" charset="-120"/>
              </a:rPr>
              <a:t>Le script Nmap ftp-anon n'a pas détecté de configuration permettant l'accès FTP anonyme sur le port 9898, réduisant ainsi les risques potentiels liés à ce type d'accès.</a:t>
            </a:r>
            <a:endParaRPr lang="en-US" sz="1674">
              <a:solidFill>
                <a:srgbClr val="000000"/>
              </a:solidFill>
            </a:endParaRPr>
          </a:p>
        </p:txBody>
      </p:sp>
      <p:sp>
        <p:nvSpPr>
          <p:cNvPr id="14" name="Shape 10"/>
          <p:cNvSpPr/>
          <p:nvPr/>
        </p:nvSpPr>
        <p:spPr>
          <a:xfrm>
            <a:off x="9392722" y="4465082"/>
            <a:ext cx="478393" cy="478393"/>
          </a:xfrm>
          <a:prstGeom prst="roundRect">
            <a:avLst>
              <a:gd name="adj" fmla="val 13334"/>
            </a:avLst>
          </a:prstGeom>
          <a:solidFill>
            <a:srgbClr val="1A1A21"/>
          </a:solidFill>
          <a:ln/>
        </p:spPr>
        <p:txBody>
          <a:bodyPr/>
          <a:lstStyle/>
          <a:p>
            <a:endParaRPr lang="en-GB">
              <a:solidFill>
                <a:srgbClr val="000000"/>
              </a:solidFill>
            </a:endParaRPr>
          </a:p>
        </p:txBody>
      </p:sp>
      <p:sp>
        <p:nvSpPr>
          <p:cNvPr id="15" name="Text 11"/>
          <p:cNvSpPr/>
          <p:nvPr/>
        </p:nvSpPr>
        <p:spPr>
          <a:xfrm>
            <a:off x="9532977" y="4544735"/>
            <a:ext cx="197763" cy="318968"/>
          </a:xfrm>
          <a:prstGeom prst="rect">
            <a:avLst/>
          </a:prstGeom>
          <a:noFill/>
          <a:ln/>
        </p:spPr>
        <p:txBody>
          <a:bodyPr wrap="none" rtlCol="0" anchor="t"/>
          <a:lstStyle/>
          <a:p>
            <a:pPr marL="0" indent="0" algn="ctr">
              <a:lnSpc>
                <a:spcPts val="2511"/>
              </a:lnSpc>
              <a:buNone/>
            </a:pPr>
            <a:r>
              <a:rPr lang="en-US" sz="2511">
                <a:solidFill>
                  <a:srgbClr val="000000"/>
                </a:solidFill>
                <a:latin typeface="Sora" pitchFamily="34" charset="0"/>
                <a:ea typeface="Sora" pitchFamily="34" charset="-122"/>
                <a:cs typeface="Sora" pitchFamily="34" charset="-120"/>
              </a:rPr>
              <a:t>3</a:t>
            </a:r>
            <a:endParaRPr lang="en-US" sz="2511">
              <a:solidFill>
                <a:srgbClr val="000000"/>
              </a:solidFill>
            </a:endParaRPr>
          </a:p>
        </p:txBody>
      </p:sp>
      <p:sp>
        <p:nvSpPr>
          <p:cNvPr id="16" name="Text 12"/>
          <p:cNvSpPr/>
          <p:nvPr/>
        </p:nvSpPr>
        <p:spPr>
          <a:xfrm>
            <a:off x="10083641" y="4465082"/>
            <a:ext cx="2657832" cy="332184"/>
          </a:xfrm>
          <a:prstGeom prst="rect">
            <a:avLst/>
          </a:prstGeom>
          <a:noFill/>
          <a:ln/>
        </p:spPr>
        <p:txBody>
          <a:bodyPr wrap="none" rtlCol="0" anchor="t"/>
          <a:lstStyle/>
          <a:p>
            <a:pPr marL="0" indent="0">
              <a:lnSpc>
                <a:spcPts val="2616"/>
              </a:lnSpc>
              <a:buNone/>
            </a:pPr>
            <a:r>
              <a:rPr lang="en-US" sz="2093">
                <a:solidFill>
                  <a:srgbClr val="000000"/>
                </a:solidFill>
                <a:latin typeface="Sora" pitchFamily="34" charset="0"/>
                <a:ea typeface="Sora" pitchFamily="34" charset="-122"/>
                <a:cs typeface="Sora" pitchFamily="34" charset="-120"/>
              </a:rPr>
              <a:t>Scan RPC et SMB</a:t>
            </a:r>
            <a:endParaRPr lang="en-US" sz="2093">
              <a:solidFill>
                <a:srgbClr val="000000"/>
              </a:solidFill>
            </a:endParaRPr>
          </a:p>
        </p:txBody>
      </p:sp>
      <p:sp>
        <p:nvSpPr>
          <p:cNvPr id="17" name="Text 13"/>
          <p:cNvSpPr/>
          <p:nvPr/>
        </p:nvSpPr>
        <p:spPr>
          <a:xfrm>
            <a:off x="10083641" y="4924782"/>
            <a:ext cx="3039070" cy="2381131"/>
          </a:xfrm>
          <a:prstGeom prst="rect">
            <a:avLst/>
          </a:prstGeom>
          <a:noFill/>
          <a:ln/>
        </p:spPr>
        <p:txBody>
          <a:bodyPr wrap="square" rtlCol="0" anchor="t"/>
          <a:lstStyle/>
          <a:p>
            <a:pPr marL="0" indent="0">
              <a:lnSpc>
                <a:spcPts val="2679"/>
              </a:lnSpc>
              <a:buNone/>
            </a:pPr>
            <a:r>
              <a:rPr lang="en-US" sz="1674">
                <a:solidFill>
                  <a:srgbClr val="000000"/>
                </a:solidFill>
                <a:latin typeface="Noto Sans TC" pitchFamily="34" charset="0"/>
                <a:ea typeface="Noto Sans TC" pitchFamily="34" charset="-122"/>
                <a:cs typeface="Noto Sans TC" pitchFamily="34" charset="-120"/>
              </a:rPr>
              <a:t>Aucun service RPC n'a été détecté en cours d'exécution. De même, aucun service SMB n'a été identifié sur le port 9898, limitant les vulnérabilités potentielles liées à ces protocoles.</a:t>
            </a:r>
            <a:endParaRPr lang="en-US" sz="1674">
              <a:solidFill>
                <a:srgbClr val="000000"/>
              </a:solidFill>
            </a:endParaRPr>
          </a:p>
        </p:txBody>
      </p:sp>
    </p:spTree>
    <p:extLst>
      <p:ext uri="{BB962C8B-B14F-4D97-AF65-F5344CB8AC3E}">
        <p14:creationId xmlns:p14="http://schemas.microsoft.com/office/powerpoint/2010/main" val="19355720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age 1" descr="preencoded.png"/>
          <p:cNvPicPr>
            <a:picLocks noChangeAspect="1"/>
          </p:cNvPicPr>
          <p:nvPr/>
        </p:nvPicPr>
        <p:blipFill>
          <a:blip r:embed="rId3"/>
          <a:stretch>
            <a:fillRect/>
          </a:stretch>
        </p:blipFill>
        <p:spPr>
          <a:xfrm>
            <a:off x="864037" y="1255633"/>
            <a:ext cx="4053840" cy="2505432"/>
          </a:xfrm>
          <a:prstGeom prst="rect">
            <a:avLst/>
          </a:prstGeom>
        </p:spPr>
      </p:pic>
      <p:sp>
        <p:nvSpPr>
          <p:cNvPr id="5" name="Text 1"/>
          <p:cNvSpPr/>
          <p:nvPr/>
        </p:nvSpPr>
        <p:spPr>
          <a:xfrm>
            <a:off x="1459123" y="3866475"/>
            <a:ext cx="3222546" cy="385763"/>
          </a:xfrm>
          <a:prstGeom prst="rect">
            <a:avLst/>
          </a:prstGeom>
          <a:noFill/>
          <a:ln/>
        </p:spPr>
        <p:txBody>
          <a:bodyPr wrap="none" lIns="91440" tIns="45720" rIns="91440" bIns="45720" rtlCol="0" anchor="t"/>
          <a:lstStyle/>
          <a:p>
            <a:pPr marL="0" indent="0" algn="l">
              <a:lnSpc>
                <a:spcPts val="3038"/>
              </a:lnSpc>
              <a:buNone/>
            </a:pPr>
            <a:r>
              <a:rPr lang="en-US" sz="2400">
                <a:solidFill>
                  <a:srgbClr val="000000"/>
                </a:solidFill>
                <a:latin typeface="Montserrat"/>
                <a:ea typeface="Sora"/>
                <a:cs typeface="Sora" pitchFamily="34" charset="-120"/>
              </a:rPr>
              <a:t>En-</a:t>
            </a:r>
            <a:r>
              <a:rPr lang="en-US" sz="2400" err="1">
                <a:solidFill>
                  <a:srgbClr val="000000"/>
                </a:solidFill>
                <a:latin typeface="Montserrat"/>
                <a:ea typeface="Sora"/>
                <a:cs typeface="Sora" pitchFamily="34" charset="-120"/>
              </a:rPr>
              <a:t>têtes</a:t>
            </a:r>
            <a:r>
              <a:rPr lang="en-US" sz="2400">
                <a:solidFill>
                  <a:srgbClr val="000000"/>
                </a:solidFill>
                <a:latin typeface="Montserrat"/>
                <a:ea typeface="Sora"/>
                <a:cs typeface="Sora" pitchFamily="34" charset="-120"/>
              </a:rPr>
              <a:t> de </a:t>
            </a:r>
            <a:r>
              <a:rPr lang="en-US" sz="2400">
                <a:latin typeface="Montserrat"/>
                <a:ea typeface="Sora"/>
                <a:cs typeface="Sora" pitchFamily="34" charset="-120"/>
              </a:rPr>
              <a:t>Sécurité</a:t>
            </a:r>
            <a:endParaRPr lang="en-US" sz="2400">
              <a:latin typeface="Montserrat"/>
              <a:ea typeface="Sora"/>
            </a:endParaRPr>
          </a:p>
        </p:txBody>
      </p:sp>
      <p:sp>
        <p:nvSpPr>
          <p:cNvPr id="6" name="Text 2"/>
          <p:cNvSpPr/>
          <p:nvPr/>
        </p:nvSpPr>
        <p:spPr>
          <a:xfrm>
            <a:off x="864037" y="4603552"/>
            <a:ext cx="4053840" cy="3633037"/>
          </a:xfrm>
          <a:prstGeom prst="rect">
            <a:avLst/>
          </a:prstGeom>
          <a:noFill/>
          <a:ln/>
        </p:spPr>
        <p:txBody>
          <a:bodyPr wrap="square" lIns="91440" tIns="45720" rIns="91440" bIns="45720" rtlCol="0" anchor="t"/>
          <a:lstStyle/>
          <a:p>
            <a:pPr marL="285750" indent="-285750">
              <a:buFont typeface="Arial"/>
              <a:buChar char="•"/>
            </a:pPr>
            <a:r>
              <a:rPr lang="en-US" sz="1900" b="1">
                <a:solidFill>
                  <a:srgbClr val="000000"/>
                </a:solidFill>
                <a:ea typeface="+mn-lt"/>
                <a:cs typeface="+mn-lt"/>
              </a:rPr>
              <a:t>En-</a:t>
            </a:r>
            <a:r>
              <a:rPr lang="en-US" sz="1900" b="1" err="1">
                <a:solidFill>
                  <a:srgbClr val="000000"/>
                </a:solidFill>
                <a:ea typeface="+mn-lt"/>
                <a:cs typeface="+mn-lt"/>
              </a:rPr>
              <a:t>Têtes</a:t>
            </a:r>
            <a:r>
              <a:rPr lang="en-US" sz="1900" b="1">
                <a:solidFill>
                  <a:srgbClr val="000000"/>
                </a:solidFill>
                <a:ea typeface="+mn-lt"/>
                <a:cs typeface="+mn-lt"/>
              </a:rPr>
              <a:t> HTTP pour la Sécurité</a:t>
            </a:r>
            <a:endParaRPr lang="fr-FR" b="1">
              <a:solidFill>
                <a:srgbClr val="000000"/>
              </a:solidFill>
            </a:endParaRPr>
          </a:p>
          <a:p>
            <a:pPr marL="285750" indent="-285750">
              <a:buFont typeface="Arial"/>
              <a:buChar char="•"/>
            </a:pPr>
            <a:endParaRPr lang="en-US" sz="1900">
              <a:solidFill>
                <a:srgbClr val="000000"/>
              </a:solidFill>
              <a:ea typeface="+mn-lt"/>
              <a:cs typeface="+mn-lt"/>
            </a:endParaRPr>
          </a:p>
          <a:p>
            <a:r>
              <a:rPr lang="en-US" sz="1900" b="1">
                <a:solidFill>
                  <a:srgbClr val="000000"/>
                </a:solidFill>
                <a:ea typeface="+mn-lt"/>
                <a:cs typeface="+mn-lt"/>
              </a:rPr>
              <a:t>Set-Cookie</a:t>
            </a:r>
            <a:r>
              <a:rPr lang="en-US" sz="1900">
                <a:solidFill>
                  <a:srgbClr val="000000"/>
                </a:solidFill>
                <a:ea typeface="+mn-lt"/>
                <a:cs typeface="+mn-lt"/>
              </a:rPr>
              <a:t> : </a:t>
            </a:r>
            <a:r>
              <a:rPr lang="en-US" sz="1900" err="1">
                <a:solidFill>
                  <a:srgbClr val="000000"/>
                </a:solidFill>
                <a:ea typeface="+mn-lt"/>
                <a:cs typeface="+mn-lt"/>
              </a:rPr>
              <a:t>Sécurise</a:t>
            </a:r>
            <a:r>
              <a:rPr lang="en-US" sz="1900">
                <a:solidFill>
                  <a:srgbClr val="000000"/>
                </a:solidFill>
                <a:ea typeface="+mn-lt"/>
                <a:cs typeface="+mn-lt"/>
              </a:rPr>
              <a:t> les cookies.</a:t>
            </a:r>
            <a:endParaRPr lang="en-US">
              <a:solidFill>
                <a:srgbClr val="000000"/>
              </a:solidFill>
            </a:endParaRPr>
          </a:p>
          <a:p>
            <a:r>
              <a:rPr lang="en-US" sz="1900">
                <a:solidFill>
                  <a:srgbClr val="000000"/>
                </a:solidFill>
                <a:ea typeface="+mn-lt"/>
                <a:cs typeface="+mn-lt"/>
              </a:rPr>
              <a:t>X-Content-Type-Options : Bloque le MIME-sniffing.</a:t>
            </a:r>
            <a:endParaRPr lang="en-US">
              <a:solidFill>
                <a:srgbClr val="000000"/>
              </a:solidFill>
            </a:endParaRPr>
          </a:p>
          <a:p>
            <a:r>
              <a:rPr lang="en-US" sz="1900" b="1">
                <a:solidFill>
                  <a:srgbClr val="000000"/>
                </a:solidFill>
                <a:ea typeface="+mn-lt"/>
                <a:cs typeface="+mn-lt"/>
              </a:rPr>
              <a:t>X-XSS-Protection </a:t>
            </a:r>
            <a:r>
              <a:rPr lang="en-US" sz="1900">
                <a:solidFill>
                  <a:srgbClr val="000000"/>
                </a:solidFill>
                <a:ea typeface="+mn-lt"/>
                <a:cs typeface="+mn-lt"/>
              </a:rPr>
              <a:t>: </a:t>
            </a:r>
            <a:r>
              <a:rPr lang="en-US" sz="1900" err="1">
                <a:solidFill>
                  <a:srgbClr val="000000"/>
                </a:solidFill>
                <a:ea typeface="+mn-lt"/>
                <a:cs typeface="+mn-lt"/>
              </a:rPr>
              <a:t>Prévient</a:t>
            </a:r>
            <a:r>
              <a:rPr lang="en-US" sz="1900">
                <a:solidFill>
                  <a:srgbClr val="000000"/>
                </a:solidFill>
                <a:ea typeface="+mn-lt"/>
                <a:cs typeface="+mn-lt"/>
              </a:rPr>
              <a:t> les </a:t>
            </a:r>
            <a:r>
              <a:rPr lang="en-US" sz="1900" err="1">
                <a:solidFill>
                  <a:srgbClr val="000000"/>
                </a:solidFill>
                <a:ea typeface="+mn-lt"/>
                <a:cs typeface="+mn-lt"/>
              </a:rPr>
              <a:t>attaques</a:t>
            </a:r>
            <a:r>
              <a:rPr lang="en-US" sz="1900">
                <a:solidFill>
                  <a:srgbClr val="000000"/>
                </a:solidFill>
                <a:ea typeface="+mn-lt"/>
                <a:cs typeface="+mn-lt"/>
              </a:rPr>
              <a:t> XSS.</a:t>
            </a:r>
            <a:endParaRPr lang="en-US">
              <a:solidFill>
                <a:srgbClr val="000000"/>
              </a:solidFill>
            </a:endParaRPr>
          </a:p>
          <a:p>
            <a:endParaRPr lang="en-US" sz="1900">
              <a:solidFill>
                <a:srgbClr val="000000"/>
              </a:solidFill>
              <a:ea typeface="+mn-lt"/>
              <a:cs typeface="+mn-lt"/>
            </a:endParaRPr>
          </a:p>
          <a:p>
            <a:pPr marL="285750" indent="-285750">
              <a:buFont typeface="Arial"/>
              <a:buChar char="•"/>
            </a:pPr>
            <a:r>
              <a:rPr lang="en-US" sz="1900" b="1">
                <a:solidFill>
                  <a:srgbClr val="000000"/>
                </a:solidFill>
                <a:ea typeface="+mn-lt"/>
                <a:cs typeface="+mn-lt"/>
              </a:rPr>
              <a:t>Rôles</a:t>
            </a:r>
            <a:endParaRPr lang="en-US" b="1">
              <a:solidFill>
                <a:srgbClr val="000000"/>
              </a:solidFill>
            </a:endParaRPr>
          </a:p>
          <a:p>
            <a:r>
              <a:rPr lang="en-US" sz="1900" err="1">
                <a:solidFill>
                  <a:srgbClr val="000000"/>
                </a:solidFill>
                <a:ea typeface="+mn-lt"/>
                <a:cs typeface="+mn-lt"/>
              </a:rPr>
              <a:t>Cruciaux</a:t>
            </a:r>
            <a:r>
              <a:rPr lang="en-US" sz="1900">
                <a:solidFill>
                  <a:srgbClr val="000000"/>
                </a:solidFill>
                <a:ea typeface="+mn-lt"/>
                <a:cs typeface="+mn-lt"/>
              </a:rPr>
              <a:t> pour </a:t>
            </a:r>
            <a:r>
              <a:rPr lang="en-US" sz="1900" err="1">
                <a:solidFill>
                  <a:srgbClr val="000000"/>
                </a:solidFill>
                <a:ea typeface="+mn-lt"/>
                <a:cs typeface="+mn-lt"/>
              </a:rPr>
              <a:t>protéger</a:t>
            </a:r>
            <a:r>
              <a:rPr lang="en-US" sz="1900">
                <a:solidFill>
                  <a:srgbClr val="000000"/>
                </a:solidFill>
                <a:ea typeface="+mn-lt"/>
                <a:cs typeface="+mn-lt"/>
              </a:rPr>
              <a:t> les </a:t>
            </a:r>
            <a:r>
              <a:rPr lang="en-US" sz="1900" err="1">
                <a:solidFill>
                  <a:srgbClr val="000000"/>
                </a:solidFill>
                <a:ea typeface="+mn-lt"/>
                <a:cs typeface="+mn-lt"/>
              </a:rPr>
              <a:t>navigateurs</a:t>
            </a:r>
            <a:r>
              <a:rPr lang="en-US" sz="1900">
                <a:solidFill>
                  <a:srgbClr val="000000"/>
                </a:solidFill>
                <a:ea typeface="+mn-lt"/>
                <a:cs typeface="+mn-lt"/>
              </a:rPr>
              <a:t> </a:t>
            </a:r>
            <a:r>
              <a:rPr lang="en-US" sz="1900" err="1">
                <a:solidFill>
                  <a:srgbClr val="000000"/>
                </a:solidFill>
                <a:ea typeface="+mn-lt"/>
                <a:cs typeface="+mn-lt"/>
              </a:rPr>
              <a:t>contre</a:t>
            </a:r>
            <a:r>
              <a:rPr lang="en-US" sz="1900">
                <a:solidFill>
                  <a:srgbClr val="000000"/>
                </a:solidFill>
                <a:ea typeface="+mn-lt"/>
                <a:cs typeface="+mn-lt"/>
              </a:rPr>
              <a:t> les </a:t>
            </a:r>
            <a:r>
              <a:rPr lang="en-US" sz="1900" err="1">
                <a:solidFill>
                  <a:srgbClr val="000000"/>
                </a:solidFill>
                <a:ea typeface="+mn-lt"/>
                <a:cs typeface="+mn-lt"/>
              </a:rPr>
              <a:t>attaques</a:t>
            </a:r>
            <a:r>
              <a:rPr lang="en-US" sz="1900">
                <a:solidFill>
                  <a:srgbClr val="000000"/>
                </a:solidFill>
                <a:ea typeface="+mn-lt"/>
                <a:cs typeface="+mn-lt"/>
              </a:rPr>
              <a:t>.</a:t>
            </a:r>
          </a:p>
          <a:p>
            <a:pPr marL="0" indent="0" algn="l">
              <a:lnSpc>
                <a:spcPts val="3110"/>
              </a:lnSpc>
              <a:buNone/>
            </a:pPr>
            <a:endParaRPr lang="en-US" sz="1900">
              <a:solidFill>
                <a:srgbClr val="000000"/>
              </a:solidFill>
              <a:latin typeface="Noto Sans TC"/>
              <a:ea typeface="Noto Sans TC"/>
            </a:endParaRPr>
          </a:p>
        </p:txBody>
      </p:sp>
      <p:pic>
        <p:nvPicPr>
          <p:cNvPr id="7" name="Image 2" descr="preencoded.png"/>
          <p:cNvPicPr>
            <a:picLocks noChangeAspect="1"/>
          </p:cNvPicPr>
          <p:nvPr/>
        </p:nvPicPr>
        <p:blipFill>
          <a:blip r:embed="rId4"/>
          <a:stretch>
            <a:fillRect/>
          </a:stretch>
        </p:blipFill>
        <p:spPr>
          <a:xfrm>
            <a:off x="5288161" y="1255633"/>
            <a:ext cx="4053959" cy="2505432"/>
          </a:xfrm>
          <a:prstGeom prst="rect">
            <a:avLst/>
          </a:prstGeom>
        </p:spPr>
      </p:pic>
      <p:sp>
        <p:nvSpPr>
          <p:cNvPr id="8" name="Text 3"/>
          <p:cNvSpPr/>
          <p:nvPr/>
        </p:nvSpPr>
        <p:spPr>
          <a:xfrm>
            <a:off x="5926790" y="3866475"/>
            <a:ext cx="3086100" cy="385763"/>
          </a:xfrm>
          <a:prstGeom prst="rect">
            <a:avLst/>
          </a:prstGeom>
          <a:noFill/>
          <a:ln/>
        </p:spPr>
        <p:txBody>
          <a:bodyPr wrap="none" lIns="91440" tIns="45720" rIns="91440" bIns="45720" rtlCol="0" anchor="t"/>
          <a:lstStyle/>
          <a:p>
            <a:pPr marL="0" indent="0" algn="l">
              <a:lnSpc>
                <a:spcPts val="3038"/>
              </a:lnSpc>
              <a:buNone/>
            </a:pPr>
            <a:r>
              <a:rPr lang="en-US" sz="2400">
                <a:solidFill>
                  <a:srgbClr val="000000"/>
                </a:solidFill>
                <a:latin typeface="Montserrat"/>
                <a:ea typeface="Sora"/>
                <a:cs typeface="Sora" pitchFamily="34" charset="-120"/>
              </a:rPr>
              <a:t>Contrôle du Cache</a:t>
            </a:r>
            <a:endParaRPr lang="en-US" sz="2400">
              <a:solidFill>
                <a:srgbClr val="000000"/>
              </a:solidFill>
              <a:latin typeface="Montserrat"/>
              <a:ea typeface="Sora"/>
            </a:endParaRPr>
          </a:p>
        </p:txBody>
      </p:sp>
      <p:sp>
        <p:nvSpPr>
          <p:cNvPr id="9" name="Text 4"/>
          <p:cNvSpPr/>
          <p:nvPr/>
        </p:nvSpPr>
        <p:spPr>
          <a:xfrm>
            <a:off x="5288161" y="4603552"/>
            <a:ext cx="4053959" cy="3633038"/>
          </a:xfrm>
          <a:prstGeom prst="rect">
            <a:avLst/>
          </a:prstGeom>
          <a:noFill/>
          <a:ln/>
        </p:spPr>
        <p:txBody>
          <a:bodyPr wrap="square" lIns="91440" tIns="45720" rIns="91440" bIns="45720" rtlCol="0" anchor="t"/>
          <a:lstStyle/>
          <a:p>
            <a:pPr marL="285750" indent="-285750">
              <a:buFont typeface="Arial"/>
              <a:buChar char="•"/>
            </a:pPr>
            <a:r>
              <a:rPr lang="en-US" sz="1900" b="1">
                <a:solidFill>
                  <a:srgbClr val="000000"/>
                </a:solidFill>
                <a:ea typeface="+mn-lt"/>
                <a:cs typeface="+mn-lt"/>
              </a:rPr>
              <a:t>En-</a:t>
            </a:r>
            <a:r>
              <a:rPr lang="en-US" sz="1900" b="1" err="1">
                <a:solidFill>
                  <a:srgbClr val="000000"/>
                </a:solidFill>
                <a:ea typeface="+mn-lt"/>
                <a:cs typeface="+mn-lt"/>
              </a:rPr>
              <a:t>Têtes</a:t>
            </a:r>
            <a:r>
              <a:rPr lang="en-US" sz="1900" b="1">
                <a:solidFill>
                  <a:srgbClr val="000000"/>
                </a:solidFill>
                <a:ea typeface="+mn-lt"/>
                <a:cs typeface="+mn-lt"/>
              </a:rPr>
              <a:t> de Cache HTTP</a:t>
            </a:r>
            <a:endParaRPr lang="fr-FR"/>
          </a:p>
          <a:p>
            <a:pPr marL="285750" indent="-285750">
              <a:buFont typeface="Arial"/>
              <a:buChar char="•"/>
            </a:pPr>
            <a:endParaRPr lang="en-US" sz="1900" b="1">
              <a:solidFill>
                <a:srgbClr val="000000"/>
              </a:solidFill>
              <a:ea typeface="+mn-lt"/>
              <a:cs typeface="+mn-lt"/>
            </a:endParaRPr>
          </a:p>
          <a:p>
            <a:r>
              <a:rPr lang="en-US" sz="1900" b="1">
                <a:solidFill>
                  <a:srgbClr val="000000"/>
                </a:solidFill>
                <a:ea typeface="+mn-lt"/>
                <a:cs typeface="+mn-lt"/>
              </a:rPr>
              <a:t>Cache-Control</a:t>
            </a:r>
            <a:r>
              <a:rPr lang="en-US" sz="1900">
                <a:solidFill>
                  <a:srgbClr val="000000"/>
                </a:solidFill>
                <a:ea typeface="+mn-lt"/>
                <a:cs typeface="+mn-lt"/>
              </a:rPr>
              <a:t> : </a:t>
            </a:r>
            <a:r>
              <a:rPr lang="en-US" sz="1900" err="1">
                <a:solidFill>
                  <a:srgbClr val="000000"/>
                </a:solidFill>
                <a:ea typeface="+mn-lt"/>
                <a:cs typeface="+mn-lt"/>
              </a:rPr>
              <a:t>Définit</a:t>
            </a:r>
            <a:r>
              <a:rPr lang="en-US" sz="1900">
                <a:solidFill>
                  <a:srgbClr val="000000"/>
                </a:solidFill>
                <a:ea typeface="+mn-lt"/>
                <a:cs typeface="+mn-lt"/>
              </a:rPr>
              <a:t> les politiques de cache.</a:t>
            </a:r>
            <a:endParaRPr lang="en-US"/>
          </a:p>
          <a:p>
            <a:r>
              <a:rPr lang="en-US" sz="1900" b="1">
                <a:solidFill>
                  <a:srgbClr val="000000"/>
                </a:solidFill>
                <a:ea typeface="+mn-lt"/>
                <a:cs typeface="+mn-lt"/>
              </a:rPr>
              <a:t>Pragma</a:t>
            </a:r>
            <a:r>
              <a:rPr lang="en-US" sz="1900">
                <a:solidFill>
                  <a:srgbClr val="000000"/>
                </a:solidFill>
                <a:ea typeface="+mn-lt"/>
                <a:cs typeface="+mn-lt"/>
              </a:rPr>
              <a:t> : </a:t>
            </a:r>
            <a:r>
              <a:rPr lang="en-US" sz="1900" err="1">
                <a:solidFill>
                  <a:srgbClr val="000000"/>
                </a:solidFill>
                <a:ea typeface="+mn-lt"/>
                <a:cs typeface="+mn-lt"/>
              </a:rPr>
              <a:t>Héritage</a:t>
            </a:r>
            <a:r>
              <a:rPr lang="en-US" sz="1900">
                <a:solidFill>
                  <a:srgbClr val="000000"/>
                </a:solidFill>
                <a:ea typeface="+mn-lt"/>
                <a:cs typeface="+mn-lt"/>
              </a:rPr>
              <a:t> pour la </a:t>
            </a:r>
            <a:r>
              <a:rPr lang="en-US" sz="1900" err="1">
                <a:solidFill>
                  <a:srgbClr val="000000"/>
                </a:solidFill>
                <a:ea typeface="+mn-lt"/>
                <a:cs typeface="+mn-lt"/>
              </a:rPr>
              <a:t>compatibilité</a:t>
            </a:r>
            <a:r>
              <a:rPr lang="en-US" sz="1900">
                <a:solidFill>
                  <a:srgbClr val="000000"/>
                </a:solidFill>
                <a:ea typeface="+mn-lt"/>
                <a:cs typeface="+mn-lt"/>
              </a:rPr>
              <a:t>, </a:t>
            </a:r>
            <a:r>
              <a:rPr lang="en-US" sz="1900" err="1">
                <a:solidFill>
                  <a:srgbClr val="000000"/>
                </a:solidFill>
                <a:ea typeface="+mn-lt"/>
                <a:cs typeface="+mn-lt"/>
              </a:rPr>
              <a:t>contrôle</a:t>
            </a:r>
            <a:r>
              <a:rPr lang="en-US" sz="1900">
                <a:solidFill>
                  <a:srgbClr val="000000"/>
                </a:solidFill>
                <a:ea typeface="+mn-lt"/>
                <a:cs typeface="+mn-lt"/>
              </a:rPr>
              <a:t> du cache.</a:t>
            </a:r>
            <a:endParaRPr lang="en-US"/>
          </a:p>
          <a:p>
            <a:r>
              <a:rPr lang="en-US" sz="1900" b="1">
                <a:solidFill>
                  <a:srgbClr val="000000"/>
                </a:solidFill>
                <a:ea typeface="+mn-lt"/>
                <a:cs typeface="+mn-lt"/>
              </a:rPr>
              <a:t>Expires</a:t>
            </a:r>
            <a:r>
              <a:rPr lang="en-US" sz="1900">
                <a:solidFill>
                  <a:srgbClr val="000000"/>
                </a:solidFill>
                <a:ea typeface="+mn-lt"/>
                <a:cs typeface="+mn-lt"/>
              </a:rPr>
              <a:t> : </a:t>
            </a:r>
            <a:r>
              <a:rPr lang="en-US" sz="1900" err="1">
                <a:solidFill>
                  <a:srgbClr val="000000"/>
                </a:solidFill>
                <a:ea typeface="+mn-lt"/>
                <a:cs typeface="+mn-lt"/>
              </a:rPr>
              <a:t>Spécifie</a:t>
            </a:r>
            <a:r>
              <a:rPr lang="en-US" sz="1900">
                <a:solidFill>
                  <a:srgbClr val="000000"/>
                </a:solidFill>
                <a:ea typeface="+mn-lt"/>
                <a:cs typeface="+mn-lt"/>
              </a:rPr>
              <a:t> </a:t>
            </a:r>
            <a:r>
              <a:rPr lang="en-US" sz="1900" err="1">
                <a:solidFill>
                  <a:srgbClr val="000000"/>
                </a:solidFill>
                <a:ea typeface="+mn-lt"/>
                <a:cs typeface="+mn-lt"/>
              </a:rPr>
              <a:t>une</a:t>
            </a:r>
            <a:r>
              <a:rPr lang="en-US" sz="1900">
                <a:solidFill>
                  <a:srgbClr val="000000"/>
                </a:solidFill>
                <a:ea typeface="+mn-lt"/>
                <a:cs typeface="+mn-lt"/>
              </a:rPr>
              <a:t> date </a:t>
            </a:r>
            <a:r>
              <a:rPr lang="en-US" sz="1900" err="1">
                <a:solidFill>
                  <a:srgbClr val="000000"/>
                </a:solidFill>
                <a:ea typeface="+mn-lt"/>
                <a:cs typeface="+mn-lt"/>
              </a:rPr>
              <a:t>d'expiration</a:t>
            </a:r>
            <a:r>
              <a:rPr lang="en-US" sz="1900">
                <a:solidFill>
                  <a:srgbClr val="000000"/>
                </a:solidFill>
                <a:ea typeface="+mn-lt"/>
                <a:cs typeface="+mn-lt"/>
              </a:rPr>
              <a:t> pour les </a:t>
            </a:r>
            <a:r>
              <a:rPr lang="en-US" sz="1900" err="1">
                <a:solidFill>
                  <a:srgbClr val="000000"/>
                </a:solidFill>
                <a:ea typeface="+mn-lt"/>
                <a:cs typeface="+mn-lt"/>
              </a:rPr>
              <a:t>ressources</a:t>
            </a:r>
            <a:r>
              <a:rPr lang="en-US" sz="1900">
                <a:solidFill>
                  <a:srgbClr val="000000"/>
                </a:solidFill>
                <a:ea typeface="+mn-lt"/>
                <a:cs typeface="+mn-lt"/>
              </a:rPr>
              <a:t>.</a:t>
            </a:r>
            <a:endParaRPr lang="en-US"/>
          </a:p>
          <a:p>
            <a:endParaRPr lang="en-US" sz="1900">
              <a:solidFill>
                <a:srgbClr val="000000"/>
              </a:solidFill>
              <a:ea typeface="+mn-lt"/>
              <a:cs typeface="+mn-lt"/>
            </a:endParaRPr>
          </a:p>
          <a:p>
            <a:pPr marL="285750" indent="-285750">
              <a:buFont typeface="Arial"/>
              <a:buChar char="•"/>
            </a:pPr>
            <a:r>
              <a:rPr lang="en-US" sz="1900" b="1">
                <a:solidFill>
                  <a:srgbClr val="000000"/>
                </a:solidFill>
                <a:ea typeface="+mn-lt"/>
                <a:cs typeface="+mn-lt"/>
              </a:rPr>
              <a:t>Objectif</a:t>
            </a:r>
            <a:endParaRPr lang="en-US"/>
          </a:p>
          <a:p>
            <a:r>
              <a:rPr lang="en-US" sz="1900" err="1">
                <a:solidFill>
                  <a:srgbClr val="000000"/>
                </a:solidFill>
                <a:ea typeface="+mn-lt"/>
                <a:cs typeface="+mn-lt"/>
              </a:rPr>
              <a:t>Prévenir</a:t>
            </a:r>
            <a:r>
              <a:rPr lang="en-US" sz="1900">
                <a:solidFill>
                  <a:srgbClr val="000000"/>
                </a:solidFill>
                <a:ea typeface="+mn-lt"/>
                <a:cs typeface="+mn-lt"/>
              </a:rPr>
              <a:t> la </a:t>
            </a:r>
            <a:r>
              <a:rPr lang="en-US" sz="1900" err="1">
                <a:solidFill>
                  <a:srgbClr val="000000"/>
                </a:solidFill>
                <a:ea typeface="+mn-lt"/>
                <a:cs typeface="+mn-lt"/>
              </a:rPr>
              <a:t>rétention</a:t>
            </a:r>
            <a:r>
              <a:rPr lang="en-US" sz="1900">
                <a:solidFill>
                  <a:srgbClr val="000000"/>
                </a:solidFill>
                <a:ea typeface="+mn-lt"/>
                <a:cs typeface="+mn-lt"/>
              </a:rPr>
              <a:t> de données </a:t>
            </a:r>
            <a:r>
              <a:rPr lang="en-US" sz="1900" err="1">
                <a:solidFill>
                  <a:srgbClr val="000000"/>
                </a:solidFill>
                <a:ea typeface="+mn-lt"/>
                <a:cs typeface="+mn-lt"/>
              </a:rPr>
              <a:t>sensibles</a:t>
            </a:r>
            <a:r>
              <a:rPr lang="en-US" sz="1900">
                <a:solidFill>
                  <a:srgbClr val="000000"/>
                </a:solidFill>
                <a:ea typeface="+mn-lt"/>
                <a:cs typeface="+mn-lt"/>
              </a:rPr>
              <a:t> dans le </a:t>
            </a:r>
            <a:r>
              <a:rPr lang="en-US" sz="1900" err="1">
                <a:solidFill>
                  <a:srgbClr val="000000"/>
                </a:solidFill>
                <a:ea typeface="+mn-lt"/>
                <a:cs typeface="+mn-lt"/>
              </a:rPr>
              <a:t>navigateur</a:t>
            </a:r>
            <a:r>
              <a:rPr lang="en-US" sz="1900">
                <a:solidFill>
                  <a:srgbClr val="000000"/>
                </a:solidFill>
                <a:ea typeface="+mn-lt"/>
                <a:cs typeface="+mn-lt"/>
              </a:rPr>
              <a:t>.</a:t>
            </a:r>
            <a:endParaRPr lang="en-US" sz="1900">
              <a:ea typeface="+mn-lt"/>
              <a:cs typeface="+mn-lt"/>
            </a:endParaRPr>
          </a:p>
          <a:p>
            <a:pPr marL="0" indent="0" algn="l">
              <a:lnSpc>
                <a:spcPts val="3110"/>
              </a:lnSpc>
              <a:buNone/>
            </a:pPr>
            <a:endParaRPr lang="en-US" sz="1900">
              <a:solidFill>
                <a:srgbClr val="000000"/>
              </a:solidFill>
              <a:latin typeface="Noto Sans TC"/>
            </a:endParaRPr>
          </a:p>
        </p:txBody>
      </p:sp>
      <p:pic>
        <p:nvPicPr>
          <p:cNvPr id="10" name="Image 3" descr="preencoded.png"/>
          <p:cNvPicPr>
            <a:picLocks noChangeAspect="1"/>
          </p:cNvPicPr>
          <p:nvPr/>
        </p:nvPicPr>
        <p:blipFill>
          <a:blip r:embed="rId5"/>
          <a:stretch>
            <a:fillRect/>
          </a:stretch>
        </p:blipFill>
        <p:spPr>
          <a:xfrm>
            <a:off x="9712404" y="1255633"/>
            <a:ext cx="4053959" cy="2505432"/>
          </a:xfrm>
          <a:prstGeom prst="rect">
            <a:avLst/>
          </a:prstGeom>
        </p:spPr>
      </p:pic>
      <p:sp>
        <p:nvSpPr>
          <p:cNvPr id="11" name="Text 5"/>
          <p:cNvSpPr/>
          <p:nvPr/>
        </p:nvSpPr>
        <p:spPr>
          <a:xfrm>
            <a:off x="10002690" y="3866475"/>
            <a:ext cx="3486150" cy="385763"/>
          </a:xfrm>
          <a:prstGeom prst="rect">
            <a:avLst/>
          </a:prstGeom>
          <a:noFill/>
          <a:ln/>
        </p:spPr>
        <p:txBody>
          <a:bodyPr wrap="none" lIns="91440" tIns="45720" rIns="91440" bIns="45720" rtlCol="0" anchor="t"/>
          <a:lstStyle/>
          <a:p>
            <a:pPr marL="0" indent="0" algn="l">
              <a:lnSpc>
                <a:spcPts val="3038"/>
              </a:lnSpc>
              <a:buNone/>
            </a:pPr>
            <a:r>
              <a:rPr lang="en-US" sz="2400">
                <a:solidFill>
                  <a:srgbClr val="000000"/>
                </a:solidFill>
                <a:latin typeface="Montserrat"/>
                <a:ea typeface="Sora"/>
                <a:cs typeface="Sora" pitchFamily="34" charset="-120"/>
              </a:rPr>
              <a:t>Redirection </a:t>
            </a:r>
            <a:r>
              <a:rPr lang="en-US" sz="2400" err="1">
                <a:solidFill>
                  <a:srgbClr val="000000"/>
                </a:solidFill>
                <a:latin typeface="Montserrat"/>
                <a:ea typeface="Sora"/>
                <a:cs typeface="Sora" pitchFamily="34" charset="-120"/>
              </a:rPr>
              <a:t>Sécurisée</a:t>
            </a:r>
            <a:endParaRPr lang="en-US" sz="2400" err="1">
              <a:solidFill>
                <a:srgbClr val="000000"/>
              </a:solidFill>
              <a:latin typeface="Montserrat"/>
              <a:ea typeface="Sora"/>
            </a:endParaRPr>
          </a:p>
        </p:txBody>
      </p:sp>
      <p:sp>
        <p:nvSpPr>
          <p:cNvPr id="12" name="Text 6"/>
          <p:cNvSpPr/>
          <p:nvPr/>
        </p:nvSpPr>
        <p:spPr>
          <a:xfrm>
            <a:off x="9712404" y="4603552"/>
            <a:ext cx="4053959" cy="2976732"/>
          </a:xfrm>
          <a:prstGeom prst="rect">
            <a:avLst/>
          </a:prstGeom>
          <a:noFill/>
          <a:ln/>
        </p:spPr>
        <p:txBody>
          <a:bodyPr wrap="square" lIns="91440" tIns="45720" rIns="91440" bIns="45720" rtlCol="0" anchor="t"/>
          <a:lstStyle/>
          <a:p>
            <a:pPr marL="285750" indent="-285750">
              <a:buFont typeface="Arial"/>
              <a:buChar char="•"/>
            </a:pPr>
            <a:r>
              <a:rPr lang="en-US" sz="1900" b="1">
                <a:solidFill>
                  <a:srgbClr val="000000"/>
                </a:solidFill>
                <a:ea typeface="+mn-lt"/>
                <a:cs typeface="+mn-lt"/>
              </a:rPr>
              <a:t>En-Tête Location</a:t>
            </a:r>
            <a:endParaRPr lang="fr-FR" sz="1900" b="1">
              <a:ea typeface="+mn-lt"/>
              <a:cs typeface="+mn-lt"/>
            </a:endParaRPr>
          </a:p>
          <a:p>
            <a:endParaRPr lang="en-US" sz="1900">
              <a:solidFill>
                <a:srgbClr val="000000"/>
              </a:solidFill>
              <a:ea typeface="+mn-lt"/>
              <a:cs typeface="+mn-lt"/>
            </a:endParaRPr>
          </a:p>
          <a:p>
            <a:pPr>
              <a:buFont typeface="Arial"/>
            </a:pPr>
            <a:r>
              <a:rPr lang="en-US" sz="1900">
                <a:solidFill>
                  <a:srgbClr val="000000"/>
                </a:solidFill>
                <a:ea typeface="+mn-lt"/>
                <a:cs typeface="+mn-lt"/>
              </a:rPr>
              <a:t>Dirige le </a:t>
            </a:r>
            <a:r>
              <a:rPr lang="en-US" sz="1900" err="1">
                <a:solidFill>
                  <a:srgbClr val="000000"/>
                </a:solidFill>
                <a:ea typeface="+mn-lt"/>
                <a:cs typeface="+mn-lt"/>
              </a:rPr>
              <a:t>navigateur</a:t>
            </a:r>
            <a:r>
              <a:rPr lang="en-US" sz="1900">
                <a:solidFill>
                  <a:srgbClr val="000000"/>
                </a:solidFill>
                <a:ea typeface="+mn-lt"/>
                <a:cs typeface="+mn-lt"/>
              </a:rPr>
              <a:t> </a:t>
            </a:r>
            <a:r>
              <a:rPr lang="en-US" sz="1900" err="1">
                <a:solidFill>
                  <a:srgbClr val="000000"/>
                </a:solidFill>
                <a:ea typeface="+mn-lt"/>
                <a:cs typeface="+mn-lt"/>
              </a:rPr>
              <a:t>vers</a:t>
            </a:r>
            <a:r>
              <a:rPr lang="en-US" sz="1900">
                <a:solidFill>
                  <a:srgbClr val="000000"/>
                </a:solidFill>
                <a:ea typeface="+mn-lt"/>
                <a:cs typeface="+mn-lt"/>
              </a:rPr>
              <a:t> </a:t>
            </a:r>
            <a:r>
              <a:rPr lang="en-US" sz="1900" err="1">
                <a:solidFill>
                  <a:srgbClr val="000000"/>
                </a:solidFill>
                <a:ea typeface="+mn-lt"/>
                <a:cs typeface="+mn-lt"/>
              </a:rPr>
              <a:t>une</a:t>
            </a:r>
            <a:r>
              <a:rPr lang="en-US" sz="1900">
                <a:solidFill>
                  <a:srgbClr val="000000"/>
                </a:solidFill>
                <a:ea typeface="+mn-lt"/>
                <a:cs typeface="+mn-lt"/>
              </a:rPr>
              <a:t> URL </a:t>
            </a:r>
            <a:r>
              <a:rPr lang="en-US" sz="1900" err="1">
                <a:solidFill>
                  <a:srgbClr val="000000"/>
                </a:solidFill>
                <a:ea typeface="+mn-lt"/>
                <a:cs typeface="+mn-lt"/>
              </a:rPr>
              <a:t>spécifiée</a:t>
            </a:r>
            <a:r>
              <a:rPr lang="en-US" sz="1900">
                <a:solidFill>
                  <a:srgbClr val="000000"/>
                </a:solidFill>
                <a:ea typeface="+mn-lt"/>
                <a:cs typeface="+mn-lt"/>
              </a:rPr>
              <a:t>.</a:t>
            </a:r>
            <a:endParaRPr lang="en-US"/>
          </a:p>
          <a:p>
            <a:endParaRPr lang="en-US" sz="1900">
              <a:solidFill>
                <a:srgbClr val="000000"/>
              </a:solidFill>
              <a:ea typeface="+mn-lt"/>
              <a:cs typeface="+mn-lt"/>
            </a:endParaRPr>
          </a:p>
          <a:p>
            <a:pPr marL="285750" indent="-285750">
              <a:buFont typeface="Arial"/>
              <a:buChar char="•"/>
            </a:pPr>
            <a:r>
              <a:rPr lang="en-US" sz="1900" b="1">
                <a:solidFill>
                  <a:srgbClr val="000000"/>
                </a:solidFill>
                <a:ea typeface="+mn-lt"/>
                <a:cs typeface="+mn-lt"/>
              </a:rPr>
              <a:t>Sécurité de Navigation</a:t>
            </a:r>
            <a:endParaRPr lang="en-US"/>
          </a:p>
          <a:p>
            <a:endParaRPr lang="en-US" sz="1900">
              <a:solidFill>
                <a:srgbClr val="000000"/>
              </a:solidFill>
              <a:ea typeface="+mn-lt"/>
              <a:cs typeface="+mn-lt"/>
            </a:endParaRPr>
          </a:p>
          <a:p>
            <a:pPr>
              <a:buFont typeface="Arial"/>
            </a:pPr>
            <a:r>
              <a:rPr lang="en-US" sz="1900" err="1">
                <a:solidFill>
                  <a:srgbClr val="000000"/>
                </a:solidFill>
                <a:ea typeface="+mn-lt"/>
                <a:cs typeface="+mn-lt"/>
              </a:rPr>
              <a:t>Contribue</a:t>
            </a:r>
            <a:r>
              <a:rPr lang="en-US" sz="1900">
                <a:solidFill>
                  <a:srgbClr val="000000"/>
                </a:solidFill>
                <a:ea typeface="+mn-lt"/>
                <a:cs typeface="+mn-lt"/>
              </a:rPr>
              <a:t> à un </a:t>
            </a:r>
            <a:r>
              <a:rPr lang="en-US" sz="1900" err="1">
                <a:solidFill>
                  <a:srgbClr val="000000"/>
                </a:solidFill>
                <a:ea typeface="+mn-lt"/>
                <a:cs typeface="+mn-lt"/>
              </a:rPr>
              <a:t>guidage</a:t>
            </a:r>
            <a:r>
              <a:rPr lang="en-US" sz="1900">
                <a:solidFill>
                  <a:srgbClr val="000000"/>
                </a:solidFill>
                <a:ea typeface="+mn-lt"/>
                <a:cs typeface="+mn-lt"/>
              </a:rPr>
              <a:t> </a:t>
            </a:r>
            <a:r>
              <a:rPr lang="en-US" sz="1900" err="1">
                <a:solidFill>
                  <a:srgbClr val="000000"/>
                </a:solidFill>
                <a:ea typeface="+mn-lt"/>
                <a:cs typeface="+mn-lt"/>
              </a:rPr>
              <a:t>sécurisé</a:t>
            </a:r>
            <a:r>
              <a:rPr lang="en-US" sz="1900">
                <a:solidFill>
                  <a:srgbClr val="000000"/>
                </a:solidFill>
                <a:ea typeface="+mn-lt"/>
                <a:cs typeface="+mn-lt"/>
              </a:rPr>
              <a:t> de </a:t>
            </a:r>
            <a:r>
              <a:rPr lang="en-US" sz="1900" err="1">
                <a:solidFill>
                  <a:srgbClr val="000000"/>
                </a:solidFill>
                <a:ea typeface="+mn-lt"/>
                <a:cs typeface="+mn-lt"/>
              </a:rPr>
              <a:t>l'utilisateur</a:t>
            </a:r>
            <a:r>
              <a:rPr lang="en-US" sz="1900">
                <a:solidFill>
                  <a:srgbClr val="000000"/>
                </a:solidFill>
                <a:ea typeface="+mn-lt"/>
                <a:cs typeface="+mn-lt"/>
              </a:rPr>
              <a:t>.</a:t>
            </a:r>
            <a:endParaRPr lang="en-US" sz="1900">
              <a:ea typeface="+mn-lt"/>
              <a:cs typeface="+mn-lt"/>
            </a:endParaRPr>
          </a:p>
          <a:p>
            <a:pPr marL="0" indent="0" algn="l">
              <a:lnSpc>
                <a:spcPts val="3110"/>
              </a:lnSpc>
              <a:buNone/>
            </a:pPr>
            <a:endParaRPr lang="en-US" sz="1900">
              <a:solidFill>
                <a:srgbClr val="000000"/>
              </a:solidFill>
              <a:latin typeface="Noto Sans TC"/>
              <a:ea typeface="Noto Sans TC"/>
            </a:endParaRPr>
          </a:p>
        </p:txBody>
      </p:sp>
    </p:spTree>
    <p:extLst>
      <p:ext uri="{BB962C8B-B14F-4D97-AF65-F5344CB8AC3E}">
        <p14:creationId xmlns:p14="http://schemas.microsoft.com/office/powerpoint/2010/main" val="2120768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age 1"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1"/>
          <p:cNvSpPr/>
          <p:nvPr/>
        </p:nvSpPr>
        <p:spPr>
          <a:xfrm>
            <a:off x="626269" y="837724"/>
            <a:ext cx="4797147" cy="559237"/>
          </a:xfrm>
          <a:prstGeom prst="rect">
            <a:avLst/>
          </a:prstGeom>
          <a:noFill/>
          <a:ln/>
        </p:spPr>
        <p:txBody>
          <a:bodyPr wrap="none" lIns="91440" tIns="45720" rIns="91440" bIns="45720" rtlCol="0" anchor="t"/>
          <a:lstStyle/>
          <a:p>
            <a:pPr marL="0" indent="0">
              <a:lnSpc>
                <a:spcPts val="4403"/>
              </a:lnSpc>
              <a:buNone/>
            </a:pPr>
            <a:r>
              <a:rPr lang="en-US" sz="3500" b="1">
                <a:latin typeface="Montserrat"/>
                <a:ea typeface="Sora" pitchFamily="34" charset="-122"/>
                <a:cs typeface="Sora" pitchFamily="34" charset="-120"/>
              </a:rPr>
              <a:t>Tests </a:t>
            </a:r>
            <a:r>
              <a:rPr lang="en-US" sz="3500" b="1" err="1">
                <a:latin typeface="Montserrat"/>
                <a:ea typeface="Sora" pitchFamily="34" charset="-122"/>
                <a:cs typeface="Sora" pitchFamily="34" charset="-120"/>
              </a:rPr>
              <a:t>d'Injection</a:t>
            </a:r>
            <a:r>
              <a:rPr lang="en-US" sz="3500" b="1">
                <a:latin typeface="Montserrat"/>
                <a:ea typeface="Sora" pitchFamily="34" charset="-122"/>
                <a:cs typeface="Sora" pitchFamily="34" charset="-120"/>
              </a:rPr>
              <a:t> SQL</a:t>
            </a:r>
            <a:endParaRPr lang="en-US" sz="3500" b="1">
              <a:latin typeface="Montserrat"/>
            </a:endParaRPr>
          </a:p>
        </p:txBody>
      </p:sp>
      <p:pic>
        <p:nvPicPr>
          <p:cNvPr id="6" name="Image 2" descr="preencoded.png"/>
          <p:cNvPicPr>
            <a:picLocks noChangeAspect="1"/>
          </p:cNvPicPr>
          <p:nvPr/>
        </p:nvPicPr>
        <p:blipFill>
          <a:blip r:embed="rId4"/>
          <a:stretch>
            <a:fillRect/>
          </a:stretch>
        </p:blipFill>
        <p:spPr>
          <a:xfrm>
            <a:off x="626269" y="1665327"/>
            <a:ext cx="894755" cy="1431608"/>
          </a:xfrm>
          <a:prstGeom prst="rect">
            <a:avLst/>
          </a:prstGeom>
        </p:spPr>
      </p:pic>
      <p:sp>
        <p:nvSpPr>
          <p:cNvPr id="7" name="Text 2"/>
          <p:cNvSpPr/>
          <p:nvPr/>
        </p:nvSpPr>
        <p:spPr>
          <a:xfrm>
            <a:off x="1789390" y="1844278"/>
            <a:ext cx="2492812" cy="279559"/>
          </a:xfrm>
          <a:prstGeom prst="rect">
            <a:avLst/>
          </a:prstGeom>
          <a:noFill/>
          <a:ln/>
        </p:spPr>
        <p:txBody>
          <a:bodyPr wrap="none" lIns="91440" tIns="45720" rIns="91440" bIns="45720" rtlCol="0" anchor="t"/>
          <a:lstStyle/>
          <a:p>
            <a:pPr marL="0" indent="0" algn="l">
              <a:lnSpc>
                <a:spcPts val="2202"/>
              </a:lnSpc>
              <a:buNone/>
            </a:pPr>
            <a:r>
              <a:rPr lang="en-US" sz="1750" b="1" err="1">
                <a:latin typeface="Montserrat"/>
                <a:ea typeface="Sora" pitchFamily="34" charset="-122"/>
                <a:cs typeface="Sora" pitchFamily="34" charset="-120"/>
              </a:rPr>
              <a:t>Exécution</a:t>
            </a:r>
            <a:r>
              <a:rPr lang="en-US" sz="1750" b="1">
                <a:latin typeface="Montserrat"/>
                <a:ea typeface="Sora" pitchFamily="34" charset="-122"/>
                <a:cs typeface="Sora" pitchFamily="34" charset="-120"/>
              </a:rPr>
              <a:t> de </a:t>
            </a:r>
            <a:r>
              <a:rPr lang="en-US" sz="1750" b="1" err="1">
                <a:latin typeface="Montserrat"/>
                <a:ea typeface="Sora" pitchFamily="34" charset="-122"/>
                <a:cs typeface="Sora" pitchFamily="34" charset="-120"/>
              </a:rPr>
              <a:t>SQLMap</a:t>
            </a:r>
            <a:endParaRPr lang="en-US" sz="1750" b="1">
              <a:latin typeface="Montserrat"/>
            </a:endParaRPr>
          </a:p>
        </p:txBody>
      </p:sp>
      <p:sp>
        <p:nvSpPr>
          <p:cNvPr id="8" name="Text 3"/>
          <p:cNvSpPr/>
          <p:nvPr/>
        </p:nvSpPr>
        <p:spPr>
          <a:xfrm>
            <a:off x="1789390" y="2231112"/>
            <a:ext cx="6728341" cy="572453"/>
          </a:xfrm>
          <a:prstGeom prst="rect">
            <a:avLst/>
          </a:prstGeom>
          <a:noFill/>
          <a:ln/>
        </p:spPr>
        <p:txBody>
          <a:bodyPr wrap="square" lIns="91440" tIns="45720" rIns="91440" bIns="45720" rtlCol="0" anchor="t"/>
          <a:lstStyle/>
          <a:p>
            <a:pPr marL="0" indent="0" algn="l">
              <a:lnSpc>
                <a:spcPts val="2255"/>
              </a:lnSpc>
              <a:buNone/>
            </a:pPr>
            <a:r>
              <a:rPr lang="en-US" sz="1400" err="1">
                <a:latin typeface="Heebo"/>
                <a:ea typeface="Noto Sans TC"/>
                <a:cs typeface="Noto Sans TC" pitchFamily="34" charset="-120"/>
              </a:rPr>
              <a:t>Utilisation</a:t>
            </a:r>
            <a:r>
              <a:rPr lang="en-US" sz="1400">
                <a:latin typeface="Heebo"/>
                <a:ea typeface="Noto Sans TC"/>
                <a:cs typeface="Noto Sans TC" pitchFamily="34" charset="-120"/>
              </a:rPr>
              <a:t> de </a:t>
            </a:r>
            <a:r>
              <a:rPr lang="en-US" sz="1400" err="1">
                <a:latin typeface="Heebo"/>
                <a:ea typeface="Noto Sans TC"/>
                <a:cs typeface="Noto Sans TC" pitchFamily="34" charset="-120"/>
              </a:rPr>
              <a:t>SQLMap</a:t>
            </a:r>
            <a:r>
              <a:rPr lang="en-US" sz="1400">
                <a:latin typeface="Heebo"/>
                <a:ea typeface="Noto Sans TC"/>
                <a:cs typeface="Noto Sans TC" pitchFamily="34" charset="-120"/>
              </a:rPr>
              <a:t> pour tester les </a:t>
            </a:r>
            <a:r>
              <a:rPr lang="en-US" sz="1400" err="1">
                <a:latin typeface="Heebo"/>
                <a:ea typeface="Noto Sans TC"/>
                <a:cs typeface="Noto Sans TC" pitchFamily="34" charset="-120"/>
              </a:rPr>
              <a:t>vulnérabilités</a:t>
            </a:r>
            <a:r>
              <a:rPr lang="en-US" sz="1400">
                <a:latin typeface="Heebo"/>
                <a:ea typeface="Noto Sans TC"/>
                <a:cs typeface="Noto Sans TC" pitchFamily="34" charset="-120"/>
              </a:rPr>
              <a:t> </a:t>
            </a:r>
            <a:r>
              <a:rPr lang="en-US" sz="1400" err="1">
                <a:latin typeface="Heebo"/>
                <a:ea typeface="Noto Sans TC"/>
                <a:cs typeface="Noto Sans TC" pitchFamily="34" charset="-120"/>
              </a:rPr>
              <a:t>d'injection</a:t>
            </a:r>
            <a:r>
              <a:rPr lang="en-US" sz="1400">
                <a:latin typeface="Heebo"/>
                <a:ea typeface="Noto Sans TC"/>
                <a:cs typeface="Noto Sans TC" pitchFamily="34" charset="-120"/>
              </a:rPr>
              <a:t> SQL sur les </a:t>
            </a:r>
            <a:r>
              <a:rPr lang="en-US" sz="1400" err="1">
                <a:latin typeface="Heebo"/>
                <a:ea typeface="Noto Sans TC"/>
                <a:cs typeface="Noto Sans TC" pitchFamily="34" charset="-120"/>
              </a:rPr>
              <a:t>paramètres</a:t>
            </a:r>
            <a:r>
              <a:rPr lang="en-US" sz="1400">
                <a:latin typeface="Heebo"/>
                <a:ea typeface="Noto Sans TC"/>
                <a:cs typeface="Noto Sans TC" pitchFamily="34" charset="-120"/>
              </a:rPr>
              <a:t> username, password et id.</a:t>
            </a:r>
            <a:endParaRPr lang="en-US" sz="1400">
              <a:latin typeface="Heebo"/>
              <a:ea typeface="Noto Sans TC"/>
              <a:cs typeface="Heebo"/>
            </a:endParaRPr>
          </a:p>
        </p:txBody>
      </p:sp>
      <p:pic>
        <p:nvPicPr>
          <p:cNvPr id="9" name="Image 3" descr="preencoded.png"/>
          <p:cNvPicPr>
            <a:picLocks noChangeAspect="1"/>
          </p:cNvPicPr>
          <p:nvPr/>
        </p:nvPicPr>
        <p:blipFill>
          <a:blip r:embed="rId5"/>
          <a:stretch>
            <a:fillRect/>
          </a:stretch>
        </p:blipFill>
        <p:spPr>
          <a:xfrm>
            <a:off x="626269" y="3096935"/>
            <a:ext cx="894755" cy="1431608"/>
          </a:xfrm>
          <a:prstGeom prst="rect">
            <a:avLst/>
          </a:prstGeom>
        </p:spPr>
      </p:pic>
      <p:sp>
        <p:nvSpPr>
          <p:cNvPr id="10" name="Text 4"/>
          <p:cNvSpPr/>
          <p:nvPr/>
        </p:nvSpPr>
        <p:spPr>
          <a:xfrm>
            <a:off x="1789390" y="3275886"/>
            <a:ext cx="2236827" cy="279559"/>
          </a:xfrm>
          <a:prstGeom prst="rect">
            <a:avLst/>
          </a:prstGeom>
          <a:noFill/>
          <a:ln/>
        </p:spPr>
        <p:txBody>
          <a:bodyPr wrap="none" lIns="91440" tIns="45720" rIns="91440" bIns="45720" rtlCol="0" anchor="t"/>
          <a:lstStyle/>
          <a:p>
            <a:pPr marL="0" indent="0" algn="l">
              <a:lnSpc>
                <a:spcPts val="2202"/>
              </a:lnSpc>
              <a:buNone/>
            </a:pPr>
            <a:r>
              <a:rPr lang="en-US" sz="1750" b="1" err="1">
                <a:latin typeface="Montserrat"/>
                <a:ea typeface="Sora"/>
                <a:cs typeface="Sora" pitchFamily="34" charset="-120"/>
              </a:rPr>
              <a:t>Résultats</a:t>
            </a:r>
            <a:r>
              <a:rPr lang="en-US" sz="1750" b="1">
                <a:latin typeface="Montserrat"/>
                <a:ea typeface="Sora"/>
                <a:cs typeface="Sora" pitchFamily="34" charset="-120"/>
              </a:rPr>
              <a:t> </a:t>
            </a:r>
            <a:r>
              <a:rPr lang="en-US" sz="1750" b="1" err="1">
                <a:latin typeface="Montserrat"/>
                <a:ea typeface="Sora"/>
                <a:cs typeface="Sora" pitchFamily="34" charset="-120"/>
              </a:rPr>
              <a:t>Initiaux</a:t>
            </a:r>
            <a:endParaRPr lang="en-US" sz="1750" b="1">
              <a:latin typeface="Montserrat"/>
              <a:ea typeface="Sora"/>
            </a:endParaRPr>
          </a:p>
        </p:txBody>
      </p:sp>
      <p:sp>
        <p:nvSpPr>
          <p:cNvPr id="11" name="Text 5"/>
          <p:cNvSpPr/>
          <p:nvPr/>
        </p:nvSpPr>
        <p:spPr>
          <a:xfrm>
            <a:off x="1789390" y="3662720"/>
            <a:ext cx="6728341" cy="572453"/>
          </a:xfrm>
          <a:prstGeom prst="rect">
            <a:avLst/>
          </a:prstGeom>
          <a:noFill/>
          <a:ln/>
        </p:spPr>
        <p:txBody>
          <a:bodyPr wrap="square" lIns="91440" tIns="45720" rIns="91440" bIns="45720" rtlCol="0" anchor="t"/>
          <a:lstStyle/>
          <a:p>
            <a:pPr marL="0" indent="0" algn="l">
              <a:lnSpc>
                <a:spcPts val="2255"/>
              </a:lnSpc>
              <a:buNone/>
            </a:pPr>
            <a:r>
              <a:rPr lang="en-US" sz="1400">
                <a:latin typeface="Heebo"/>
                <a:ea typeface="Noto Sans TC"/>
                <a:cs typeface="Noto Sans TC" pitchFamily="34" charset="-120"/>
              </a:rPr>
              <a:t>Les </a:t>
            </a:r>
            <a:r>
              <a:rPr lang="en-US" sz="1400" err="1">
                <a:latin typeface="Heebo"/>
                <a:ea typeface="Noto Sans TC"/>
                <a:cs typeface="Noto Sans TC" pitchFamily="34" charset="-120"/>
              </a:rPr>
              <a:t>paramètres</a:t>
            </a:r>
            <a:r>
              <a:rPr lang="en-US" sz="1400">
                <a:latin typeface="Heebo"/>
                <a:ea typeface="Noto Sans TC"/>
                <a:cs typeface="Noto Sans TC" pitchFamily="34" charset="-120"/>
              </a:rPr>
              <a:t> </a:t>
            </a:r>
            <a:r>
              <a:rPr lang="en-US" sz="1400" err="1">
                <a:latin typeface="Heebo"/>
                <a:ea typeface="Noto Sans TC"/>
                <a:cs typeface="Noto Sans TC" pitchFamily="34" charset="-120"/>
              </a:rPr>
              <a:t>testés</a:t>
            </a:r>
            <a:r>
              <a:rPr lang="en-US" sz="1400">
                <a:latin typeface="Heebo"/>
                <a:ea typeface="Noto Sans TC"/>
                <a:cs typeface="Noto Sans TC" pitchFamily="34" charset="-120"/>
              </a:rPr>
              <a:t> ne </a:t>
            </a:r>
            <a:r>
              <a:rPr lang="en-US" sz="1400" err="1">
                <a:latin typeface="Heebo"/>
                <a:ea typeface="Noto Sans TC"/>
                <a:cs typeface="Noto Sans TC" pitchFamily="34" charset="-120"/>
              </a:rPr>
              <a:t>semblent</a:t>
            </a:r>
            <a:r>
              <a:rPr lang="en-US" sz="1400">
                <a:latin typeface="Heebo"/>
                <a:ea typeface="Noto Sans TC"/>
                <a:cs typeface="Noto Sans TC" pitchFamily="34" charset="-120"/>
              </a:rPr>
              <a:t> pas </a:t>
            </a:r>
            <a:r>
              <a:rPr lang="en-US" sz="1400" err="1">
                <a:latin typeface="Heebo"/>
                <a:ea typeface="Noto Sans TC"/>
                <a:cs typeface="Noto Sans TC" pitchFamily="34" charset="-120"/>
              </a:rPr>
              <a:t>être</a:t>
            </a:r>
            <a:r>
              <a:rPr lang="en-US" sz="1400">
                <a:latin typeface="Heebo"/>
                <a:ea typeface="Noto Sans TC"/>
                <a:cs typeface="Noto Sans TC" pitchFamily="34" charset="-120"/>
              </a:rPr>
              <a:t> injectables </a:t>
            </a:r>
            <a:r>
              <a:rPr lang="en-US" sz="1400" err="1">
                <a:latin typeface="Heebo"/>
                <a:ea typeface="Noto Sans TC"/>
                <a:cs typeface="Noto Sans TC" pitchFamily="34" charset="-120"/>
              </a:rPr>
              <a:t>selon</a:t>
            </a:r>
            <a:r>
              <a:rPr lang="en-US" sz="1400">
                <a:latin typeface="Heebo"/>
                <a:ea typeface="Noto Sans TC"/>
                <a:cs typeface="Noto Sans TC" pitchFamily="34" charset="-120"/>
              </a:rPr>
              <a:t> les premiers </a:t>
            </a:r>
            <a:r>
              <a:rPr lang="en-US" sz="1400" err="1">
                <a:latin typeface="Heebo"/>
                <a:ea typeface="Noto Sans TC"/>
                <a:cs typeface="Noto Sans TC" pitchFamily="34" charset="-120"/>
              </a:rPr>
              <a:t>résultats</a:t>
            </a:r>
            <a:r>
              <a:rPr lang="en-US" sz="1400">
                <a:latin typeface="Heebo"/>
                <a:ea typeface="Noto Sans TC"/>
                <a:cs typeface="Noto Sans TC" pitchFamily="34" charset="-120"/>
              </a:rPr>
              <a:t> de </a:t>
            </a:r>
            <a:r>
              <a:rPr lang="en-US" sz="1400" err="1">
                <a:latin typeface="Heebo"/>
                <a:ea typeface="Noto Sans TC"/>
                <a:cs typeface="Noto Sans TC" pitchFamily="34" charset="-120"/>
              </a:rPr>
              <a:t>SQLMap</a:t>
            </a:r>
            <a:r>
              <a:rPr lang="en-US" sz="1400">
                <a:latin typeface="Heebo"/>
                <a:ea typeface="Noto Sans TC"/>
                <a:cs typeface="Noto Sans TC" pitchFamily="34" charset="-120"/>
              </a:rPr>
              <a:t>.</a:t>
            </a:r>
            <a:endParaRPr lang="en-US" sz="1400">
              <a:latin typeface="Heebo"/>
              <a:ea typeface="Noto Sans TC"/>
              <a:cs typeface="Heebo"/>
            </a:endParaRPr>
          </a:p>
        </p:txBody>
      </p:sp>
      <p:pic>
        <p:nvPicPr>
          <p:cNvPr id="12" name="Image 4" descr="preencoded.png"/>
          <p:cNvPicPr>
            <a:picLocks noChangeAspect="1"/>
          </p:cNvPicPr>
          <p:nvPr/>
        </p:nvPicPr>
        <p:blipFill>
          <a:blip r:embed="rId6"/>
          <a:stretch>
            <a:fillRect/>
          </a:stretch>
        </p:blipFill>
        <p:spPr>
          <a:xfrm>
            <a:off x="626269" y="4528542"/>
            <a:ext cx="894755" cy="1431608"/>
          </a:xfrm>
          <a:prstGeom prst="rect">
            <a:avLst/>
          </a:prstGeom>
        </p:spPr>
      </p:pic>
      <p:sp>
        <p:nvSpPr>
          <p:cNvPr id="13" name="Text 6"/>
          <p:cNvSpPr/>
          <p:nvPr/>
        </p:nvSpPr>
        <p:spPr>
          <a:xfrm>
            <a:off x="1789390" y="4707493"/>
            <a:ext cx="2236827" cy="279559"/>
          </a:xfrm>
          <a:prstGeom prst="rect">
            <a:avLst/>
          </a:prstGeom>
          <a:noFill/>
          <a:ln/>
        </p:spPr>
        <p:txBody>
          <a:bodyPr wrap="none" lIns="91440" tIns="45720" rIns="91440" bIns="45720" rtlCol="0" anchor="t"/>
          <a:lstStyle/>
          <a:p>
            <a:pPr marL="0" indent="0" algn="l">
              <a:lnSpc>
                <a:spcPts val="2202"/>
              </a:lnSpc>
              <a:buNone/>
            </a:pPr>
            <a:r>
              <a:rPr lang="en-US" sz="1750" b="1">
                <a:latin typeface="Montserrat"/>
                <a:ea typeface="Sora"/>
                <a:cs typeface="Sora" pitchFamily="34" charset="-120"/>
              </a:rPr>
              <a:t>Tests </a:t>
            </a:r>
            <a:r>
              <a:rPr lang="en-US" sz="1750" b="1" err="1">
                <a:latin typeface="Montserrat"/>
                <a:ea typeface="Sora"/>
                <a:cs typeface="Sora" pitchFamily="34" charset="-120"/>
              </a:rPr>
              <a:t>Avancés</a:t>
            </a:r>
            <a:endParaRPr lang="en-US" sz="1750" b="1">
              <a:latin typeface="Montserrat"/>
              <a:ea typeface="Sora"/>
            </a:endParaRPr>
          </a:p>
        </p:txBody>
      </p:sp>
      <p:sp>
        <p:nvSpPr>
          <p:cNvPr id="14" name="Text 7"/>
          <p:cNvSpPr/>
          <p:nvPr/>
        </p:nvSpPr>
        <p:spPr>
          <a:xfrm>
            <a:off x="1789390" y="5094327"/>
            <a:ext cx="6728341" cy="572453"/>
          </a:xfrm>
          <a:prstGeom prst="rect">
            <a:avLst/>
          </a:prstGeom>
          <a:noFill/>
          <a:ln/>
        </p:spPr>
        <p:txBody>
          <a:bodyPr wrap="square" lIns="91440" tIns="45720" rIns="91440" bIns="45720" rtlCol="0" anchor="t"/>
          <a:lstStyle/>
          <a:p>
            <a:pPr marL="0" indent="0" algn="l">
              <a:lnSpc>
                <a:spcPts val="2255"/>
              </a:lnSpc>
              <a:buNone/>
            </a:pPr>
            <a:r>
              <a:rPr lang="en-US" sz="1400">
                <a:latin typeface="Heebo"/>
                <a:ea typeface="Noto Sans TC"/>
                <a:cs typeface="Noto Sans TC" pitchFamily="34" charset="-120"/>
              </a:rPr>
              <a:t>Tentative </a:t>
            </a:r>
            <a:r>
              <a:rPr lang="en-US" sz="1400" err="1">
                <a:latin typeface="Heebo"/>
                <a:ea typeface="Noto Sans TC"/>
                <a:cs typeface="Noto Sans TC" pitchFamily="34" charset="-120"/>
              </a:rPr>
              <a:t>d'augmentation</a:t>
            </a:r>
            <a:r>
              <a:rPr lang="en-US" sz="1400">
                <a:latin typeface="Heebo"/>
                <a:ea typeface="Noto Sans TC"/>
                <a:cs typeface="Noto Sans TC" pitchFamily="34" charset="-120"/>
              </a:rPr>
              <a:t> des </a:t>
            </a:r>
            <a:r>
              <a:rPr lang="en-US" sz="1400" err="1">
                <a:latin typeface="Heebo"/>
                <a:ea typeface="Noto Sans TC"/>
                <a:cs typeface="Noto Sans TC" pitchFamily="34" charset="-120"/>
              </a:rPr>
              <a:t>niveaux</a:t>
            </a:r>
            <a:r>
              <a:rPr lang="en-US" sz="1400">
                <a:latin typeface="Heebo"/>
                <a:ea typeface="Noto Sans TC"/>
                <a:cs typeface="Noto Sans TC" pitchFamily="34" charset="-120"/>
              </a:rPr>
              <a:t> de test (-level 3) et de </a:t>
            </a:r>
            <a:r>
              <a:rPr lang="en-US" sz="1400" err="1">
                <a:latin typeface="Heebo"/>
                <a:ea typeface="Noto Sans TC"/>
                <a:cs typeface="Noto Sans TC" pitchFamily="34" charset="-120"/>
              </a:rPr>
              <a:t>risque</a:t>
            </a:r>
            <a:r>
              <a:rPr lang="en-US" sz="1400">
                <a:latin typeface="Heebo"/>
                <a:ea typeface="Noto Sans TC"/>
                <a:cs typeface="Noto Sans TC" pitchFamily="34" charset="-120"/>
              </a:rPr>
              <a:t> (-risk 2) pour des analyses plus </a:t>
            </a:r>
            <a:r>
              <a:rPr lang="en-US" sz="1400" err="1">
                <a:latin typeface="Heebo"/>
                <a:ea typeface="Noto Sans TC"/>
                <a:cs typeface="Noto Sans TC" pitchFamily="34" charset="-120"/>
              </a:rPr>
              <a:t>approfondies</a:t>
            </a:r>
            <a:r>
              <a:rPr lang="en-US" sz="1400">
                <a:latin typeface="Heebo"/>
                <a:ea typeface="Noto Sans TC"/>
                <a:cs typeface="Noto Sans TC" pitchFamily="34" charset="-120"/>
              </a:rPr>
              <a:t>.</a:t>
            </a:r>
            <a:endParaRPr lang="en-US" sz="1400">
              <a:latin typeface="Heebo"/>
              <a:ea typeface="Noto Sans TC"/>
              <a:cs typeface="Heebo"/>
            </a:endParaRPr>
          </a:p>
        </p:txBody>
      </p:sp>
      <p:pic>
        <p:nvPicPr>
          <p:cNvPr id="15" name="Image 5" descr="preencoded.png"/>
          <p:cNvPicPr>
            <a:picLocks noChangeAspect="1"/>
          </p:cNvPicPr>
          <p:nvPr/>
        </p:nvPicPr>
        <p:blipFill>
          <a:blip r:embed="rId7"/>
          <a:stretch>
            <a:fillRect/>
          </a:stretch>
        </p:blipFill>
        <p:spPr>
          <a:xfrm>
            <a:off x="626269" y="5960150"/>
            <a:ext cx="894755" cy="1431608"/>
          </a:xfrm>
          <a:prstGeom prst="rect">
            <a:avLst/>
          </a:prstGeom>
        </p:spPr>
      </p:pic>
      <p:sp>
        <p:nvSpPr>
          <p:cNvPr id="16" name="Text 8"/>
          <p:cNvSpPr/>
          <p:nvPr/>
        </p:nvSpPr>
        <p:spPr>
          <a:xfrm>
            <a:off x="1789390" y="6139101"/>
            <a:ext cx="2649736" cy="279559"/>
          </a:xfrm>
          <a:prstGeom prst="rect">
            <a:avLst/>
          </a:prstGeom>
          <a:noFill/>
          <a:ln/>
        </p:spPr>
        <p:txBody>
          <a:bodyPr wrap="none" lIns="91440" tIns="45720" rIns="91440" bIns="45720" rtlCol="0" anchor="t"/>
          <a:lstStyle/>
          <a:p>
            <a:pPr marL="0" indent="0" algn="l">
              <a:lnSpc>
                <a:spcPts val="2202"/>
              </a:lnSpc>
              <a:buNone/>
            </a:pPr>
            <a:r>
              <a:rPr lang="en-US" sz="1750" b="1">
                <a:latin typeface="Montserrat"/>
                <a:ea typeface="Sora"/>
                <a:cs typeface="Sora" pitchFamily="34" charset="-120"/>
              </a:rPr>
              <a:t>Limitations Techniques</a:t>
            </a:r>
            <a:endParaRPr lang="en-US" sz="1750" b="1">
              <a:latin typeface="Montserrat"/>
              <a:ea typeface="Sora"/>
            </a:endParaRPr>
          </a:p>
        </p:txBody>
      </p:sp>
      <p:sp>
        <p:nvSpPr>
          <p:cNvPr id="17" name="Text 9"/>
          <p:cNvSpPr/>
          <p:nvPr/>
        </p:nvSpPr>
        <p:spPr>
          <a:xfrm>
            <a:off x="1789390" y="6525935"/>
            <a:ext cx="6728341" cy="572453"/>
          </a:xfrm>
          <a:prstGeom prst="rect">
            <a:avLst/>
          </a:prstGeom>
          <a:noFill/>
          <a:ln/>
        </p:spPr>
        <p:txBody>
          <a:bodyPr wrap="square" lIns="91440" tIns="45720" rIns="91440" bIns="45720" rtlCol="0" anchor="t"/>
          <a:lstStyle/>
          <a:p>
            <a:pPr marL="0" indent="0" algn="l">
              <a:lnSpc>
                <a:spcPts val="2255"/>
              </a:lnSpc>
              <a:buNone/>
            </a:pPr>
            <a:r>
              <a:rPr lang="en-US" sz="1400" err="1">
                <a:latin typeface="Heebo"/>
                <a:ea typeface="Noto Sans TC"/>
                <a:cs typeface="Noto Sans TC" pitchFamily="34" charset="-120"/>
              </a:rPr>
              <a:t>L'augmentation</a:t>
            </a:r>
            <a:r>
              <a:rPr lang="en-US" sz="1400">
                <a:latin typeface="Heebo"/>
                <a:ea typeface="Noto Sans TC"/>
                <a:cs typeface="Noto Sans TC" pitchFamily="34" charset="-120"/>
              </a:rPr>
              <a:t> des </a:t>
            </a:r>
            <a:r>
              <a:rPr lang="en-US" sz="1400" err="1">
                <a:latin typeface="Heebo"/>
                <a:ea typeface="Noto Sans TC"/>
                <a:cs typeface="Noto Sans TC" pitchFamily="34" charset="-120"/>
              </a:rPr>
              <a:t>niveaux</a:t>
            </a:r>
            <a:r>
              <a:rPr lang="en-US" sz="1400">
                <a:latin typeface="Heebo"/>
                <a:ea typeface="Noto Sans TC"/>
                <a:cs typeface="Noto Sans TC" pitchFamily="34" charset="-120"/>
              </a:rPr>
              <a:t> de test a </a:t>
            </a:r>
            <a:r>
              <a:rPr lang="en-US" sz="1400" err="1">
                <a:latin typeface="Heebo"/>
                <a:ea typeface="Noto Sans TC"/>
                <a:cs typeface="Noto Sans TC" pitchFamily="34" charset="-120"/>
              </a:rPr>
              <a:t>provoqué</a:t>
            </a:r>
            <a:r>
              <a:rPr lang="en-US" sz="1400">
                <a:latin typeface="Heebo"/>
                <a:ea typeface="Noto Sans TC"/>
                <a:cs typeface="Noto Sans TC" pitchFamily="34" charset="-120"/>
              </a:rPr>
              <a:t> des </a:t>
            </a:r>
            <a:r>
              <a:rPr lang="en-US" sz="1400" err="1">
                <a:latin typeface="Heebo"/>
                <a:ea typeface="Noto Sans TC"/>
                <a:cs typeface="Noto Sans TC" pitchFamily="34" charset="-120"/>
              </a:rPr>
              <a:t>problèmes</a:t>
            </a:r>
            <a:r>
              <a:rPr lang="en-US" sz="1400">
                <a:latin typeface="Heebo"/>
                <a:ea typeface="Noto Sans TC"/>
                <a:cs typeface="Noto Sans TC" pitchFamily="34" charset="-120"/>
              </a:rPr>
              <a:t> de performance sur la machine </a:t>
            </a:r>
            <a:r>
              <a:rPr lang="en-US" sz="1400" err="1">
                <a:latin typeface="Heebo"/>
                <a:ea typeface="Noto Sans TC"/>
                <a:cs typeface="Noto Sans TC" pitchFamily="34" charset="-120"/>
              </a:rPr>
              <a:t>virtuelle</a:t>
            </a:r>
            <a:r>
              <a:rPr lang="en-US" sz="1400">
                <a:latin typeface="Heebo"/>
                <a:ea typeface="Noto Sans TC"/>
                <a:cs typeface="Noto Sans TC" pitchFamily="34" charset="-120"/>
              </a:rPr>
              <a:t>, </a:t>
            </a:r>
            <a:r>
              <a:rPr lang="en-US" sz="1400" err="1">
                <a:latin typeface="Heebo"/>
                <a:ea typeface="Noto Sans TC"/>
                <a:cs typeface="Noto Sans TC" pitchFamily="34" charset="-120"/>
              </a:rPr>
              <a:t>limitant</a:t>
            </a:r>
            <a:r>
              <a:rPr lang="en-US" sz="1400">
                <a:latin typeface="Heebo"/>
                <a:ea typeface="Noto Sans TC"/>
                <a:cs typeface="Noto Sans TC" pitchFamily="34" charset="-120"/>
              </a:rPr>
              <a:t> la </a:t>
            </a:r>
            <a:r>
              <a:rPr lang="en-US" sz="1400" err="1">
                <a:latin typeface="Heebo"/>
                <a:ea typeface="Noto Sans TC"/>
                <a:cs typeface="Noto Sans TC" pitchFamily="34" charset="-120"/>
              </a:rPr>
              <a:t>portée</a:t>
            </a:r>
            <a:r>
              <a:rPr lang="en-US" sz="1400">
                <a:latin typeface="Heebo"/>
                <a:ea typeface="Noto Sans TC"/>
                <a:cs typeface="Noto Sans TC" pitchFamily="34" charset="-120"/>
              </a:rPr>
              <a:t> des tests.</a:t>
            </a:r>
            <a:endParaRPr lang="en-US" sz="1400">
              <a:latin typeface="Heebo"/>
              <a:ea typeface="Noto Sans TC"/>
              <a:cs typeface="Heebo"/>
            </a:endParaRPr>
          </a:p>
        </p:txBody>
      </p:sp>
    </p:spTree>
    <p:extLst>
      <p:ext uri="{BB962C8B-B14F-4D97-AF65-F5344CB8AC3E}">
        <p14:creationId xmlns:p14="http://schemas.microsoft.com/office/powerpoint/2010/main" val="34403588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age 1"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1"/>
          <p:cNvSpPr/>
          <p:nvPr/>
        </p:nvSpPr>
        <p:spPr>
          <a:xfrm>
            <a:off x="1119187" y="759022"/>
            <a:ext cx="7337703" cy="540068"/>
          </a:xfrm>
          <a:prstGeom prst="rect">
            <a:avLst/>
          </a:prstGeom>
          <a:noFill/>
          <a:ln/>
        </p:spPr>
        <p:txBody>
          <a:bodyPr wrap="none" lIns="91440" tIns="45720" rIns="91440" bIns="45720" rtlCol="0" anchor="t"/>
          <a:lstStyle/>
          <a:p>
            <a:pPr marL="0" indent="0">
              <a:lnSpc>
                <a:spcPts val="4253"/>
              </a:lnSpc>
              <a:buNone/>
            </a:pPr>
            <a:r>
              <a:rPr lang="en-US" sz="3400" b="1">
                <a:latin typeface="Montserrat"/>
                <a:ea typeface="Sora"/>
                <a:cs typeface="Sora" pitchFamily="34" charset="-120"/>
              </a:rPr>
              <a:t>Conclusion et </a:t>
            </a:r>
            <a:r>
              <a:rPr lang="en-US" sz="3400" b="1" err="1">
                <a:latin typeface="Montserrat"/>
                <a:ea typeface="Sora"/>
                <a:cs typeface="Sora" pitchFamily="34" charset="-120"/>
              </a:rPr>
              <a:t>Recommandations</a:t>
            </a:r>
            <a:endParaRPr lang="en-US" sz="3400" b="1">
              <a:latin typeface="Montserrat"/>
              <a:ea typeface="Sora"/>
            </a:endParaRPr>
          </a:p>
        </p:txBody>
      </p:sp>
      <p:pic>
        <p:nvPicPr>
          <p:cNvPr id="6" name="Image 2" descr="preencoded.png"/>
          <p:cNvPicPr>
            <a:picLocks noChangeAspect="1"/>
          </p:cNvPicPr>
          <p:nvPr/>
        </p:nvPicPr>
        <p:blipFill>
          <a:blip r:embed="rId4"/>
          <a:stretch>
            <a:fillRect/>
          </a:stretch>
        </p:blipFill>
        <p:spPr>
          <a:xfrm>
            <a:off x="604837" y="1698903"/>
            <a:ext cx="431959" cy="431959"/>
          </a:xfrm>
          <a:prstGeom prst="rect">
            <a:avLst/>
          </a:prstGeom>
        </p:spPr>
      </p:pic>
      <p:sp>
        <p:nvSpPr>
          <p:cNvPr id="7" name="Text 2"/>
          <p:cNvSpPr/>
          <p:nvPr/>
        </p:nvSpPr>
        <p:spPr>
          <a:xfrm>
            <a:off x="604837" y="2303621"/>
            <a:ext cx="2497693" cy="269915"/>
          </a:xfrm>
          <a:prstGeom prst="rect">
            <a:avLst/>
          </a:prstGeom>
          <a:noFill/>
          <a:ln/>
        </p:spPr>
        <p:txBody>
          <a:bodyPr wrap="none" lIns="91440" tIns="45720" rIns="91440" bIns="45720" rtlCol="0" anchor="t"/>
          <a:lstStyle/>
          <a:p>
            <a:pPr marL="0" indent="0" algn="l">
              <a:lnSpc>
                <a:spcPts val="2126"/>
              </a:lnSpc>
              <a:buNone/>
            </a:pPr>
            <a:r>
              <a:rPr lang="en-US" sz="1700" b="1">
                <a:latin typeface="Montserrat"/>
                <a:ea typeface="Sora"/>
                <a:cs typeface="Sora" pitchFamily="34" charset="-120"/>
              </a:rPr>
              <a:t>Infrastructure </a:t>
            </a:r>
            <a:r>
              <a:rPr lang="en-US" sz="1700" b="1" err="1">
                <a:latin typeface="Montserrat"/>
                <a:ea typeface="Sora"/>
                <a:cs typeface="Sora" pitchFamily="34" charset="-120"/>
              </a:rPr>
              <a:t>Robuste</a:t>
            </a:r>
            <a:endParaRPr lang="en-US" sz="1700" b="1">
              <a:latin typeface="Montserrat"/>
              <a:ea typeface="Sora"/>
            </a:endParaRPr>
          </a:p>
        </p:txBody>
      </p:sp>
      <p:sp>
        <p:nvSpPr>
          <p:cNvPr id="8" name="Text 3"/>
          <p:cNvSpPr/>
          <p:nvPr/>
        </p:nvSpPr>
        <p:spPr>
          <a:xfrm>
            <a:off x="604837" y="2677120"/>
            <a:ext cx="7934325" cy="553164"/>
          </a:xfrm>
          <a:prstGeom prst="rect">
            <a:avLst/>
          </a:prstGeom>
          <a:noFill/>
          <a:ln/>
        </p:spPr>
        <p:txBody>
          <a:bodyPr wrap="square" rtlCol="0" anchor="t"/>
          <a:lstStyle/>
          <a:p>
            <a:pPr marL="0" indent="0" algn="l">
              <a:lnSpc>
                <a:spcPts val="2177"/>
              </a:lnSpc>
              <a:buNone/>
            </a:pPr>
            <a:r>
              <a:rPr lang="en-US" sz="1361">
                <a:latin typeface="Noto Sans TC" pitchFamily="34" charset="0"/>
                <a:ea typeface="Noto Sans TC" pitchFamily="34" charset="-122"/>
                <a:cs typeface="Noto Sans TC" pitchFamily="34" charset="-120"/>
              </a:rPr>
              <a:t>L'analyse révèle une infrastructure globalement sécurisée, avec peu de vulnérabilités critiques identifiées.</a:t>
            </a:r>
            <a:endParaRPr lang="en-US" sz="1361"/>
          </a:p>
        </p:txBody>
      </p:sp>
      <p:pic>
        <p:nvPicPr>
          <p:cNvPr id="9" name="Image 3" descr="preencoded.png"/>
          <p:cNvPicPr>
            <a:picLocks noChangeAspect="1"/>
          </p:cNvPicPr>
          <p:nvPr/>
        </p:nvPicPr>
        <p:blipFill>
          <a:blip r:embed="rId5"/>
          <a:stretch>
            <a:fillRect/>
          </a:stretch>
        </p:blipFill>
        <p:spPr>
          <a:xfrm>
            <a:off x="604837" y="3748683"/>
            <a:ext cx="431959" cy="431959"/>
          </a:xfrm>
          <a:prstGeom prst="rect">
            <a:avLst/>
          </a:prstGeom>
        </p:spPr>
      </p:pic>
      <p:sp>
        <p:nvSpPr>
          <p:cNvPr id="10" name="Text 4"/>
          <p:cNvSpPr/>
          <p:nvPr/>
        </p:nvSpPr>
        <p:spPr>
          <a:xfrm>
            <a:off x="604837" y="4353401"/>
            <a:ext cx="2160270" cy="269915"/>
          </a:xfrm>
          <a:prstGeom prst="rect">
            <a:avLst/>
          </a:prstGeom>
          <a:noFill/>
          <a:ln/>
        </p:spPr>
        <p:txBody>
          <a:bodyPr wrap="none" lIns="91440" tIns="45720" rIns="91440" bIns="45720" rtlCol="0" anchor="t"/>
          <a:lstStyle/>
          <a:p>
            <a:pPr marL="0" indent="0" algn="l">
              <a:lnSpc>
                <a:spcPts val="2126"/>
              </a:lnSpc>
              <a:buNone/>
            </a:pPr>
            <a:r>
              <a:rPr lang="en-US" sz="1700" b="1">
                <a:latin typeface="Montserrat"/>
                <a:ea typeface="Sora"/>
                <a:cs typeface="Sora" pitchFamily="34" charset="-120"/>
              </a:rPr>
              <a:t>Vigilance Continue</a:t>
            </a:r>
            <a:endParaRPr lang="en-US" sz="1700" b="1">
              <a:latin typeface="Montserrat"/>
              <a:ea typeface="Sora"/>
            </a:endParaRPr>
          </a:p>
        </p:txBody>
      </p:sp>
      <p:sp>
        <p:nvSpPr>
          <p:cNvPr id="11" name="Text 5"/>
          <p:cNvSpPr/>
          <p:nvPr/>
        </p:nvSpPr>
        <p:spPr>
          <a:xfrm>
            <a:off x="604837" y="4726900"/>
            <a:ext cx="7934325" cy="553164"/>
          </a:xfrm>
          <a:prstGeom prst="rect">
            <a:avLst/>
          </a:prstGeom>
          <a:noFill/>
          <a:ln/>
        </p:spPr>
        <p:txBody>
          <a:bodyPr wrap="square" rtlCol="0" anchor="t"/>
          <a:lstStyle/>
          <a:p>
            <a:pPr marL="0" indent="0" algn="l">
              <a:lnSpc>
                <a:spcPts val="2177"/>
              </a:lnSpc>
              <a:buNone/>
            </a:pPr>
            <a:r>
              <a:rPr lang="en-US" sz="1361">
                <a:latin typeface="Noto Sans TC" pitchFamily="34" charset="0"/>
                <a:ea typeface="Noto Sans TC" pitchFamily="34" charset="-122"/>
                <a:cs typeface="Noto Sans TC" pitchFamily="34" charset="-120"/>
              </a:rPr>
              <a:t>Malgré l'absence de vulnérabilités majeures, il est crucial de maintenir une surveillance constante et d'effectuer des tests réguliers.</a:t>
            </a:r>
            <a:endParaRPr lang="en-US" sz="1361"/>
          </a:p>
        </p:txBody>
      </p:sp>
      <p:pic>
        <p:nvPicPr>
          <p:cNvPr id="12" name="Image 4" descr="preencoded.png"/>
          <p:cNvPicPr>
            <a:picLocks noChangeAspect="1"/>
          </p:cNvPicPr>
          <p:nvPr/>
        </p:nvPicPr>
        <p:blipFill>
          <a:blip r:embed="rId6"/>
          <a:stretch>
            <a:fillRect/>
          </a:stretch>
        </p:blipFill>
        <p:spPr>
          <a:xfrm>
            <a:off x="604837" y="5798463"/>
            <a:ext cx="431959" cy="431959"/>
          </a:xfrm>
          <a:prstGeom prst="rect">
            <a:avLst/>
          </a:prstGeom>
        </p:spPr>
      </p:pic>
      <p:sp>
        <p:nvSpPr>
          <p:cNvPr id="13" name="Text 6"/>
          <p:cNvSpPr/>
          <p:nvPr/>
        </p:nvSpPr>
        <p:spPr>
          <a:xfrm>
            <a:off x="604837" y="6403181"/>
            <a:ext cx="3126581" cy="269915"/>
          </a:xfrm>
          <a:prstGeom prst="rect">
            <a:avLst/>
          </a:prstGeom>
          <a:noFill/>
          <a:ln/>
        </p:spPr>
        <p:txBody>
          <a:bodyPr wrap="none" lIns="91440" tIns="45720" rIns="91440" bIns="45720" rtlCol="0" anchor="t"/>
          <a:lstStyle/>
          <a:p>
            <a:pPr marL="0" indent="0" algn="l">
              <a:lnSpc>
                <a:spcPts val="2126"/>
              </a:lnSpc>
              <a:buNone/>
            </a:pPr>
            <a:r>
              <a:rPr lang="en-US" sz="1700" b="1" err="1">
                <a:latin typeface="Montserrat"/>
                <a:ea typeface="Sora"/>
                <a:cs typeface="Sora" pitchFamily="34" charset="-120"/>
              </a:rPr>
              <a:t>Renforcement</a:t>
            </a:r>
            <a:r>
              <a:rPr lang="en-US" sz="1700" b="1">
                <a:latin typeface="Montserrat"/>
                <a:ea typeface="Sora"/>
                <a:cs typeface="Sora" pitchFamily="34" charset="-120"/>
              </a:rPr>
              <a:t> de la Sécurité</a:t>
            </a:r>
            <a:endParaRPr lang="en-US" sz="1700" b="1">
              <a:latin typeface="Montserrat"/>
              <a:ea typeface="Sora"/>
            </a:endParaRPr>
          </a:p>
        </p:txBody>
      </p:sp>
      <p:sp>
        <p:nvSpPr>
          <p:cNvPr id="14" name="Text 7"/>
          <p:cNvSpPr/>
          <p:nvPr/>
        </p:nvSpPr>
        <p:spPr>
          <a:xfrm>
            <a:off x="604837" y="6776680"/>
            <a:ext cx="7934325" cy="553164"/>
          </a:xfrm>
          <a:prstGeom prst="rect">
            <a:avLst/>
          </a:prstGeom>
          <a:noFill/>
          <a:ln/>
        </p:spPr>
        <p:txBody>
          <a:bodyPr wrap="square" rtlCol="0" anchor="t"/>
          <a:lstStyle/>
          <a:p>
            <a:pPr marL="0" indent="0" algn="l">
              <a:lnSpc>
                <a:spcPts val="2177"/>
              </a:lnSpc>
              <a:buNone/>
            </a:pPr>
            <a:r>
              <a:rPr lang="en-US" sz="1361">
                <a:latin typeface="Noto Sans TC" pitchFamily="34" charset="0"/>
                <a:ea typeface="Noto Sans TC" pitchFamily="34" charset="-122"/>
                <a:cs typeface="Noto Sans TC" pitchFamily="34" charset="-120"/>
              </a:rPr>
              <a:t>Recommandation d'utiliser des mots de passe forts, de maintenir les systèmes à jour et d'adopter une approche proactive en matière de sécurité.</a:t>
            </a:r>
            <a:endParaRPr lang="en-US" sz="1361"/>
          </a:p>
        </p:txBody>
      </p:sp>
    </p:spTree>
    <p:extLst>
      <p:ext uri="{BB962C8B-B14F-4D97-AF65-F5344CB8AC3E}">
        <p14:creationId xmlns:p14="http://schemas.microsoft.com/office/powerpoint/2010/main" val="28449090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age 1"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1"/>
          <p:cNvSpPr/>
          <p:nvPr/>
        </p:nvSpPr>
        <p:spPr>
          <a:xfrm>
            <a:off x="766763" y="954524"/>
            <a:ext cx="7610475" cy="1889760"/>
          </a:xfrm>
          <a:prstGeom prst="rect">
            <a:avLst/>
          </a:prstGeom>
          <a:noFill/>
          <a:ln/>
        </p:spPr>
        <p:txBody>
          <a:bodyPr wrap="square" rtlCol="0" anchor="t"/>
          <a:lstStyle/>
          <a:p>
            <a:pPr marL="0" indent="0" algn="ctr">
              <a:lnSpc>
                <a:spcPts val="7440"/>
              </a:lnSpc>
              <a:buNone/>
            </a:pPr>
            <a:r>
              <a:rPr lang="en-US" sz="5952">
                <a:latin typeface="Montserrat" pitchFamily="34" charset="0"/>
                <a:ea typeface="Montserrat" pitchFamily="34" charset="-122"/>
                <a:cs typeface="Montserrat" pitchFamily="34" charset="-120"/>
              </a:rPr>
              <a:t>32123BC6  Data-Science</a:t>
            </a:r>
            <a:endParaRPr lang="en-US" sz="5952"/>
          </a:p>
        </p:txBody>
      </p:sp>
      <p:sp>
        <p:nvSpPr>
          <p:cNvPr id="6" name="Text 2"/>
          <p:cNvSpPr/>
          <p:nvPr/>
        </p:nvSpPr>
        <p:spPr>
          <a:xfrm>
            <a:off x="766763" y="3243201"/>
            <a:ext cx="7610475" cy="4452256"/>
          </a:xfrm>
          <a:prstGeom prst="rect">
            <a:avLst/>
          </a:prstGeom>
          <a:noFill/>
          <a:ln/>
        </p:spPr>
        <p:txBody>
          <a:bodyPr wrap="square" lIns="91440" tIns="45720" rIns="91440" bIns="45720" rtlCol="0" anchor="t"/>
          <a:lstStyle/>
          <a:p>
            <a:pPr>
              <a:buFont typeface="Arial"/>
              <a:buChar char="•"/>
            </a:pPr>
            <a:r>
              <a:rPr lang="en-US" sz="1700" b="1">
                <a:ea typeface="+mn-lt"/>
                <a:cs typeface="+mn-lt"/>
              </a:rPr>
              <a:t>Exploration et </a:t>
            </a:r>
            <a:r>
              <a:rPr lang="en-US" sz="1700" b="1" err="1">
                <a:ea typeface="+mn-lt"/>
                <a:cs typeface="+mn-lt"/>
              </a:rPr>
              <a:t>Découverte</a:t>
            </a:r>
            <a:r>
              <a:rPr lang="en-US" sz="1700" b="1">
                <a:ea typeface="+mn-lt"/>
                <a:cs typeface="+mn-lt"/>
              </a:rPr>
              <a:t> de </a:t>
            </a:r>
            <a:r>
              <a:rPr lang="en-US" sz="1700" b="1" err="1">
                <a:ea typeface="+mn-lt"/>
                <a:cs typeface="+mn-lt"/>
              </a:rPr>
              <a:t>l'Application</a:t>
            </a:r>
            <a:r>
              <a:rPr lang="en-US" sz="1700" b="1">
                <a:ea typeface="+mn-lt"/>
                <a:cs typeface="+mn-lt"/>
              </a:rPr>
              <a:t> </a:t>
            </a:r>
            <a:r>
              <a:rPr lang="en-US" sz="1700" b="1" err="1">
                <a:ea typeface="+mn-lt"/>
                <a:cs typeface="+mn-lt"/>
              </a:rPr>
              <a:t>Streamlit</a:t>
            </a:r>
            <a:endParaRPr lang="fr-FR" sz="1700" b="1" err="1">
              <a:ea typeface="+mn-lt"/>
              <a:cs typeface="+mn-lt"/>
            </a:endParaRPr>
          </a:p>
          <a:p>
            <a:pPr>
              <a:buFont typeface="Arial"/>
              <a:buChar char="•"/>
            </a:pPr>
            <a:endParaRPr lang="en-US" sz="1700" b="1">
              <a:ea typeface="+mn-lt"/>
              <a:cs typeface="+mn-lt"/>
            </a:endParaRPr>
          </a:p>
          <a:p>
            <a:pPr>
              <a:buFont typeface="Arial"/>
              <a:buChar char="•"/>
            </a:pPr>
            <a:r>
              <a:rPr lang="en-US" sz="1700" b="1" err="1">
                <a:ea typeface="+mn-lt"/>
                <a:cs typeface="+mn-lt"/>
              </a:rPr>
              <a:t>Fonctionnalités</a:t>
            </a:r>
            <a:r>
              <a:rPr lang="en-US" sz="1700" b="1">
                <a:ea typeface="+mn-lt"/>
                <a:cs typeface="+mn-lt"/>
              </a:rPr>
              <a:t> </a:t>
            </a:r>
            <a:r>
              <a:rPr lang="en-US" sz="1700" b="1" err="1">
                <a:ea typeface="+mn-lt"/>
                <a:cs typeface="+mn-lt"/>
              </a:rPr>
              <a:t>Clés</a:t>
            </a:r>
            <a:endParaRPr lang="en-US" err="1"/>
          </a:p>
          <a:p>
            <a:pPr lvl="1">
              <a:buFont typeface="Arial"/>
              <a:buChar char="•"/>
            </a:pPr>
            <a:r>
              <a:rPr lang="en-US" sz="1700">
                <a:ea typeface="+mn-lt"/>
                <a:cs typeface="+mn-lt"/>
              </a:rPr>
              <a:t>Importation, </a:t>
            </a:r>
            <a:r>
              <a:rPr lang="en-US" sz="1700" err="1">
                <a:ea typeface="+mn-lt"/>
                <a:cs typeface="+mn-lt"/>
              </a:rPr>
              <a:t>entraînement</a:t>
            </a:r>
            <a:r>
              <a:rPr lang="en-US" sz="1700">
                <a:ea typeface="+mn-lt"/>
                <a:cs typeface="+mn-lt"/>
              </a:rPr>
              <a:t>, et </a:t>
            </a:r>
            <a:r>
              <a:rPr lang="en-US" sz="1700" err="1">
                <a:ea typeface="+mn-lt"/>
                <a:cs typeface="+mn-lt"/>
              </a:rPr>
              <a:t>comparaison</a:t>
            </a:r>
            <a:r>
              <a:rPr lang="en-US" sz="1700">
                <a:ea typeface="+mn-lt"/>
                <a:cs typeface="+mn-lt"/>
              </a:rPr>
              <a:t> de </a:t>
            </a:r>
            <a:r>
              <a:rPr lang="en-US" sz="1700" err="1">
                <a:ea typeface="+mn-lt"/>
                <a:cs typeface="+mn-lt"/>
              </a:rPr>
              <a:t>modèles</a:t>
            </a:r>
            <a:r>
              <a:rPr lang="en-US" sz="1700">
                <a:ea typeface="+mn-lt"/>
                <a:cs typeface="+mn-lt"/>
              </a:rPr>
              <a:t> ML.</a:t>
            </a:r>
            <a:endParaRPr lang="en-US"/>
          </a:p>
          <a:p>
            <a:pPr lvl="1">
              <a:buFont typeface="Arial"/>
              <a:buChar char="•"/>
            </a:pPr>
            <a:endParaRPr lang="en-US" sz="1700">
              <a:ea typeface="+mn-lt"/>
              <a:cs typeface="+mn-lt"/>
            </a:endParaRPr>
          </a:p>
          <a:p>
            <a:pPr>
              <a:buFont typeface="Arial"/>
              <a:buChar char="•"/>
            </a:pPr>
            <a:r>
              <a:rPr lang="en-US" sz="1700" b="1">
                <a:ea typeface="+mn-lt"/>
                <a:cs typeface="+mn-lt"/>
              </a:rPr>
              <a:t>Installation et </a:t>
            </a:r>
            <a:r>
              <a:rPr lang="en-US" sz="1700" b="1" err="1">
                <a:ea typeface="+mn-lt"/>
                <a:cs typeface="+mn-lt"/>
              </a:rPr>
              <a:t>Utilisation</a:t>
            </a:r>
            <a:endParaRPr lang="en-US" err="1"/>
          </a:p>
          <a:p>
            <a:pPr lvl="1">
              <a:buFont typeface="Arial"/>
              <a:buChar char="•"/>
            </a:pPr>
            <a:r>
              <a:rPr lang="en-US" sz="1700">
                <a:ea typeface="+mn-lt"/>
                <a:cs typeface="+mn-lt"/>
              </a:rPr>
              <a:t>Guide étape par étape pour </a:t>
            </a:r>
            <a:r>
              <a:rPr lang="en-US" sz="1700" err="1">
                <a:ea typeface="+mn-lt"/>
                <a:cs typeface="+mn-lt"/>
              </a:rPr>
              <a:t>démarrer</a:t>
            </a:r>
            <a:r>
              <a:rPr lang="en-US" sz="1700">
                <a:ea typeface="+mn-lt"/>
                <a:cs typeface="+mn-lt"/>
              </a:rPr>
              <a:t> </a:t>
            </a:r>
            <a:r>
              <a:rPr lang="en-US" sz="1700" err="1">
                <a:ea typeface="+mn-lt"/>
                <a:cs typeface="+mn-lt"/>
              </a:rPr>
              <a:t>rapidement</a:t>
            </a:r>
            <a:r>
              <a:rPr lang="en-US" sz="1700">
                <a:ea typeface="+mn-lt"/>
                <a:cs typeface="+mn-lt"/>
              </a:rPr>
              <a:t>.</a:t>
            </a:r>
            <a:endParaRPr lang="en-US">
              <a:ea typeface="+mn-lt"/>
              <a:cs typeface="+mn-lt"/>
            </a:endParaRPr>
          </a:p>
          <a:p>
            <a:pPr lvl="1">
              <a:buFont typeface="Arial"/>
              <a:buChar char="•"/>
            </a:pPr>
            <a:endParaRPr lang="en-US" sz="1700">
              <a:ea typeface="+mn-lt"/>
              <a:cs typeface="+mn-lt"/>
            </a:endParaRPr>
          </a:p>
          <a:p>
            <a:pPr>
              <a:buFont typeface="Arial"/>
              <a:buChar char="•"/>
            </a:pPr>
            <a:r>
              <a:rPr lang="en-US" sz="1700" b="1">
                <a:ea typeface="+mn-lt"/>
                <a:cs typeface="+mn-lt"/>
              </a:rPr>
              <a:t>Technologies Sous-</a:t>
            </a:r>
            <a:r>
              <a:rPr lang="en-US" sz="1700" b="1" err="1">
                <a:ea typeface="+mn-lt"/>
                <a:cs typeface="+mn-lt"/>
              </a:rPr>
              <a:t>Jacentes</a:t>
            </a:r>
            <a:endParaRPr lang="en-US" err="1"/>
          </a:p>
          <a:p>
            <a:pPr lvl="1">
              <a:buFont typeface="Arial"/>
              <a:buChar char="•"/>
            </a:pPr>
            <a:r>
              <a:rPr lang="en-US" sz="1700">
                <a:ea typeface="+mn-lt"/>
                <a:cs typeface="+mn-lt"/>
              </a:rPr>
              <a:t>Aperçu des </a:t>
            </a:r>
            <a:r>
              <a:rPr lang="en-US" sz="1700" err="1">
                <a:ea typeface="+mn-lt"/>
                <a:cs typeface="+mn-lt"/>
              </a:rPr>
              <a:t>outils</a:t>
            </a:r>
            <a:r>
              <a:rPr lang="en-US" sz="1700">
                <a:ea typeface="+mn-lt"/>
                <a:cs typeface="+mn-lt"/>
              </a:rPr>
              <a:t> et frameworks </a:t>
            </a:r>
            <a:r>
              <a:rPr lang="en-US" sz="1700" err="1">
                <a:ea typeface="+mn-lt"/>
                <a:cs typeface="+mn-lt"/>
              </a:rPr>
              <a:t>intégrés</a:t>
            </a:r>
            <a:r>
              <a:rPr lang="en-US" sz="1700">
                <a:ea typeface="+mn-lt"/>
                <a:cs typeface="+mn-lt"/>
              </a:rPr>
              <a:t>.</a:t>
            </a:r>
            <a:endParaRPr lang="en-US">
              <a:ea typeface="+mn-lt"/>
              <a:cs typeface="+mn-lt"/>
            </a:endParaRPr>
          </a:p>
          <a:p>
            <a:pPr lvl="1">
              <a:buFont typeface="Arial"/>
              <a:buChar char="•"/>
            </a:pPr>
            <a:endParaRPr lang="en-US" sz="1700">
              <a:ea typeface="+mn-lt"/>
              <a:cs typeface="+mn-lt"/>
            </a:endParaRPr>
          </a:p>
          <a:p>
            <a:pPr>
              <a:buFont typeface="Arial"/>
              <a:buChar char="•"/>
            </a:pPr>
            <a:r>
              <a:rPr lang="en-US" sz="1700" b="1" err="1">
                <a:ea typeface="+mn-lt"/>
                <a:cs typeface="+mn-lt"/>
              </a:rPr>
              <a:t>Avantages</a:t>
            </a:r>
            <a:endParaRPr lang="en-US" err="1">
              <a:ea typeface="+mn-lt"/>
              <a:cs typeface="+mn-lt"/>
            </a:endParaRPr>
          </a:p>
          <a:p>
            <a:pPr lvl="1">
              <a:buFont typeface="Arial"/>
              <a:buChar char="•"/>
            </a:pPr>
            <a:r>
              <a:rPr lang="en-US" sz="1700" err="1">
                <a:ea typeface="+mn-lt"/>
                <a:cs typeface="+mn-lt"/>
              </a:rPr>
              <a:t>Adaptée</a:t>
            </a:r>
            <a:r>
              <a:rPr lang="en-US" sz="1700">
                <a:ea typeface="+mn-lt"/>
                <a:cs typeface="+mn-lt"/>
              </a:rPr>
              <a:t> à </a:t>
            </a:r>
            <a:r>
              <a:rPr lang="en-US" sz="1700" err="1">
                <a:ea typeface="+mn-lt"/>
                <a:cs typeface="+mn-lt"/>
              </a:rPr>
              <a:t>tous</a:t>
            </a:r>
            <a:r>
              <a:rPr lang="en-US" sz="1700">
                <a:ea typeface="+mn-lt"/>
                <a:cs typeface="+mn-lt"/>
              </a:rPr>
              <a:t> les </a:t>
            </a:r>
            <a:r>
              <a:rPr lang="en-US" sz="1700" err="1">
                <a:ea typeface="+mn-lt"/>
                <a:cs typeface="+mn-lt"/>
              </a:rPr>
              <a:t>niveaux</a:t>
            </a:r>
            <a:r>
              <a:rPr lang="en-US" sz="1700">
                <a:ea typeface="+mn-lt"/>
                <a:cs typeface="+mn-lt"/>
              </a:rPr>
              <a:t> </a:t>
            </a:r>
            <a:r>
              <a:rPr lang="en-US" sz="1700" err="1">
                <a:ea typeface="+mn-lt"/>
                <a:cs typeface="+mn-lt"/>
              </a:rPr>
              <a:t>d'expérience</a:t>
            </a:r>
            <a:r>
              <a:rPr lang="en-US" sz="1700">
                <a:ea typeface="+mn-lt"/>
                <a:cs typeface="+mn-lt"/>
              </a:rPr>
              <a:t>.</a:t>
            </a:r>
            <a:endParaRPr lang="en-US"/>
          </a:p>
          <a:p>
            <a:pPr lvl="1">
              <a:buFont typeface="Arial"/>
              <a:buChar char="•"/>
            </a:pPr>
            <a:r>
              <a:rPr lang="en-US" sz="1700" err="1">
                <a:ea typeface="+mn-lt"/>
                <a:cs typeface="+mn-lt"/>
              </a:rPr>
              <a:t>Simplifie</a:t>
            </a:r>
            <a:r>
              <a:rPr lang="en-US" sz="1700">
                <a:ea typeface="+mn-lt"/>
                <a:cs typeface="+mn-lt"/>
              </a:rPr>
              <a:t> le flux de travail </a:t>
            </a:r>
            <a:r>
              <a:rPr lang="en-US" sz="1700" err="1">
                <a:ea typeface="+mn-lt"/>
                <a:cs typeface="+mn-lt"/>
              </a:rPr>
              <a:t>en</a:t>
            </a:r>
            <a:r>
              <a:rPr lang="en-US" sz="1700">
                <a:ea typeface="+mn-lt"/>
                <a:cs typeface="+mn-lt"/>
              </a:rPr>
              <a:t> ML.</a:t>
            </a:r>
            <a:endParaRPr lang="en-US">
              <a:ea typeface="+mn-lt"/>
              <a:cs typeface="+mn-lt"/>
            </a:endParaRPr>
          </a:p>
          <a:p>
            <a:pPr lvl="1">
              <a:buFont typeface="Arial"/>
              <a:buChar char="•"/>
            </a:pPr>
            <a:r>
              <a:rPr lang="en-US" sz="1700" err="1">
                <a:ea typeface="+mn-lt"/>
                <a:cs typeface="+mn-lt"/>
              </a:rPr>
              <a:t>Permet</a:t>
            </a:r>
            <a:r>
              <a:rPr lang="en-US" sz="1700">
                <a:ea typeface="+mn-lt"/>
                <a:cs typeface="+mn-lt"/>
              </a:rPr>
              <a:t> </a:t>
            </a:r>
            <a:r>
              <a:rPr lang="en-US" sz="1700" err="1">
                <a:ea typeface="+mn-lt"/>
                <a:cs typeface="+mn-lt"/>
              </a:rPr>
              <a:t>l'extraction</a:t>
            </a:r>
            <a:r>
              <a:rPr lang="en-US" sz="1700">
                <a:ea typeface="+mn-lt"/>
                <a:cs typeface="+mn-lt"/>
              </a:rPr>
              <a:t> </a:t>
            </a:r>
            <a:r>
              <a:rPr lang="en-US" sz="1700" err="1">
                <a:ea typeface="+mn-lt"/>
                <a:cs typeface="+mn-lt"/>
              </a:rPr>
              <a:t>d'insights</a:t>
            </a:r>
            <a:r>
              <a:rPr lang="en-US" sz="1700">
                <a:ea typeface="+mn-lt"/>
                <a:cs typeface="+mn-lt"/>
              </a:rPr>
              <a:t> </a:t>
            </a:r>
            <a:r>
              <a:rPr lang="en-US" sz="1700" err="1">
                <a:ea typeface="+mn-lt"/>
                <a:cs typeface="+mn-lt"/>
              </a:rPr>
              <a:t>précieux</a:t>
            </a:r>
            <a:r>
              <a:rPr lang="en-US" sz="1700">
                <a:ea typeface="+mn-lt"/>
                <a:cs typeface="+mn-lt"/>
              </a:rPr>
              <a:t> à </a:t>
            </a:r>
            <a:r>
              <a:rPr lang="en-US" sz="1700" err="1">
                <a:ea typeface="+mn-lt"/>
                <a:cs typeface="+mn-lt"/>
              </a:rPr>
              <a:t>partir</a:t>
            </a:r>
            <a:r>
              <a:rPr lang="en-US" sz="1700">
                <a:ea typeface="+mn-lt"/>
                <a:cs typeface="+mn-lt"/>
              </a:rPr>
              <a:t> des données.</a:t>
            </a:r>
            <a:endParaRPr lang="en-US">
              <a:ea typeface="+mn-lt"/>
              <a:cs typeface="+mn-lt"/>
            </a:endParaRPr>
          </a:p>
          <a:p>
            <a:pPr marL="285750" indent="-285750">
              <a:buFont typeface="Arial"/>
              <a:buChar char="•"/>
            </a:pPr>
            <a:endParaRPr lang="en-US" sz="1700" b="1">
              <a:ea typeface="+mn-lt"/>
              <a:cs typeface="+mn-lt"/>
            </a:endParaRPr>
          </a:p>
          <a:p>
            <a:pPr marL="285750" indent="-285750">
              <a:buFont typeface="Arial"/>
              <a:buChar char="•"/>
            </a:pPr>
            <a:endParaRPr lang="en-US" sz="1700" b="1">
              <a:ea typeface="+mn-lt"/>
              <a:cs typeface="+mn-lt"/>
            </a:endParaRPr>
          </a:p>
          <a:p>
            <a:pPr>
              <a:lnSpc>
                <a:spcPts val="2760"/>
              </a:lnSpc>
            </a:pPr>
            <a:endParaRPr lang="en-US" sz="1700">
              <a:latin typeface="Heebo"/>
              <a:ea typeface="+mn-lt"/>
              <a:cs typeface="Heebo"/>
            </a:endParaRPr>
          </a:p>
        </p:txBody>
      </p:sp>
    </p:spTree>
    <p:extLst>
      <p:ext uri="{BB962C8B-B14F-4D97-AF65-F5344CB8AC3E}">
        <p14:creationId xmlns:p14="http://schemas.microsoft.com/office/powerpoint/2010/main" val="3138777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age 1" descr="preencoded.png"/>
          <p:cNvPicPr>
            <a:picLocks noChangeAspect="1"/>
          </p:cNvPicPr>
          <p:nvPr/>
        </p:nvPicPr>
        <p:blipFill>
          <a:blip r:embed="rId3"/>
          <a:stretch>
            <a:fillRect/>
          </a:stretch>
        </p:blipFill>
        <p:spPr>
          <a:xfrm>
            <a:off x="0" y="0"/>
            <a:ext cx="5486400" cy="8462963"/>
          </a:xfrm>
          <a:prstGeom prst="rect">
            <a:avLst/>
          </a:prstGeom>
        </p:spPr>
      </p:pic>
      <p:sp>
        <p:nvSpPr>
          <p:cNvPr id="5" name="Text 1"/>
          <p:cNvSpPr/>
          <p:nvPr/>
        </p:nvSpPr>
        <p:spPr>
          <a:xfrm>
            <a:off x="7053263" y="475178"/>
            <a:ext cx="5472589" cy="540068"/>
          </a:xfrm>
          <a:prstGeom prst="rect">
            <a:avLst/>
          </a:prstGeom>
          <a:noFill/>
          <a:ln/>
        </p:spPr>
        <p:txBody>
          <a:bodyPr wrap="none" rtlCol="0" anchor="t"/>
          <a:lstStyle/>
          <a:p>
            <a:pPr marL="0" indent="0">
              <a:lnSpc>
                <a:spcPts val="4253"/>
              </a:lnSpc>
              <a:buNone/>
            </a:pPr>
            <a:r>
              <a:rPr lang="en-US" sz="3402">
                <a:latin typeface="Montserrat" pitchFamily="34" charset="0"/>
                <a:ea typeface="Montserrat" pitchFamily="34" charset="-122"/>
                <a:cs typeface="Montserrat" pitchFamily="34" charset="-120"/>
              </a:rPr>
              <a:t>Préparation des Données</a:t>
            </a:r>
            <a:endParaRPr lang="en-US" sz="3402"/>
          </a:p>
        </p:txBody>
      </p:sp>
      <p:sp>
        <p:nvSpPr>
          <p:cNvPr id="6" name="Shape 2"/>
          <p:cNvSpPr/>
          <p:nvPr/>
        </p:nvSpPr>
        <p:spPr>
          <a:xfrm>
            <a:off x="6333173" y="1274445"/>
            <a:ext cx="34528" cy="6713339"/>
          </a:xfrm>
          <a:prstGeom prst="roundRect">
            <a:avLst>
              <a:gd name="adj" fmla="val 225237"/>
            </a:avLst>
          </a:prstGeom>
          <a:solidFill>
            <a:srgbClr val="552C86"/>
          </a:solidFill>
          <a:ln/>
        </p:spPr>
        <p:txBody>
          <a:bodyPr/>
          <a:lstStyle/>
          <a:p>
            <a:endParaRPr lang="en-GB"/>
          </a:p>
        </p:txBody>
      </p:sp>
      <p:sp>
        <p:nvSpPr>
          <p:cNvPr id="7" name="Shape 3"/>
          <p:cNvSpPr/>
          <p:nvPr/>
        </p:nvSpPr>
        <p:spPr>
          <a:xfrm>
            <a:off x="6544806" y="1645801"/>
            <a:ext cx="604837" cy="34528"/>
          </a:xfrm>
          <a:prstGeom prst="roundRect">
            <a:avLst>
              <a:gd name="adj" fmla="val 225237"/>
            </a:avLst>
          </a:prstGeom>
          <a:solidFill>
            <a:srgbClr val="552C86"/>
          </a:solidFill>
          <a:ln/>
        </p:spPr>
        <p:txBody>
          <a:bodyPr/>
          <a:lstStyle/>
          <a:p>
            <a:endParaRPr lang="en-GB"/>
          </a:p>
        </p:txBody>
      </p:sp>
      <p:sp>
        <p:nvSpPr>
          <p:cNvPr id="8" name="Shape 4"/>
          <p:cNvSpPr/>
          <p:nvPr/>
        </p:nvSpPr>
        <p:spPr>
          <a:xfrm>
            <a:off x="6156067" y="1468755"/>
            <a:ext cx="388739" cy="388739"/>
          </a:xfrm>
          <a:prstGeom prst="roundRect">
            <a:avLst>
              <a:gd name="adj" fmla="val 20006"/>
            </a:avLst>
          </a:prstGeom>
          <a:solidFill>
            <a:srgbClr val="3C136D"/>
          </a:solidFill>
          <a:ln w="7620">
            <a:solidFill>
              <a:srgbClr val="552C86"/>
            </a:solidFill>
            <a:prstDash val="solid"/>
          </a:ln>
        </p:spPr>
        <p:txBody>
          <a:bodyPr/>
          <a:lstStyle/>
          <a:p>
            <a:endParaRPr lang="en-GB"/>
          </a:p>
        </p:txBody>
      </p:sp>
      <p:sp>
        <p:nvSpPr>
          <p:cNvPr id="9" name="Text 5"/>
          <p:cNvSpPr/>
          <p:nvPr/>
        </p:nvSpPr>
        <p:spPr>
          <a:xfrm>
            <a:off x="6303585" y="1533525"/>
            <a:ext cx="93583" cy="259199"/>
          </a:xfrm>
          <a:prstGeom prst="rect">
            <a:avLst/>
          </a:prstGeom>
          <a:noFill/>
          <a:ln/>
        </p:spPr>
        <p:txBody>
          <a:bodyPr wrap="none" rtlCol="0" anchor="t"/>
          <a:lstStyle/>
          <a:p>
            <a:pPr marL="0" indent="0" algn="ctr">
              <a:lnSpc>
                <a:spcPts val="2041"/>
              </a:lnSpc>
              <a:buNone/>
            </a:pPr>
            <a:r>
              <a:rPr lang="en-US" sz="2041">
                <a:solidFill>
                  <a:srgbClr val="DCD7E5"/>
                </a:solidFill>
                <a:latin typeface="Montserrat" pitchFamily="34" charset="0"/>
                <a:ea typeface="Montserrat" pitchFamily="34" charset="-122"/>
                <a:cs typeface="Montserrat" pitchFamily="34" charset="-120"/>
              </a:rPr>
              <a:t>1</a:t>
            </a:r>
            <a:endParaRPr lang="en-US" sz="2041"/>
          </a:p>
        </p:txBody>
      </p:sp>
      <p:sp>
        <p:nvSpPr>
          <p:cNvPr id="10" name="Text 6"/>
          <p:cNvSpPr/>
          <p:nvPr/>
        </p:nvSpPr>
        <p:spPr>
          <a:xfrm>
            <a:off x="7300913" y="1447205"/>
            <a:ext cx="2776061" cy="269915"/>
          </a:xfrm>
          <a:prstGeom prst="rect">
            <a:avLst/>
          </a:prstGeom>
          <a:noFill/>
          <a:ln/>
        </p:spPr>
        <p:txBody>
          <a:bodyPr wrap="none" rtlCol="0" anchor="t"/>
          <a:lstStyle/>
          <a:p>
            <a:pPr marL="0" indent="0" algn="l">
              <a:lnSpc>
                <a:spcPts val="2126"/>
              </a:lnSpc>
              <a:buNone/>
            </a:pPr>
            <a:r>
              <a:rPr lang="en-US" sz="1701">
                <a:latin typeface="Montserrat" pitchFamily="34" charset="0"/>
                <a:ea typeface="Montserrat" pitchFamily="34" charset="-122"/>
                <a:cs typeface="Montserrat" pitchFamily="34" charset="-120"/>
              </a:rPr>
              <a:t>Importation des Données</a:t>
            </a:r>
            <a:endParaRPr lang="en-US" sz="1701"/>
          </a:p>
        </p:txBody>
      </p:sp>
      <p:sp>
        <p:nvSpPr>
          <p:cNvPr id="11" name="Text 7"/>
          <p:cNvSpPr/>
          <p:nvPr/>
        </p:nvSpPr>
        <p:spPr>
          <a:xfrm>
            <a:off x="7315427" y="1806190"/>
            <a:ext cx="6710136" cy="1337746"/>
          </a:xfrm>
          <a:prstGeom prst="rect">
            <a:avLst/>
          </a:prstGeom>
          <a:noFill/>
          <a:ln/>
        </p:spPr>
        <p:txBody>
          <a:bodyPr wrap="square" lIns="91440" tIns="45720" rIns="91440" bIns="45720" rtlCol="0" anchor="t"/>
          <a:lstStyle/>
          <a:p>
            <a:pPr marL="285750" indent="-285750">
              <a:buFont typeface="Arial"/>
              <a:buChar char="•"/>
            </a:pPr>
            <a:r>
              <a:rPr lang="en-US" sz="1350" b="1">
                <a:ea typeface="+mn-lt"/>
                <a:cs typeface="+mn-lt"/>
              </a:rPr>
              <a:t>Importation de Données</a:t>
            </a:r>
            <a:endParaRPr lang="fr-FR"/>
          </a:p>
          <a:p>
            <a:pPr marL="285750" indent="-285750">
              <a:buFont typeface="Arial"/>
              <a:buChar char="•"/>
            </a:pPr>
            <a:r>
              <a:rPr lang="en-US" sz="1350" err="1">
                <a:ea typeface="+mn-lt"/>
                <a:cs typeface="+mn-lt"/>
              </a:rPr>
              <a:t>Téléchargement</a:t>
            </a:r>
            <a:r>
              <a:rPr lang="en-US" sz="1350">
                <a:ea typeface="+mn-lt"/>
                <a:cs typeface="+mn-lt"/>
              </a:rPr>
              <a:t> facile via widget </a:t>
            </a:r>
            <a:r>
              <a:rPr lang="en-US" sz="1350" err="1">
                <a:ea typeface="+mn-lt"/>
                <a:cs typeface="+mn-lt"/>
              </a:rPr>
              <a:t>intuitif</a:t>
            </a:r>
            <a:r>
              <a:rPr lang="en-US" sz="1350">
                <a:ea typeface="+mn-lt"/>
                <a:cs typeface="+mn-lt"/>
              </a:rPr>
              <a:t>.</a:t>
            </a:r>
          </a:p>
          <a:p>
            <a:pPr marL="285750" indent="-285750">
              <a:buFont typeface="Arial"/>
              <a:buChar char="•"/>
            </a:pPr>
            <a:r>
              <a:rPr lang="en-US" sz="1350">
                <a:ea typeface="+mn-lt"/>
                <a:cs typeface="+mn-lt"/>
              </a:rPr>
              <a:t>Formats </a:t>
            </a:r>
            <a:r>
              <a:rPr lang="en-US" sz="1350" err="1">
                <a:ea typeface="+mn-lt"/>
                <a:cs typeface="+mn-lt"/>
              </a:rPr>
              <a:t>supportés</a:t>
            </a:r>
            <a:r>
              <a:rPr lang="en-US" sz="1350">
                <a:ea typeface="+mn-lt"/>
                <a:cs typeface="+mn-lt"/>
              </a:rPr>
              <a:t> : CSV, Excel.</a:t>
            </a:r>
            <a:endParaRPr lang="en-US"/>
          </a:p>
          <a:p>
            <a:pPr marL="285750" indent="-285750">
              <a:buFont typeface="Arial"/>
              <a:buChar char="•"/>
            </a:pPr>
            <a:r>
              <a:rPr lang="en-US" sz="1350" b="1" err="1">
                <a:ea typeface="+mn-lt"/>
                <a:cs typeface="+mn-lt"/>
              </a:rPr>
              <a:t>Capacité</a:t>
            </a:r>
            <a:r>
              <a:rPr lang="en-US" sz="1350" b="1">
                <a:ea typeface="+mn-lt"/>
                <a:cs typeface="+mn-lt"/>
              </a:rPr>
              <a:t> de Traitement</a:t>
            </a:r>
            <a:endParaRPr lang="en-US"/>
          </a:p>
          <a:p>
            <a:pPr marL="285750" indent="-285750">
              <a:buFont typeface="Arial"/>
              <a:buChar char="•"/>
            </a:pPr>
            <a:r>
              <a:rPr lang="en-US" sz="1350" err="1">
                <a:ea typeface="+mn-lt"/>
                <a:cs typeface="+mn-lt"/>
              </a:rPr>
              <a:t>Gère</a:t>
            </a:r>
            <a:r>
              <a:rPr lang="en-US" sz="1350">
                <a:ea typeface="+mn-lt"/>
                <a:cs typeface="+mn-lt"/>
              </a:rPr>
              <a:t> des </a:t>
            </a:r>
            <a:r>
              <a:rPr lang="en-US" sz="1350" err="1">
                <a:ea typeface="+mn-lt"/>
                <a:cs typeface="+mn-lt"/>
              </a:rPr>
              <a:t>fichiers</a:t>
            </a:r>
            <a:r>
              <a:rPr lang="en-US" sz="1350">
                <a:ea typeface="+mn-lt"/>
                <a:cs typeface="+mn-lt"/>
              </a:rPr>
              <a:t> de </a:t>
            </a:r>
            <a:r>
              <a:rPr lang="en-US" sz="1350" err="1">
                <a:ea typeface="+mn-lt"/>
                <a:cs typeface="+mn-lt"/>
              </a:rPr>
              <a:t>grande</a:t>
            </a:r>
            <a:r>
              <a:rPr lang="en-US" sz="1350">
                <a:ea typeface="+mn-lt"/>
                <a:cs typeface="+mn-lt"/>
              </a:rPr>
              <a:t> taille pour datasets </a:t>
            </a:r>
            <a:r>
              <a:rPr lang="en-US" sz="1350" err="1">
                <a:ea typeface="+mn-lt"/>
                <a:cs typeface="+mn-lt"/>
              </a:rPr>
              <a:t>conséquents</a:t>
            </a:r>
            <a:r>
              <a:rPr lang="en-US" sz="1350">
                <a:ea typeface="+mn-lt"/>
                <a:cs typeface="+mn-lt"/>
              </a:rPr>
              <a:t>.</a:t>
            </a:r>
          </a:p>
          <a:p>
            <a:pPr marL="0" indent="0" algn="l">
              <a:lnSpc>
                <a:spcPts val="2177"/>
              </a:lnSpc>
              <a:buNone/>
            </a:pPr>
            <a:endParaRPr lang="en-US" sz="1350">
              <a:latin typeface="Heebo"/>
              <a:cs typeface="Heebo"/>
            </a:endParaRPr>
          </a:p>
        </p:txBody>
      </p:sp>
      <p:sp>
        <p:nvSpPr>
          <p:cNvPr id="12" name="Shape 8"/>
          <p:cNvSpPr/>
          <p:nvPr/>
        </p:nvSpPr>
        <p:spPr>
          <a:xfrm>
            <a:off x="6544806" y="3367326"/>
            <a:ext cx="604837" cy="34528"/>
          </a:xfrm>
          <a:prstGeom prst="roundRect">
            <a:avLst>
              <a:gd name="adj" fmla="val 225237"/>
            </a:avLst>
          </a:prstGeom>
          <a:solidFill>
            <a:srgbClr val="552C86"/>
          </a:solidFill>
          <a:ln/>
        </p:spPr>
        <p:txBody>
          <a:bodyPr/>
          <a:lstStyle/>
          <a:p>
            <a:endParaRPr lang="en-GB"/>
          </a:p>
        </p:txBody>
      </p:sp>
      <p:sp>
        <p:nvSpPr>
          <p:cNvPr id="13" name="Shape 9"/>
          <p:cNvSpPr/>
          <p:nvPr/>
        </p:nvSpPr>
        <p:spPr>
          <a:xfrm>
            <a:off x="6156067" y="3190280"/>
            <a:ext cx="388739" cy="388739"/>
          </a:xfrm>
          <a:prstGeom prst="roundRect">
            <a:avLst>
              <a:gd name="adj" fmla="val 20006"/>
            </a:avLst>
          </a:prstGeom>
          <a:solidFill>
            <a:srgbClr val="3C136D"/>
          </a:solidFill>
          <a:ln w="7620">
            <a:solidFill>
              <a:srgbClr val="552C86"/>
            </a:solidFill>
            <a:prstDash val="solid"/>
          </a:ln>
        </p:spPr>
        <p:txBody>
          <a:bodyPr/>
          <a:lstStyle/>
          <a:p>
            <a:endParaRPr lang="en-GB"/>
          </a:p>
        </p:txBody>
      </p:sp>
      <p:sp>
        <p:nvSpPr>
          <p:cNvPr id="14" name="Text 10"/>
          <p:cNvSpPr/>
          <p:nvPr/>
        </p:nvSpPr>
        <p:spPr>
          <a:xfrm>
            <a:off x="6276796" y="3255050"/>
            <a:ext cx="147280" cy="259199"/>
          </a:xfrm>
          <a:prstGeom prst="rect">
            <a:avLst/>
          </a:prstGeom>
          <a:noFill/>
          <a:ln/>
        </p:spPr>
        <p:txBody>
          <a:bodyPr wrap="none" rtlCol="0" anchor="t"/>
          <a:lstStyle/>
          <a:p>
            <a:pPr marL="0" indent="0" algn="ctr">
              <a:lnSpc>
                <a:spcPts val="2041"/>
              </a:lnSpc>
              <a:buNone/>
            </a:pPr>
            <a:r>
              <a:rPr lang="en-US" sz="2041">
                <a:solidFill>
                  <a:srgbClr val="DCD7E5"/>
                </a:solidFill>
                <a:latin typeface="Montserrat" pitchFamily="34" charset="0"/>
                <a:ea typeface="Montserrat" pitchFamily="34" charset="-122"/>
                <a:cs typeface="Montserrat" pitchFamily="34" charset="-120"/>
              </a:rPr>
              <a:t>2</a:t>
            </a:r>
            <a:endParaRPr lang="en-US" sz="2041"/>
          </a:p>
        </p:txBody>
      </p:sp>
      <p:sp>
        <p:nvSpPr>
          <p:cNvPr id="15" name="Text 11"/>
          <p:cNvSpPr/>
          <p:nvPr/>
        </p:nvSpPr>
        <p:spPr>
          <a:xfrm>
            <a:off x="7300913" y="3168729"/>
            <a:ext cx="3875842" cy="269915"/>
          </a:xfrm>
          <a:prstGeom prst="rect">
            <a:avLst/>
          </a:prstGeom>
          <a:noFill/>
          <a:ln/>
        </p:spPr>
        <p:txBody>
          <a:bodyPr wrap="none" rtlCol="0" anchor="t"/>
          <a:lstStyle/>
          <a:p>
            <a:pPr marL="0" indent="0" algn="l">
              <a:lnSpc>
                <a:spcPts val="2126"/>
              </a:lnSpc>
              <a:buNone/>
            </a:pPr>
            <a:r>
              <a:rPr lang="en-US" sz="1701">
                <a:latin typeface="Montserrat" pitchFamily="34" charset="0"/>
                <a:ea typeface="Montserrat" pitchFamily="34" charset="-122"/>
                <a:cs typeface="Montserrat" pitchFamily="34" charset="-120"/>
              </a:rPr>
              <a:t>Connexion aux Sources de Données</a:t>
            </a:r>
            <a:endParaRPr lang="en-US" sz="1701"/>
          </a:p>
        </p:txBody>
      </p:sp>
      <p:sp>
        <p:nvSpPr>
          <p:cNvPr id="16" name="Text 12"/>
          <p:cNvSpPr/>
          <p:nvPr/>
        </p:nvSpPr>
        <p:spPr>
          <a:xfrm>
            <a:off x="7300913" y="3701885"/>
            <a:ext cx="6724650" cy="829747"/>
          </a:xfrm>
          <a:prstGeom prst="rect">
            <a:avLst/>
          </a:prstGeom>
          <a:noFill/>
          <a:ln/>
        </p:spPr>
        <p:txBody>
          <a:bodyPr wrap="square" lIns="91440" tIns="45720" rIns="91440" bIns="45720" rtlCol="0" anchor="t"/>
          <a:lstStyle/>
          <a:p>
            <a:r>
              <a:rPr lang="en-US" sz="1350" b="1" err="1">
                <a:ea typeface="+mn-lt"/>
                <a:cs typeface="+mn-lt"/>
              </a:rPr>
              <a:t>Intégration</a:t>
            </a:r>
            <a:r>
              <a:rPr lang="en-US" sz="1350" b="1">
                <a:ea typeface="+mn-lt"/>
                <a:cs typeface="+mn-lt"/>
              </a:rPr>
              <a:t> de Bases de Données</a:t>
            </a:r>
            <a:endParaRPr lang="fr-FR"/>
          </a:p>
          <a:p>
            <a:endParaRPr lang="en-US" sz="1350" b="1">
              <a:ea typeface="+mn-lt"/>
              <a:cs typeface="+mn-lt"/>
            </a:endParaRPr>
          </a:p>
          <a:p>
            <a:pPr marL="285750" indent="-285750">
              <a:buFont typeface="Arial"/>
              <a:buChar char="•"/>
            </a:pPr>
            <a:r>
              <a:rPr lang="en-US" sz="1350" err="1">
                <a:ea typeface="+mn-lt"/>
                <a:cs typeface="+mn-lt"/>
              </a:rPr>
              <a:t>Connexion</a:t>
            </a:r>
            <a:r>
              <a:rPr lang="en-US" sz="1350">
                <a:ea typeface="+mn-lt"/>
                <a:cs typeface="+mn-lt"/>
              </a:rPr>
              <a:t> </a:t>
            </a:r>
            <a:r>
              <a:rPr lang="en-US" sz="1350" err="1">
                <a:ea typeface="+mn-lt"/>
                <a:cs typeface="+mn-lt"/>
              </a:rPr>
              <a:t>directe</a:t>
            </a:r>
            <a:r>
              <a:rPr lang="en-US" sz="1350">
                <a:ea typeface="+mn-lt"/>
                <a:cs typeface="+mn-lt"/>
              </a:rPr>
              <a:t> à des bases de données SQL et MongoDB</a:t>
            </a:r>
          </a:p>
          <a:p>
            <a:pPr marL="0" indent="0" algn="l">
              <a:lnSpc>
                <a:spcPts val="2177"/>
              </a:lnSpc>
              <a:buNone/>
            </a:pPr>
            <a:endParaRPr lang="en-US" sz="1350">
              <a:latin typeface="Heebo"/>
              <a:cs typeface="Heebo"/>
            </a:endParaRPr>
          </a:p>
        </p:txBody>
      </p:sp>
      <p:sp>
        <p:nvSpPr>
          <p:cNvPr id="17" name="Shape 13"/>
          <p:cNvSpPr/>
          <p:nvPr/>
        </p:nvSpPr>
        <p:spPr>
          <a:xfrm>
            <a:off x="6544806" y="5088850"/>
            <a:ext cx="604837" cy="34528"/>
          </a:xfrm>
          <a:prstGeom prst="roundRect">
            <a:avLst>
              <a:gd name="adj" fmla="val 225237"/>
            </a:avLst>
          </a:prstGeom>
          <a:solidFill>
            <a:srgbClr val="552C86"/>
          </a:solidFill>
          <a:ln/>
        </p:spPr>
        <p:txBody>
          <a:bodyPr/>
          <a:lstStyle/>
          <a:p>
            <a:endParaRPr lang="en-GB"/>
          </a:p>
        </p:txBody>
      </p:sp>
      <p:sp>
        <p:nvSpPr>
          <p:cNvPr id="18" name="Shape 14"/>
          <p:cNvSpPr/>
          <p:nvPr/>
        </p:nvSpPr>
        <p:spPr>
          <a:xfrm>
            <a:off x="6156067" y="4911804"/>
            <a:ext cx="388739" cy="388739"/>
          </a:xfrm>
          <a:prstGeom prst="roundRect">
            <a:avLst>
              <a:gd name="adj" fmla="val 20006"/>
            </a:avLst>
          </a:prstGeom>
          <a:solidFill>
            <a:srgbClr val="3C136D"/>
          </a:solidFill>
          <a:ln w="7620">
            <a:solidFill>
              <a:srgbClr val="552C86"/>
            </a:solidFill>
            <a:prstDash val="solid"/>
          </a:ln>
        </p:spPr>
        <p:txBody>
          <a:bodyPr/>
          <a:lstStyle/>
          <a:p>
            <a:endParaRPr lang="en-GB"/>
          </a:p>
        </p:txBody>
      </p:sp>
      <p:sp>
        <p:nvSpPr>
          <p:cNvPr id="19" name="Text 15"/>
          <p:cNvSpPr/>
          <p:nvPr/>
        </p:nvSpPr>
        <p:spPr>
          <a:xfrm>
            <a:off x="6277273" y="4976574"/>
            <a:ext cx="146209" cy="259199"/>
          </a:xfrm>
          <a:prstGeom prst="rect">
            <a:avLst/>
          </a:prstGeom>
          <a:noFill/>
          <a:ln/>
        </p:spPr>
        <p:txBody>
          <a:bodyPr wrap="none" rtlCol="0" anchor="t"/>
          <a:lstStyle/>
          <a:p>
            <a:pPr marL="0" indent="0" algn="ctr">
              <a:lnSpc>
                <a:spcPts val="2041"/>
              </a:lnSpc>
              <a:buNone/>
            </a:pPr>
            <a:r>
              <a:rPr lang="en-US" sz="2041">
                <a:solidFill>
                  <a:srgbClr val="DCD7E5"/>
                </a:solidFill>
                <a:latin typeface="Montserrat" pitchFamily="34" charset="0"/>
                <a:ea typeface="Montserrat" pitchFamily="34" charset="-122"/>
                <a:cs typeface="Montserrat" pitchFamily="34" charset="-120"/>
              </a:rPr>
              <a:t>3</a:t>
            </a:r>
            <a:endParaRPr lang="en-US" sz="2041"/>
          </a:p>
        </p:txBody>
      </p:sp>
      <p:sp>
        <p:nvSpPr>
          <p:cNvPr id="20" name="Text 16"/>
          <p:cNvSpPr/>
          <p:nvPr/>
        </p:nvSpPr>
        <p:spPr>
          <a:xfrm>
            <a:off x="7300913" y="4890254"/>
            <a:ext cx="3170872" cy="269915"/>
          </a:xfrm>
          <a:prstGeom prst="rect">
            <a:avLst/>
          </a:prstGeom>
          <a:noFill/>
          <a:ln/>
        </p:spPr>
        <p:txBody>
          <a:bodyPr wrap="none" rtlCol="0" anchor="t"/>
          <a:lstStyle/>
          <a:p>
            <a:pPr marL="0" indent="0" algn="l">
              <a:lnSpc>
                <a:spcPts val="2126"/>
              </a:lnSpc>
              <a:buNone/>
            </a:pPr>
            <a:r>
              <a:rPr lang="en-US" sz="1701">
                <a:latin typeface="Montserrat" pitchFamily="34" charset="0"/>
                <a:ea typeface="Montserrat" pitchFamily="34" charset="-122"/>
                <a:cs typeface="Montserrat" pitchFamily="34" charset="-120"/>
              </a:rPr>
              <a:t>Sélection des Fonctionnalités</a:t>
            </a:r>
            <a:endParaRPr lang="en-US" sz="1701"/>
          </a:p>
        </p:txBody>
      </p:sp>
      <p:sp>
        <p:nvSpPr>
          <p:cNvPr id="21" name="Text 17"/>
          <p:cNvSpPr/>
          <p:nvPr/>
        </p:nvSpPr>
        <p:spPr>
          <a:xfrm>
            <a:off x="7315427" y="5249239"/>
            <a:ext cx="6710136" cy="1178089"/>
          </a:xfrm>
          <a:prstGeom prst="rect">
            <a:avLst/>
          </a:prstGeom>
          <a:noFill/>
          <a:ln/>
        </p:spPr>
        <p:txBody>
          <a:bodyPr wrap="square" lIns="91440" tIns="45720" rIns="91440" bIns="45720" rtlCol="0" anchor="t"/>
          <a:lstStyle/>
          <a:p>
            <a:pPr marL="285750" indent="-285750">
              <a:buFont typeface="Arial"/>
              <a:buChar char="•"/>
            </a:pPr>
            <a:r>
              <a:rPr lang="en-US" sz="1350" b="1" err="1">
                <a:ea typeface="+mn-lt"/>
                <a:cs typeface="+mn-lt"/>
              </a:rPr>
              <a:t>Visualisation</a:t>
            </a:r>
            <a:r>
              <a:rPr lang="en-US" sz="1350" b="1">
                <a:ea typeface="+mn-lt"/>
                <a:cs typeface="+mn-lt"/>
              </a:rPr>
              <a:t> et </a:t>
            </a:r>
            <a:r>
              <a:rPr lang="en-US" sz="1350" b="1" err="1">
                <a:ea typeface="+mn-lt"/>
                <a:cs typeface="+mn-lt"/>
              </a:rPr>
              <a:t>Sélection</a:t>
            </a:r>
            <a:r>
              <a:rPr lang="en-US" sz="1350" b="1">
                <a:ea typeface="+mn-lt"/>
                <a:cs typeface="+mn-lt"/>
              </a:rPr>
              <a:t> des Données</a:t>
            </a:r>
            <a:endParaRPr lang="fr-FR"/>
          </a:p>
          <a:p>
            <a:pPr marL="285750" indent="-285750">
              <a:buFont typeface="Arial"/>
              <a:buChar char="•"/>
            </a:pPr>
            <a:r>
              <a:rPr lang="en-US" sz="1350">
                <a:ea typeface="+mn-lt"/>
                <a:cs typeface="+mn-lt"/>
              </a:rPr>
              <a:t>Aperçu </a:t>
            </a:r>
            <a:r>
              <a:rPr lang="en-US" sz="1350" err="1">
                <a:ea typeface="+mn-lt"/>
                <a:cs typeface="+mn-lt"/>
              </a:rPr>
              <a:t>immédiat</a:t>
            </a:r>
            <a:r>
              <a:rPr lang="en-US" sz="1350">
                <a:ea typeface="+mn-lt"/>
                <a:cs typeface="+mn-lt"/>
              </a:rPr>
              <a:t> après </a:t>
            </a:r>
            <a:r>
              <a:rPr lang="en-US" sz="1350" err="1">
                <a:ea typeface="+mn-lt"/>
                <a:cs typeface="+mn-lt"/>
              </a:rPr>
              <a:t>chargement</a:t>
            </a:r>
            <a:r>
              <a:rPr lang="en-US" sz="1350">
                <a:ea typeface="+mn-lt"/>
                <a:cs typeface="+mn-lt"/>
              </a:rPr>
              <a:t>.</a:t>
            </a:r>
            <a:endParaRPr lang="en-US"/>
          </a:p>
          <a:p>
            <a:pPr marL="285750" indent="-285750">
              <a:buFont typeface="Arial"/>
              <a:buChar char="•"/>
            </a:pPr>
            <a:r>
              <a:rPr lang="en-US" sz="1350" err="1">
                <a:ea typeface="+mn-lt"/>
                <a:cs typeface="+mn-lt"/>
              </a:rPr>
              <a:t>Sélection</a:t>
            </a:r>
            <a:r>
              <a:rPr lang="en-US" sz="1350">
                <a:ea typeface="+mn-lt"/>
                <a:cs typeface="+mn-lt"/>
              </a:rPr>
              <a:t> facile des </a:t>
            </a:r>
            <a:r>
              <a:rPr lang="en-US" sz="1350" err="1">
                <a:ea typeface="+mn-lt"/>
                <a:cs typeface="+mn-lt"/>
              </a:rPr>
              <a:t>colonnes</a:t>
            </a:r>
            <a:r>
              <a:rPr lang="en-US" sz="1350">
                <a:ea typeface="+mn-lt"/>
                <a:cs typeface="+mn-lt"/>
              </a:rPr>
              <a:t> </a:t>
            </a:r>
            <a:r>
              <a:rPr lang="en-US" sz="1350" err="1">
                <a:ea typeface="+mn-lt"/>
                <a:cs typeface="+mn-lt"/>
              </a:rPr>
              <a:t>pertinentes</a:t>
            </a:r>
            <a:r>
              <a:rPr lang="en-US" sz="1350">
                <a:ea typeface="+mn-lt"/>
                <a:cs typeface="+mn-lt"/>
              </a:rPr>
              <a:t> pour </a:t>
            </a:r>
            <a:r>
              <a:rPr lang="en-US" sz="1350" err="1">
                <a:ea typeface="+mn-lt"/>
                <a:cs typeface="+mn-lt"/>
              </a:rPr>
              <a:t>l'analyse</a:t>
            </a:r>
            <a:r>
              <a:rPr lang="en-US" sz="1350">
                <a:ea typeface="+mn-lt"/>
                <a:cs typeface="+mn-lt"/>
              </a:rPr>
              <a:t>.</a:t>
            </a:r>
          </a:p>
          <a:p>
            <a:pPr marL="285750" indent="-285750">
              <a:buFont typeface="Arial"/>
              <a:buChar char="•"/>
            </a:pPr>
            <a:r>
              <a:rPr lang="en-US" sz="1350" b="1" err="1">
                <a:ea typeface="+mn-lt"/>
                <a:cs typeface="+mn-lt"/>
              </a:rPr>
              <a:t>Outils</a:t>
            </a:r>
            <a:r>
              <a:rPr lang="en-US" sz="1350" b="1">
                <a:ea typeface="+mn-lt"/>
                <a:cs typeface="+mn-lt"/>
              </a:rPr>
              <a:t> de </a:t>
            </a:r>
            <a:r>
              <a:rPr lang="en-US" sz="1350" b="1" err="1">
                <a:ea typeface="+mn-lt"/>
                <a:cs typeface="+mn-lt"/>
              </a:rPr>
              <a:t>Prétraitement</a:t>
            </a:r>
            <a:endParaRPr lang="en-US" err="1"/>
          </a:p>
          <a:p>
            <a:pPr marL="285750" indent="-285750">
              <a:buFont typeface="Arial"/>
              <a:buChar char="•"/>
            </a:pPr>
            <a:r>
              <a:rPr lang="en-US" sz="1350" err="1">
                <a:ea typeface="+mn-lt"/>
                <a:cs typeface="+mn-lt"/>
              </a:rPr>
              <a:t>Automatisation</a:t>
            </a:r>
            <a:r>
              <a:rPr lang="en-US" sz="1350">
                <a:ea typeface="+mn-lt"/>
                <a:cs typeface="+mn-lt"/>
              </a:rPr>
              <a:t> pour </a:t>
            </a:r>
            <a:r>
              <a:rPr lang="en-US" sz="1350" err="1">
                <a:ea typeface="+mn-lt"/>
                <a:cs typeface="+mn-lt"/>
              </a:rPr>
              <a:t>gérer</a:t>
            </a:r>
            <a:r>
              <a:rPr lang="en-US" sz="1350">
                <a:ea typeface="+mn-lt"/>
                <a:cs typeface="+mn-lt"/>
              </a:rPr>
              <a:t> les </a:t>
            </a:r>
            <a:r>
              <a:rPr lang="en-US" sz="1350" err="1">
                <a:ea typeface="+mn-lt"/>
                <a:cs typeface="+mn-lt"/>
              </a:rPr>
              <a:t>valeurs</a:t>
            </a:r>
            <a:r>
              <a:rPr lang="en-US" sz="1350">
                <a:ea typeface="+mn-lt"/>
                <a:cs typeface="+mn-lt"/>
              </a:rPr>
              <a:t> </a:t>
            </a:r>
            <a:r>
              <a:rPr lang="en-US" sz="1350" err="1">
                <a:ea typeface="+mn-lt"/>
                <a:cs typeface="+mn-lt"/>
              </a:rPr>
              <a:t>manquantes</a:t>
            </a:r>
            <a:r>
              <a:rPr lang="en-US" sz="1350">
                <a:ea typeface="+mn-lt"/>
                <a:cs typeface="+mn-lt"/>
              </a:rPr>
              <a:t> et </a:t>
            </a:r>
            <a:r>
              <a:rPr lang="en-US" sz="1350" err="1">
                <a:ea typeface="+mn-lt"/>
                <a:cs typeface="+mn-lt"/>
              </a:rPr>
              <a:t>normaliser</a:t>
            </a:r>
            <a:r>
              <a:rPr lang="en-US" sz="1350">
                <a:ea typeface="+mn-lt"/>
                <a:cs typeface="+mn-lt"/>
              </a:rPr>
              <a:t> les données.</a:t>
            </a:r>
          </a:p>
          <a:p>
            <a:pPr marL="0" indent="0" algn="l">
              <a:lnSpc>
                <a:spcPts val="2177"/>
              </a:lnSpc>
              <a:buNone/>
            </a:pPr>
            <a:endParaRPr lang="en-US" sz="1350">
              <a:latin typeface="Heebo"/>
              <a:cs typeface="Heebo"/>
            </a:endParaRPr>
          </a:p>
        </p:txBody>
      </p:sp>
      <p:sp>
        <p:nvSpPr>
          <p:cNvPr id="22" name="Shape 18"/>
          <p:cNvSpPr/>
          <p:nvPr/>
        </p:nvSpPr>
        <p:spPr>
          <a:xfrm>
            <a:off x="6544806" y="6810375"/>
            <a:ext cx="604837" cy="34528"/>
          </a:xfrm>
          <a:prstGeom prst="roundRect">
            <a:avLst>
              <a:gd name="adj" fmla="val 225237"/>
            </a:avLst>
          </a:prstGeom>
          <a:solidFill>
            <a:srgbClr val="552C86"/>
          </a:solidFill>
          <a:ln/>
        </p:spPr>
        <p:txBody>
          <a:bodyPr/>
          <a:lstStyle/>
          <a:p>
            <a:endParaRPr lang="en-GB"/>
          </a:p>
        </p:txBody>
      </p:sp>
      <p:sp>
        <p:nvSpPr>
          <p:cNvPr id="23" name="Shape 19"/>
          <p:cNvSpPr/>
          <p:nvPr/>
        </p:nvSpPr>
        <p:spPr>
          <a:xfrm>
            <a:off x="6156067" y="6633329"/>
            <a:ext cx="388739" cy="388739"/>
          </a:xfrm>
          <a:prstGeom prst="roundRect">
            <a:avLst>
              <a:gd name="adj" fmla="val 20006"/>
            </a:avLst>
          </a:prstGeom>
          <a:solidFill>
            <a:srgbClr val="3C136D"/>
          </a:solidFill>
          <a:ln w="7620">
            <a:solidFill>
              <a:srgbClr val="552C86"/>
            </a:solidFill>
            <a:prstDash val="solid"/>
          </a:ln>
        </p:spPr>
        <p:txBody>
          <a:bodyPr/>
          <a:lstStyle/>
          <a:p>
            <a:endParaRPr lang="en-GB"/>
          </a:p>
        </p:txBody>
      </p:sp>
      <p:sp>
        <p:nvSpPr>
          <p:cNvPr id="24" name="Text 20"/>
          <p:cNvSpPr/>
          <p:nvPr/>
        </p:nvSpPr>
        <p:spPr>
          <a:xfrm>
            <a:off x="6264771" y="6698099"/>
            <a:ext cx="171331" cy="259199"/>
          </a:xfrm>
          <a:prstGeom prst="rect">
            <a:avLst/>
          </a:prstGeom>
          <a:noFill/>
          <a:ln/>
        </p:spPr>
        <p:txBody>
          <a:bodyPr wrap="none" rtlCol="0" anchor="t"/>
          <a:lstStyle/>
          <a:p>
            <a:pPr marL="0" indent="0" algn="ctr">
              <a:lnSpc>
                <a:spcPts val="2041"/>
              </a:lnSpc>
              <a:buNone/>
            </a:pPr>
            <a:r>
              <a:rPr lang="en-US" sz="2041">
                <a:solidFill>
                  <a:srgbClr val="DCD7E5"/>
                </a:solidFill>
                <a:latin typeface="Montserrat" pitchFamily="34" charset="0"/>
                <a:ea typeface="Montserrat" pitchFamily="34" charset="-122"/>
                <a:cs typeface="Montserrat" pitchFamily="34" charset="-120"/>
              </a:rPr>
              <a:t>4</a:t>
            </a:r>
            <a:endParaRPr lang="en-US" sz="2041"/>
          </a:p>
        </p:txBody>
      </p:sp>
      <p:sp>
        <p:nvSpPr>
          <p:cNvPr id="25" name="Text 21"/>
          <p:cNvSpPr/>
          <p:nvPr/>
        </p:nvSpPr>
        <p:spPr>
          <a:xfrm>
            <a:off x="7300913" y="6611779"/>
            <a:ext cx="2252067" cy="269915"/>
          </a:xfrm>
          <a:prstGeom prst="rect">
            <a:avLst/>
          </a:prstGeom>
          <a:noFill/>
          <a:ln/>
        </p:spPr>
        <p:txBody>
          <a:bodyPr wrap="none" rtlCol="0" anchor="t"/>
          <a:lstStyle/>
          <a:p>
            <a:pPr marL="0" indent="0" algn="l">
              <a:lnSpc>
                <a:spcPts val="2126"/>
              </a:lnSpc>
              <a:buNone/>
            </a:pPr>
            <a:r>
              <a:rPr lang="en-US" sz="1701">
                <a:latin typeface="Montserrat" pitchFamily="34" charset="0"/>
                <a:ea typeface="Montserrat" pitchFamily="34" charset="-122"/>
                <a:cs typeface="Montserrat" pitchFamily="34" charset="-120"/>
              </a:rPr>
              <a:t>Définition de la Cible</a:t>
            </a:r>
            <a:endParaRPr lang="en-US" sz="1701"/>
          </a:p>
        </p:txBody>
      </p:sp>
      <p:sp>
        <p:nvSpPr>
          <p:cNvPr id="26" name="Text 22"/>
          <p:cNvSpPr/>
          <p:nvPr/>
        </p:nvSpPr>
        <p:spPr>
          <a:xfrm>
            <a:off x="7315427" y="6970764"/>
            <a:ext cx="6710136" cy="1192603"/>
          </a:xfrm>
          <a:prstGeom prst="rect">
            <a:avLst/>
          </a:prstGeom>
          <a:noFill/>
          <a:ln/>
        </p:spPr>
        <p:txBody>
          <a:bodyPr wrap="square" lIns="91440" tIns="45720" rIns="91440" bIns="45720" rtlCol="0" anchor="t"/>
          <a:lstStyle/>
          <a:p>
            <a:pPr marL="285750" indent="-285750">
              <a:buFont typeface="Arial"/>
              <a:buChar char="•"/>
            </a:pPr>
            <a:r>
              <a:rPr lang="en-US" sz="1350" b="1" err="1">
                <a:ea typeface="+mn-lt"/>
                <a:cs typeface="+mn-lt"/>
              </a:rPr>
              <a:t>Spécification</a:t>
            </a:r>
            <a:r>
              <a:rPr lang="en-US" sz="1350" b="1">
                <a:ea typeface="+mn-lt"/>
                <a:cs typeface="+mn-lt"/>
              </a:rPr>
              <a:t> de la Colonne Cible</a:t>
            </a:r>
            <a:endParaRPr lang="fr-FR"/>
          </a:p>
          <a:p>
            <a:pPr marL="285750" indent="-285750">
              <a:buFont typeface="Arial"/>
              <a:buChar char="•"/>
            </a:pPr>
            <a:r>
              <a:rPr lang="en-US" sz="1350" err="1">
                <a:ea typeface="+mn-lt"/>
                <a:cs typeface="+mn-lt"/>
              </a:rPr>
              <a:t>Détermination</a:t>
            </a:r>
            <a:r>
              <a:rPr lang="en-US" sz="1350">
                <a:ea typeface="+mn-lt"/>
                <a:cs typeface="+mn-lt"/>
              </a:rPr>
              <a:t> par </a:t>
            </a:r>
            <a:r>
              <a:rPr lang="en-US" sz="1350" err="1">
                <a:ea typeface="+mn-lt"/>
                <a:cs typeface="+mn-lt"/>
              </a:rPr>
              <a:t>l'utilisateur</a:t>
            </a:r>
            <a:r>
              <a:rPr lang="en-US" sz="1350">
                <a:ea typeface="+mn-lt"/>
                <a:cs typeface="+mn-lt"/>
              </a:rPr>
              <a:t> pour classification </a:t>
            </a:r>
            <a:r>
              <a:rPr lang="en-US" sz="1350" err="1">
                <a:ea typeface="+mn-lt"/>
                <a:cs typeface="+mn-lt"/>
              </a:rPr>
              <a:t>ou</a:t>
            </a:r>
            <a:r>
              <a:rPr lang="en-US" sz="1350">
                <a:ea typeface="+mn-lt"/>
                <a:cs typeface="+mn-lt"/>
              </a:rPr>
              <a:t> </a:t>
            </a:r>
            <a:r>
              <a:rPr lang="en-US" sz="1350" err="1">
                <a:ea typeface="+mn-lt"/>
                <a:cs typeface="+mn-lt"/>
              </a:rPr>
              <a:t>régression</a:t>
            </a:r>
            <a:r>
              <a:rPr lang="en-US" sz="1350">
                <a:ea typeface="+mn-lt"/>
                <a:cs typeface="+mn-lt"/>
              </a:rPr>
              <a:t>.</a:t>
            </a:r>
          </a:p>
          <a:p>
            <a:pPr marL="285750" indent="-285750">
              <a:buFont typeface="Arial"/>
              <a:buChar char="•"/>
            </a:pPr>
            <a:r>
              <a:rPr lang="en-US" sz="1350" b="1">
                <a:ea typeface="+mn-lt"/>
                <a:cs typeface="+mn-lt"/>
              </a:rPr>
              <a:t>Adaptation des </a:t>
            </a:r>
            <a:r>
              <a:rPr lang="en-US" sz="1350" b="1" err="1">
                <a:ea typeface="+mn-lt"/>
                <a:cs typeface="+mn-lt"/>
              </a:rPr>
              <a:t>Modèles</a:t>
            </a:r>
            <a:endParaRPr lang="en-US" err="1"/>
          </a:p>
          <a:p>
            <a:pPr marL="285750" indent="-285750">
              <a:buFont typeface="Arial"/>
              <a:buChar char="•"/>
            </a:pPr>
            <a:r>
              <a:rPr lang="en-US" sz="1350" err="1">
                <a:ea typeface="+mn-lt"/>
                <a:cs typeface="+mn-lt"/>
              </a:rPr>
              <a:t>Sélection</a:t>
            </a:r>
            <a:r>
              <a:rPr lang="en-US" sz="1350">
                <a:ea typeface="+mn-lt"/>
                <a:cs typeface="+mn-lt"/>
              </a:rPr>
              <a:t> </a:t>
            </a:r>
            <a:r>
              <a:rPr lang="en-US" sz="1350" err="1">
                <a:ea typeface="+mn-lt"/>
                <a:cs typeface="+mn-lt"/>
              </a:rPr>
              <a:t>automatique</a:t>
            </a:r>
            <a:r>
              <a:rPr lang="en-US" sz="1350">
                <a:ea typeface="+mn-lt"/>
                <a:cs typeface="+mn-lt"/>
              </a:rPr>
              <a:t> des </a:t>
            </a:r>
            <a:r>
              <a:rPr lang="en-US" sz="1350" err="1">
                <a:ea typeface="+mn-lt"/>
                <a:cs typeface="+mn-lt"/>
              </a:rPr>
              <a:t>modèles</a:t>
            </a:r>
            <a:r>
              <a:rPr lang="en-US" sz="1350">
                <a:ea typeface="+mn-lt"/>
                <a:cs typeface="+mn-lt"/>
              </a:rPr>
              <a:t> et </a:t>
            </a:r>
            <a:r>
              <a:rPr lang="en-US" sz="1350" err="1">
                <a:ea typeface="+mn-lt"/>
                <a:cs typeface="+mn-lt"/>
              </a:rPr>
              <a:t>métriques</a:t>
            </a:r>
            <a:r>
              <a:rPr lang="en-US" sz="1350">
                <a:ea typeface="+mn-lt"/>
                <a:cs typeface="+mn-lt"/>
              </a:rPr>
              <a:t> </a:t>
            </a:r>
            <a:r>
              <a:rPr lang="en-US" sz="1350" err="1">
                <a:ea typeface="+mn-lt"/>
                <a:cs typeface="+mn-lt"/>
              </a:rPr>
              <a:t>appropriés</a:t>
            </a:r>
            <a:r>
              <a:rPr lang="en-US" sz="1350">
                <a:ea typeface="+mn-lt"/>
                <a:cs typeface="+mn-lt"/>
              </a:rPr>
              <a:t> </a:t>
            </a:r>
            <a:r>
              <a:rPr lang="en-US" sz="1350" err="1">
                <a:ea typeface="+mn-lt"/>
                <a:cs typeface="+mn-lt"/>
              </a:rPr>
              <a:t>basée</a:t>
            </a:r>
            <a:r>
              <a:rPr lang="en-US" sz="1350">
                <a:ea typeface="+mn-lt"/>
                <a:cs typeface="+mn-lt"/>
              </a:rPr>
              <a:t> sur la </a:t>
            </a:r>
            <a:r>
              <a:rPr lang="en-US" sz="1350" err="1">
                <a:ea typeface="+mn-lt"/>
                <a:cs typeface="+mn-lt"/>
              </a:rPr>
              <a:t>colonne</a:t>
            </a:r>
            <a:r>
              <a:rPr lang="en-US" sz="1350">
                <a:ea typeface="+mn-lt"/>
                <a:cs typeface="+mn-lt"/>
              </a:rPr>
              <a:t> </a:t>
            </a:r>
            <a:r>
              <a:rPr lang="en-US" sz="1350" err="1">
                <a:ea typeface="+mn-lt"/>
                <a:cs typeface="+mn-lt"/>
              </a:rPr>
              <a:t>cible</a:t>
            </a:r>
            <a:r>
              <a:rPr lang="en-US" sz="1350">
                <a:ea typeface="+mn-lt"/>
                <a:cs typeface="+mn-lt"/>
              </a:rPr>
              <a:t>.</a:t>
            </a:r>
          </a:p>
          <a:p>
            <a:pPr marL="0" indent="0" algn="l">
              <a:lnSpc>
                <a:spcPts val="2177"/>
              </a:lnSpc>
              <a:buNone/>
            </a:pPr>
            <a:endParaRPr lang="en-US" sz="1350">
              <a:latin typeface="Heebo"/>
              <a:cs typeface="Heebo"/>
            </a:endParaRPr>
          </a:p>
        </p:txBody>
      </p:sp>
    </p:spTree>
    <p:extLst>
      <p:ext uri="{BB962C8B-B14F-4D97-AF65-F5344CB8AC3E}">
        <p14:creationId xmlns:p14="http://schemas.microsoft.com/office/powerpoint/2010/main" val="27863105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1"/>
          <p:cNvSpPr/>
          <p:nvPr/>
        </p:nvSpPr>
        <p:spPr>
          <a:xfrm>
            <a:off x="855345" y="671989"/>
            <a:ext cx="12024598" cy="763786"/>
          </a:xfrm>
          <a:prstGeom prst="rect">
            <a:avLst/>
          </a:prstGeom>
          <a:noFill/>
          <a:ln/>
        </p:spPr>
        <p:txBody>
          <a:bodyPr wrap="none" rtlCol="0" anchor="t"/>
          <a:lstStyle/>
          <a:p>
            <a:pPr marL="0" indent="0">
              <a:lnSpc>
                <a:spcPts val="6014"/>
              </a:lnSpc>
              <a:buNone/>
            </a:pPr>
            <a:r>
              <a:rPr lang="en-US" sz="4811">
                <a:latin typeface="Montserrat" pitchFamily="34" charset="0"/>
                <a:ea typeface="Montserrat" pitchFamily="34" charset="-122"/>
                <a:cs typeface="Montserrat" pitchFamily="34" charset="-120"/>
              </a:rPr>
              <a:t>Sélection et Entraînement des Modèles</a:t>
            </a:r>
            <a:endParaRPr lang="en-US" sz="4811"/>
          </a:p>
        </p:txBody>
      </p:sp>
      <p:pic>
        <p:nvPicPr>
          <p:cNvPr id="5" name="Image 1" descr="preencoded.png"/>
          <p:cNvPicPr>
            <a:picLocks noChangeAspect="1"/>
          </p:cNvPicPr>
          <p:nvPr/>
        </p:nvPicPr>
        <p:blipFill>
          <a:blip r:embed="rId3"/>
          <a:stretch>
            <a:fillRect/>
          </a:stretch>
        </p:blipFill>
        <p:spPr>
          <a:xfrm>
            <a:off x="855345" y="1802368"/>
            <a:ext cx="2954893" cy="1826181"/>
          </a:xfrm>
          <a:prstGeom prst="rect">
            <a:avLst/>
          </a:prstGeom>
        </p:spPr>
      </p:pic>
      <p:sp>
        <p:nvSpPr>
          <p:cNvPr id="6" name="Text 2"/>
          <p:cNvSpPr/>
          <p:nvPr/>
        </p:nvSpPr>
        <p:spPr>
          <a:xfrm>
            <a:off x="855345" y="3933944"/>
            <a:ext cx="2954893" cy="763667"/>
          </a:xfrm>
          <a:prstGeom prst="rect">
            <a:avLst/>
          </a:prstGeom>
          <a:noFill/>
          <a:ln/>
        </p:spPr>
        <p:txBody>
          <a:bodyPr wrap="square" rtlCol="0" anchor="t"/>
          <a:lstStyle/>
          <a:p>
            <a:pPr marL="0" indent="0" algn="l">
              <a:lnSpc>
                <a:spcPts val="3007"/>
              </a:lnSpc>
              <a:buNone/>
            </a:pPr>
            <a:r>
              <a:rPr lang="en-US" sz="2406">
                <a:latin typeface="Montserrat" pitchFamily="34" charset="0"/>
                <a:ea typeface="Montserrat" pitchFamily="34" charset="-122"/>
                <a:cs typeface="Montserrat" pitchFamily="34" charset="-120"/>
              </a:rPr>
              <a:t>Régression Linéaire</a:t>
            </a:r>
            <a:endParaRPr lang="en-US" sz="2406"/>
          </a:p>
        </p:txBody>
      </p:sp>
      <p:sp>
        <p:nvSpPr>
          <p:cNvPr id="7" name="Text 3"/>
          <p:cNvSpPr/>
          <p:nvPr/>
        </p:nvSpPr>
        <p:spPr>
          <a:xfrm>
            <a:off x="855345" y="4844177"/>
            <a:ext cx="2954893" cy="2912065"/>
          </a:xfrm>
          <a:prstGeom prst="rect">
            <a:avLst/>
          </a:prstGeom>
          <a:noFill/>
          <a:ln/>
        </p:spPr>
        <p:txBody>
          <a:bodyPr wrap="square" lIns="91440" tIns="45720" rIns="91440" bIns="45720" rtlCol="0" anchor="t"/>
          <a:lstStyle/>
          <a:p>
            <a:endParaRPr lang="en-US" sz="1900" b="1"/>
          </a:p>
          <a:p>
            <a:pPr marL="285750" indent="-285750">
              <a:buFont typeface="Arial"/>
              <a:buChar char="•"/>
            </a:pPr>
            <a:r>
              <a:rPr lang="en-US" sz="1900" err="1">
                <a:ea typeface="+mn-lt"/>
                <a:cs typeface="+mn-lt"/>
              </a:rPr>
              <a:t>Méthode</a:t>
            </a:r>
            <a:r>
              <a:rPr lang="en-US" sz="1900">
                <a:ea typeface="+mn-lt"/>
                <a:cs typeface="+mn-lt"/>
              </a:rPr>
              <a:t> </a:t>
            </a:r>
            <a:r>
              <a:rPr lang="en-US" sz="1900" err="1">
                <a:ea typeface="+mn-lt"/>
                <a:cs typeface="+mn-lt"/>
              </a:rPr>
              <a:t>efficace</a:t>
            </a:r>
            <a:r>
              <a:rPr lang="en-US" sz="1900">
                <a:ea typeface="+mn-lt"/>
                <a:cs typeface="+mn-lt"/>
              </a:rPr>
              <a:t> pour </a:t>
            </a:r>
            <a:r>
              <a:rPr lang="en-US" sz="1900" err="1">
                <a:ea typeface="+mn-lt"/>
                <a:cs typeface="+mn-lt"/>
              </a:rPr>
              <a:t>modéliser</a:t>
            </a:r>
            <a:r>
              <a:rPr lang="en-US" sz="1900">
                <a:ea typeface="+mn-lt"/>
                <a:cs typeface="+mn-lt"/>
              </a:rPr>
              <a:t> les relations </a:t>
            </a:r>
            <a:r>
              <a:rPr lang="en-US" sz="1900" err="1">
                <a:ea typeface="+mn-lt"/>
                <a:cs typeface="+mn-lt"/>
              </a:rPr>
              <a:t>linéaires</a:t>
            </a:r>
            <a:r>
              <a:rPr lang="en-US" sz="1900">
                <a:ea typeface="+mn-lt"/>
                <a:cs typeface="+mn-lt"/>
              </a:rPr>
              <a:t> entre variables.</a:t>
            </a:r>
            <a:endParaRPr lang="en-US"/>
          </a:p>
          <a:p>
            <a:pPr marL="285750" indent="-285750">
              <a:buFont typeface="Arial"/>
              <a:buChar char="•"/>
            </a:pPr>
            <a:r>
              <a:rPr lang="en-US" sz="1900" err="1">
                <a:ea typeface="+mn-lt"/>
                <a:cs typeface="+mn-lt"/>
              </a:rPr>
              <a:t>Idéale</a:t>
            </a:r>
            <a:r>
              <a:rPr lang="en-US" sz="1900">
                <a:ea typeface="+mn-lt"/>
                <a:cs typeface="+mn-lt"/>
              </a:rPr>
              <a:t> pour de </a:t>
            </a:r>
            <a:r>
              <a:rPr lang="en-US" sz="1900" err="1">
                <a:ea typeface="+mn-lt"/>
                <a:cs typeface="+mn-lt"/>
              </a:rPr>
              <a:t>nombreux</a:t>
            </a:r>
            <a:r>
              <a:rPr lang="en-US" sz="1900">
                <a:ea typeface="+mn-lt"/>
                <a:cs typeface="+mn-lt"/>
              </a:rPr>
              <a:t> </a:t>
            </a:r>
            <a:r>
              <a:rPr lang="en-US" sz="1900" err="1">
                <a:ea typeface="+mn-lt"/>
                <a:cs typeface="+mn-lt"/>
              </a:rPr>
              <a:t>problèmes</a:t>
            </a:r>
            <a:r>
              <a:rPr lang="en-US" sz="1900">
                <a:ea typeface="+mn-lt"/>
                <a:cs typeface="+mn-lt"/>
              </a:rPr>
              <a:t> de </a:t>
            </a:r>
            <a:r>
              <a:rPr lang="en-US" sz="1900" err="1">
                <a:ea typeface="+mn-lt"/>
                <a:cs typeface="+mn-lt"/>
              </a:rPr>
              <a:t>régression</a:t>
            </a:r>
            <a:r>
              <a:rPr lang="en-US" sz="1900">
                <a:ea typeface="+mn-lt"/>
                <a:cs typeface="+mn-lt"/>
              </a:rPr>
              <a:t>.</a:t>
            </a:r>
          </a:p>
          <a:p>
            <a:pPr marL="0" indent="0" algn="l">
              <a:lnSpc>
                <a:spcPts val="3079"/>
              </a:lnSpc>
              <a:buNone/>
            </a:pPr>
            <a:endParaRPr lang="en-US" sz="1900">
              <a:latin typeface="Heebo"/>
              <a:cs typeface="Heebo"/>
            </a:endParaRPr>
          </a:p>
        </p:txBody>
      </p:sp>
      <p:pic>
        <p:nvPicPr>
          <p:cNvPr id="8" name="Image 2" descr="preencoded.png"/>
          <p:cNvPicPr>
            <a:picLocks noChangeAspect="1"/>
          </p:cNvPicPr>
          <p:nvPr/>
        </p:nvPicPr>
        <p:blipFill>
          <a:blip r:embed="rId4"/>
          <a:stretch>
            <a:fillRect/>
          </a:stretch>
        </p:blipFill>
        <p:spPr>
          <a:xfrm>
            <a:off x="5837694" y="1802368"/>
            <a:ext cx="2955012" cy="1826300"/>
          </a:xfrm>
          <a:prstGeom prst="rect">
            <a:avLst/>
          </a:prstGeom>
        </p:spPr>
      </p:pic>
      <p:sp>
        <p:nvSpPr>
          <p:cNvPr id="9" name="Text 4"/>
          <p:cNvSpPr/>
          <p:nvPr/>
        </p:nvSpPr>
        <p:spPr>
          <a:xfrm>
            <a:off x="5837694" y="3971867"/>
            <a:ext cx="2955012" cy="381833"/>
          </a:xfrm>
          <a:prstGeom prst="rect">
            <a:avLst/>
          </a:prstGeom>
          <a:noFill/>
          <a:ln/>
        </p:spPr>
        <p:txBody>
          <a:bodyPr wrap="none" rtlCol="0" anchor="t"/>
          <a:lstStyle/>
          <a:p>
            <a:pPr marL="0" indent="0" algn="l">
              <a:lnSpc>
                <a:spcPts val="3007"/>
              </a:lnSpc>
              <a:buNone/>
            </a:pPr>
            <a:r>
              <a:rPr lang="en-US" sz="2406">
                <a:latin typeface="Montserrat" pitchFamily="34" charset="0"/>
                <a:ea typeface="Montserrat" pitchFamily="34" charset="-122"/>
                <a:cs typeface="Montserrat" pitchFamily="34" charset="-120"/>
              </a:rPr>
              <a:t>Arbres de Décision</a:t>
            </a:r>
            <a:endParaRPr lang="en-US" sz="2406"/>
          </a:p>
        </p:txBody>
      </p:sp>
      <p:sp>
        <p:nvSpPr>
          <p:cNvPr id="10" name="Text 5"/>
          <p:cNvSpPr/>
          <p:nvPr/>
        </p:nvSpPr>
        <p:spPr>
          <a:xfrm>
            <a:off x="5854144" y="4710786"/>
            <a:ext cx="2955012" cy="2346008"/>
          </a:xfrm>
          <a:prstGeom prst="rect">
            <a:avLst/>
          </a:prstGeom>
          <a:noFill/>
          <a:ln/>
        </p:spPr>
        <p:txBody>
          <a:bodyPr wrap="square" lIns="91440" tIns="45720" rIns="91440" bIns="45720" rtlCol="0" anchor="t"/>
          <a:lstStyle/>
          <a:p>
            <a:pPr marL="342900" indent="-342900">
              <a:buFont typeface="Arial"/>
              <a:buChar char="•"/>
            </a:pPr>
            <a:r>
              <a:rPr lang="en-US" sz="1900">
                <a:ea typeface="+mn-lt"/>
                <a:cs typeface="+mn-lt"/>
              </a:rPr>
              <a:t>Haute </a:t>
            </a:r>
            <a:r>
              <a:rPr lang="en-US" sz="1900" err="1">
                <a:ea typeface="+mn-lt"/>
                <a:cs typeface="+mn-lt"/>
              </a:rPr>
              <a:t>interprétabilité</a:t>
            </a:r>
            <a:r>
              <a:rPr lang="en-US" sz="1900">
                <a:ea typeface="+mn-lt"/>
                <a:cs typeface="+mn-lt"/>
              </a:rPr>
              <a:t>.</a:t>
            </a:r>
            <a:endParaRPr lang="en-US"/>
          </a:p>
          <a:p>
            <a:pPr marL="342900" indent="-342900">
              <a:buFont typeface="Arial"/>
              <a:buChar char="•"/>
            </a:pPr>
            <a:endParaRPr lang="en-US" sz="1900">
              <a:ea typeface="+mn-lt"/>
              <a:cs typeface="+mn-lt"/>
            </a:endParaRPr>
          </a:p>
          <a:p>
            <a:pPr marL="285750" indent="-285750">
              <a:buFont typeface="Arial"/>
              <a:buChar char="•"/>
            </a:pPr>
            <a:r>
              <a:rPr lang="en-US" sz="1900" err="1">
                <a:ea typeface="+mn-lt"/>
                <a:cs typeface="+mn-lt"/>
              </a:rPr>
              <a:t>Capables</a:t>
            </a:r>
            <a:r>
              <a:rPr lang="en-US" sz="1900">
                <a:ea typeface="+mn-lt"/>
                <a:cs typeface="+mn-lt"/>
              </a:rPr>
              <a:t> de capturer des relations complexes dans les données.</a:t>
            </a:r>
          </a:p>
          <a:p>
            <a:pPr marL="0" indent="0" algn="l">
              <a:lnSpc>
                <a:spcPts val="3079"/>
              </a:lnSpc>
              <a:buNone/>
            </a:pPr>
            <a:endParaRPr lang="en-US" sz="1900">
              <a:latin typeface="Heebo"/>
              <a:cs typeface="Heebo"/>
            </a:endParaRPr>
          </a:p>
        </p:txBody>
      </p:sp>
      <p:pic>
        <p:nvPicPr>
          <p:cNvPr id="11" name="Image 3" descr="preencoded.png"/>
          <p:cNvPicPr>
            <a:picLocks noChangeAspect="1"/>
          </p:cNvPicPr>
          <p:nvPr/>
        </p:nvPicPr>
        <p:blipFill>
          <a:blip r:embed="rId5"/>
          <a:stretch>
            <a:fillRect/>
          </a:stretch>
        </p:blipFill>
        <p:spPr>
          <a:xfrm>
            <a:off x="10820043" y="1762772"/>
            <a:ext cx="2955012" cy="1826300"/>
          </a:xfrm>
          <a:prstGeom prst="rect">
            <a:avLst/>
          </a:prstGeom>
        </p:spPr>
      </p:pic>
      <p:sp>
        <p:nvSpPr>
          <p:cNvPr id="12" name="Text 6"/>
          <p:cNvSpPr/>
          <p:nvPr/>
        </p:nvSpPr>
        <p:spPr>
          <a:xfrm>
            <a:off x="10987832" y="3971866"/>
            <a:ext cx="2955012" cy="381833"/>
          </a:xfrm>
          <a:prstGeom prst="rect">
            <a:avLst/>
          </a:prstGeom>
          <a:noFill/>
          <a:ln/>
        </p:spPr>
        <p:txBody>
          <a:bodyPr wrap="none" rtlCol="0" anchor="t"/>
          <a:lstStyle/>
          <a:p>
            <a:pPr marL="0" indent="0" algn="l">
              <a:lnSpc>
                <a:spcPts val="3007"/>
              </a:lnSpc>
              <a:buNone/>
            </a:pPr>
            <a:r>
              <a:rPr lang="en-US" sz="2406">
                <a:latin typeface="Montserrat" pitchFamily="34" charset="0"/>
                <a:ea typeface="Montserrat" pitchFamily="34" charset="-122"/>
                <a:cs typeface="Montserrat" pitchFamily="34" charset="-120"/>
              </a:rPr>
              <a:t>Forêts Aléatoires</a:t>
            </a:r>
            <a:endParaRPr lang="en-US" sz="2406"/>
          </a:p>
        </p:txBody>
      </p:sp>
      <p:sp>
        <p:nvSpPr>
          <p:cNvPr id="13" name="Text 7"/>
          <p:cNvSpPr/>
          <p:nvPr/>
        </p:nvSpPr>
        <p:spPr>
          <a:xfrm>
            <a:off x="10853062" y="4540831"/>
            <a:ext cx="2955012" cy="2737009"/>
          </a:xfrm>
          <a:prstGeom prst="rect">
            <a:avLst/>
          </a:prstGeom>
          <a:noFill/>
          <a:ln/>
        </p:spPr>
        <p:txBody>
          <a:bodyPr wrap="square" lIns="91440" tIns="45720" rIns="91440" bIns="45720" rtlCol="0" anchor="t"/>
          <a:lstStyle/>
          <a:p>
            <a:pPr marL="285750" indent="-285750">
              <a:buFont typeface="Arial"/>
              <a:buChar char="•"/>
            </a:pPr>
            <a:r>
              <a:rPr lang="en-US" sz="1900" err="1">
                <a:ea typeface="+mn-lt"/>
                <a:cs typeface="+mn-lt"/>
              </a:rPr>
              <a:t>Améliorent</a:t>
            </a:r>
            <a:r>
              <a:rPr lang="en-US" sz="1900">
                <a:ea typeface="+mn-lt"/>
                <a:cs typeface="+mn-lt"/>
              </a:rPr>
              <a:t> la performance et la </a:t>
            </a:r>
            <a:r>
              <a:rPr lang="en-US" sz="1900" err="1">
                <a:ea typeface="+mn-lt"/>
                <a:cs typeface="+mn-lt"/>
              </a:rPr>
              <a:t>généralisation</a:t>
            </a:r>
            <a:r>
              <a:rPr lang="en-US" sz="1900">
                <a:ea typeface="+mn-lt"/>
                <a:cs typeface="+mn-lt"/>
              </a:rPr>
              <a:t>.</a:t>
            </a:r>
            <a:endParaRPr lang="fr-FR"/>
          </a:p>
          <a:p>
            <a:pPr marL="285750" indent="-285750">
              <a:buFont typeface="Arial"/>
              <a:buChar char="•"/>
            </a:pPr>
            <a:endParaRPr lang="en-US" sz="1900">
              <a:ea typeface="+mn-lt"/>
              <a:cs typeface="+mn-lt"/>
            </a:endParaRPr>
          </a:p>
          <a:p>
            <a:pPr marL="285750" indent="-285750">
              <a:buFont typeface="Arial"/>
              <a:buChar char="•"/>
            </a:pPr>
            <a:r>
              <a:rPr lang="en-US" sz="1900">
                <a:ea typeface="+mn-lt"/>
                <a:cs typeface="+mn-lt"/>
              </a:rPr>
              <a:t>Agrégation pour des </a:t>
            </a:r>
            <a:r>
              <a:rPr lang="en-US" sz="1900" err="1">
                <a:ea typeface="+mn-lt"/>
                <a:cs typeface="+mn-lt"/>
              </a:rPr>
              <a:t>résultats</a:t>
            </a:r>
            <a:r>
              <a:rPr lang="en-US" sz="1900">
                <a:ea typeface="+mn-lt"/>
                <a:cs typeface="+mn-lt"/>
              </a:rPr>
              <a:t> plus </a:t>
            </a:r>
            <a:r>
              <a:rPr lang="en-US" sz="1900" err="1">
                <a:ea typeface="+mn-lt"/>
                <a:cs typeface="+mn-lt"/>
              </a:rPr>
              <a:t>robustes</a:t>
            </a:r>
            <a:r>
              <a:rPr lang="en-US" sz="1900">
                <a:ea typeface="+mn-lt"/>
                <a:cs typeface="+mn-lt"/>
              </a:rPr>
              <a:t>.</a:t>
            </a:r>
            <a:endParaRPr lang="en-US"/>
          </a:p>
          <a:p>
            <a:pPr>
              <a:lnSpc>
                <a:spcPts val="3079"/>
              </a:lnSpc>
            </a:pPr>
            <a:r>
              <a:rPr lang="en-US" sz="1900">
                <a:ea typeface="+mn-lt"/>
                <a:cs typeface="+mn-lt"/>
              </a:rPr>
              <a:t>.</a:t>
            </a:r>
            <a:endParaRPr lang="fr-FR" sz="1900">
              <a:ea typeface="+mn-lt"/>
              <a:cs typeface="+mn-lt"/>
            </a:endParaRPr>
          </a:p>
        </p:txBody>
      </p:sp>
    </p:spTree>
    <p:extLst>
      <p:ext uri="{BB962C8B-B14F-4D97-AF65-F5344CB8AC3E}">
        <p14:creationId xmlns:p14="http://schemas.microsoft.com/office/powerpoint/2010/main" val="22795817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1"/>
          <p:cNvSpPr/>
          <p:nvPr/>
        </p:nvSpPr>
        <p:spPr>
          <a:xfrm>
            <a:off x="1475065" y="1038939"/>
            <a:ext cx="11315819" cy="668179"/>
          </a:xfrm>
          <a:prstGeom prst="rect">
            <a:avLst/>
          </a:prstGeom>
          <a:noFill/>
          <a:ln/>
        </p:spPr>
        <p:txBody>
          <a:bodyPr wrap="none" rtlCol="0" anchor="t"/>
          <a:lstStyle/>
          <a:p>
            <a:pPr marL="0" indent="0">
              <a:lnSpc>
                <a:spcPts val="5261"/>
              </a:lnSpc>
              <a:buNone/>
            </a:pPr>
            <a:r>
              <a:rPr lang="en-US" sz="4209">
                <a:latin typeface="Montserrat" pitchFamily="34" charset="0"/>
                <a:ea typeface="Montserrat" pitchFamily="34" charset="-122"/>
                <a:cs typeface="Montserrat" pitchFamily="34" charset="-120"/>
              </a:rPr>
              <a:t>Paramétrage et Optimisation des Modèles</a:t>
            </a:r>
            <a:endParaRPr lang="en-US" sz="4209"/>
          </a:p>
        </p:txBody>
      </p:sp>
      <p:pic>
        <p:nvPicPr>
          <p:cNvPr id="5" name="Image 1" descr="preencoded.png"/>
          <p:cNvPicPr>
            <a:picLocks noChangeAspect="1"/>
          </p:cNvPicPr>
          <p:nvPr/>
        </p:nvPicPr>
        <p:blipFill>
          <a:blip r:embed="rId3"/>
          <a:stretch>
            <a:fillRect/>
          </a:stretch>
        </p:blipFill>
        <p:spPr>
          <a:xfrm>
            <a:off x="1475065" y="2134672"/>
            <a:ext cx="3679627" cy="2274094"/>
          </a:xfrm>
          <a:prstGeom prst="rect">
            <a:avLst/>
          </a:prstGeom>
        </p:spPr>
      </p:pic>
      <p:sp>
        <p:nvSpPr>
          <p:cNvPr id="6" name="Text 2"/>
          <p:cNvSpPr/>
          <p:nvPr/>
        </p:nvSpPr>
        <p:spPr>
          <a:xfrm>
            <a:off x="1475065" y="4675942"/>
            <a:ext cx="3555087" cy="334089"/>
          </a:xfrm>
          <a:prstGeom prst="rect">
            <a:avLst/>
          </a:prstGeom>
          <a:noFill/>
          <a:ln/>
        </p:spPr>
        <p:txBody>
          <a:bodyPr wrap="none" rtlCol="0" anchor="t"/>
          <a:lstStyle/>
          <a:p>
            <a:pPr marL="0" indent="0" algn="l">
              <a:lnSpc>
                <a:spcPts val="2631"/>
              </a:lnSpc>
              <a:buNone/>
            </a:pPr>
            <a:r>
              <a:rPr lang="en-US" sz="2105">
                <a:latin typeface="Montserrat" pitchFamily="34" charset="0"/>
                <a:ea typeface="Montserrat" pitchFamily="34" charset="-122"/>
                <a:cs typeface="Montserrat" pitchFamily="34" charset="-120"/>
              </a:rPr>
              <a:t>Hyperparamètres Manuels</a:t>
            </a:r>
            <a:endParaRPr lang="en-US" sz="2105"/>
          </a:p>
        </p:txBody>
      </p:sp>
      <p:sp>
        <p:nvSpPr>
          <p:cNvPr id="7" name="Text 3"/>
          <p:cNvSpPr/>
          <p:nvPr/>
        </p:nvSpPr>
        <p:spPr>
          <a:xfrm>
            <a:off x="1475065" y="5283404"/>
            <a:ext cx="3679627" cy="2052399"/>
          </a:xfrm>
          <a:prstGeom prst="rect">
            <a:avLst/>
          </a:prstGeom>
          <a:noFill/>
          <a:ln/>
        </p:spPr>
        <p:txBody>
          <a:bodyPr wrap="square" lIns="91440" tIns="45720" rIns="91440" bIns="45720" rtlCol="0" anchor="t"/>
          <a:lstStyle/>
          <a:p>
            <a:endParaRPr lang="en-US" sz="1650" b="1"/>
          </a:p>
          <a:p>
            <a:pPr marL="285750" indent="-285750">
              <a:buFont typeface="Arial"/>
              <a:buChar char="•"/>
            </a:pPr>
            <a:r>
              <a:rPr lang="en-US" sz="1650" err="1">
                <a:ea typeface="+mn-lt"/>
                <a:cs typeface="+mn-lt"/>
              </a:rPr>
              <a:t>Définition</a:t>
            </a:r>
            <a:r>
              <a:rPr lang="en-US" sz="1650">
                <a:ea typeface="+mn-lt"/>
                <a:cs typeface="+mn-lt"/>
              </a:rPr>
              <a:t> </a:t>
            </a:r>
            <a:r>
              <a:rPr lang="en-US" sz="1650" err="1">
                <a:ea typeface="+mn-lt"/>
                <a:cs typeface="+mn-lt"/>
              </a:rPr>
              <a:t>manuelle</a:t>
            </a:r>
            <a:r>
              <a:rPr lang="en-US" sz="1650">
                <a:ea typeface="+mn-lt"/>
                <a:cs typeface="+mn-lt"/>
              </a:rPr>
              <a:t> des </a:t>
            </a:r>
            <a:r>
              <a:rPr lang="en-US" sz="1650" err="1">
                <a:ea typeface="+mn-lt"/>
                <a:cs typeface="+mn-lt"/>
              </a:rPr>
              <a:t>hyperparamètres</a:t>
            </a:r>
            <a:r>
              <a:rPr lang="en-US" sz="1650">
                <a:ea typeface="+mn-lt"/>
                <a:cs typeface="+mn-lt"/>
              </a:rPr>
              <a:t> </a:t>
            </a:r>
            <a:r>
              <a:rPr lang="en-US" sz="1650" err="1">
                <a:ea typeface="+mn-lt"/>
                <a:cs typeface="+mn-lt"/>
              </a:rPr>
              <a:t>clés</a:t>
            </a:r>
            <a:r>
              <a:rPr lang="en-US" sz="1650">
                <a:ea typeface="+mn-lt"/>
                <a:cs typeface="+mn-lt"/>
              </a:rPr>
              <a:t>.</a:t>
            </a:r>
          </a:p>
          <a:p>
            <a:pPr marL="285750" indent="-285750">
              <a:buFont typeface="Arial"/>
              <a:buChar char="•"/>
            </a:pPr>
            <a:endParaRPr lang="en-US" sz="1650">
              <a:ea typeface="+mn-lt"/>
              <a:cs typeface="+mn-lt"/>
            </a:endParaRPr>
          </a:p>
          <a:p>
            <a:pPr marL="285750" indent="-285750">
              <a:buFont typeface="Arial"/>
              <a:buChar char="•"/>
            </a:pPr>
            <a:r>
              <a:rPr lang="en-US" sz="1650">
                <a:ea typeface="+mn-lt"/>
                <a:cs typeface="+mn-lt"/>
              </a:rPr>
              <a:t>Info-</a:t>
            </a:r>
            <a:r>
              <a:rPr lang="en-US" sz="1650" err="1">
                <a:ea typeface="+mn-lt"/>
                <a:cs typeface="+mn-lt"/>
              </a:rPr>
              <a:t>bulles</a:t>
            </a:r>
            <a:r>
              <a:rPr lang="en-US" sz="1650">
                <a:ea typeface="+mn-lt"/>
                <a:cs typeface="+mn-lt"/>
              </a:rPr>
              <a:t> </a:t>
            </a:r>
            <a:r>
              <a:rPr lang="en-US" sz="1650" err="1">
                <a:ea typeface="+mn-lt"/>
                <a:cs typeface="+mn-lt"/>
              </a:rPr>
              <a:t>explicatives</a:t>
            </a:r>
            <a:r>
              <a:rPr lang="en-US" sz="1650">
                <a:ea typeface="+mn-lt"/>
                <a:cs typeface="+mn-lt"/>
              </a:rPr>
              <a:t> pour </a:t>
            </a:r>
            <a:r>
              <a:rPr lang="en-US" sz="1650" err="1">
                <a:ea typeface="+mn-lt"/>
                <a:cs typeface="+mn-lt"/>
              </a:rPr>
              <a:t>comprendre</a:t>
            </a:r>
            <a:r>
              <a:rPr lang="en-US" sz="1650">
                <a:ea typeface="+mn-lt"/>
                <a:cs typeface="+mn-lt"/>
              </a:rPr>
              <a:t> </a:t>
            </a:r>
            <a:r>
              <a:rPr lang="en-US" sz="1650" err="1">
                <a:ea typeface="+mn-lt"/>
                <a:cs typeface="+mn-lt"/>
              </a:rPr>
              <a:t>l'impact</a:t>
            </a:r>
            <a:r>
              <a:rPr lang="en-US" sz="1650">
                <a:ea typeface="+mn-lt"/>
                <a:cs typeface="+mn-lt"/>
              </a:rPr>
              <a:t> de </a:t>
            </a:r>
            <a:r>
              <a:rPr lang="en-US" sz="1650" err="1">
                <a:ea typeface="+mn-lt"/>
                <a:cs typeface="+mn-lt"/>
              </a:rPr>
              <a:t>chaque</a:t>
            </a:r>
            <a:r>
              <a:rPr lang="en-US" sz="1650">
                <a:ea typeface="+mn-lt"/>
                <a:cs typeface="+mn-lt"/>
              </a:rPr>
              <a:t> </a:t>
            </a:r>
            <a:r>
              <a:rPr lang="en-US" sz="1650" err="1">
                <a:ea typeface="+mn-lt"/>
                <a:cs typeface="+mn-lt"/>
              </a:rPr>
              <a:t>paramètre</a:t>
            </a:r>
            <a:r>
              <a:rPr lang="en-US" sz="1650">
                <a:ea typeface="+mn-lt"/>
                <a:cs typeface="+mn-lt"/>
              </a:rPr>
              <a:t>.</a:t>
            </a:r>
          </a:p>
          <a:p>
            <a:pPr marL="0" indent="0" algn="l">
              <a:lnSpc>
                <a:spcPts val="2694"/>
              </a:lnSpc>
              <a:buNone/>
            </a:pPr>
            <a:endParaRPr lang="en-US" sz="1650">
              <a:latin typeface="Heebo"/>
              <a:cs typeface="Heebo"/>
            </a:endParaRPr>
          </a:p>
        </p:txBody>
      </p:sp>
      <p:pic>
        <p:nvPicPr>
          <p:cNvPr id="8" name="Image 2" descr="preencoded.png"/>
          <p:cNvPicPr>
            <a:picLocks noChangeAspect="1"/>
          </p:cNvPicPr>
          <p:nvPr/>
        </p:nvPicPr>
        <p:blipFill>
          <a:blip r:embed="rId4"/>
          <a:stretch>
            <a:fillRect/>
          </a:stretch>
        </p:blipFill>
        <p:spPr>
          <a:xfrm>
            <a:off x="5475327" y="2134672"/>
            <a:ext cx="3679627" cy="2274094"/>
          </a:xfrm>
          <a:prstGeom prst="rect">
            <a:avLst/>
          </a:prstGeom>
        </p:spPr>
      </p:pic>
      <p:sp>
        <p:nvSpPr>
          <p:cNvPr id="9" name="Text 4"/>
          <p:cNvSpPr/>
          <p:nvPr/>
        </p:nvSpPr>
        <p:spPr>
          <a:xfrm>
            <a:off x="5475327" y="4675942"/>
            <a:ext cx="3610451" cy="334089"/>
          </a:xfrm>
          <a:prstGeom prst="rect">
            <a:avLst/>
          </a:prstGeom>
          <a:noFill/>
          <a:ln/>
        </p:spPr>
        <p:txBody>
          <a:bodyPr wrap="none" rtlCol="0" anchor="t"/>
          <a:lstStyle/>
          <a:p>
            <a:pPr marL="0" indent="0" algn="l">
              <a:lnSpc>
                <a:spcPts val="2631"/>
              </a:lnSpc>
              <a:buNone/>
            </a:pPr>
            <a:r>
              <a:rPr lang="en-US" sz="2105">
                <a:latin typeface="Montserrat" pitchFamily="34" charset="0"/>
                <a:ea typeface="Montserrat" pitchFamily="34" charset="-122"/>
                <a:cs typeface="Montserrat" pitchFamily="34" charset="-120"/>
              </a:rPr>
              <a:t>Optimisation Automatique</a:t>
            </a:r>
            <a:endParaRPr lang="en-US" sz="2105"/>
          </a:p>
        </p:txBody>
      </p:sp>
      <p:sp>
        <p:nvSpPr>
          <p:cNvPr id="10" name="Text 5"/>
          <p:cNvSpPr/>
          <p:nvPr/>
        </p:nvSpPr>
        <p:spPr>
          <a:xfrm>
            <a:off x="5475327" y="5283404"/>
            <a:ext cx="3621570" cy="2494104"/>
          </a:xfrm>
          <a:prstGeom prst="rect">
            <a:avLst/>
          </a:prstGeom>
          <a:noFill/>
          <a:ln/>
        </p:spPr>
        <p:txBody>
          <a:bodyPr wrap="square" lIns="91440" tIns="45720" rIns="91440" bIns="45720" rtlCol="0" anchor="t"/>
          <a:lstStyle/>
          <a:p>
            <a:endParaRPr lang="en-US" sz="1650" b="1"/>
          </a:p>
          <a:p>
            <a:pPr marL="285750" indent="-285750">
              <a:buFont typeface="Arial"/>
              <a:buChar char="•"/>
            </a:pPr>
            <a:r>
              <a:rPr lang="en-US" sz="1650" err="1">
                <a:ea typeface="+mn-lt"/>
                <a:cs typeface="+mn-lt"/>
              </a:rPr>
              <a:t>Méthodes</a:t>
            </a:r>
            <a:r>
              <a:rPr lang="en-US" sz="1650">
                <a:ea typeface="+mn-lt"/>
                <a:cs typeface="+mn-lt"/>
              </a:rPr>
              <a:t> </a:t>
            </a:r>
            <a:r>
              <a:rPr lang="en-US" sz="1650" err="1">
                <a:ea typeface="+mn-lt"/>
                <a:cs typeface="+mn-lt"/>
              </a:rPr>
              <a:t>disponibles</a:t>
            </a:r>
            <a:r>
              <a:rPr lang="en-US" sz="1650">
                <a:ea typeface="+mn-lt"/>
                <a:cs typeface="+mn-lt"/>
              </a:rPr>
              <a:t> : Recherche par grille, Recherche </a:t>
            </a:r>
            <a:r>
              <a:rPr lang="en-US" sz="1650" err="1">
                <a:ea typeface="+mn-lt"/>
                <a:cs typeface="+mn-lt"/>
              </a:rPr>
              <a:t>aléatoire</a:t>
            </a:r>
            <a:r>
              <a:rPr lang="en-US" sz="1650">
                <a:ea typeface="+mn-lt"/>
                <a:cs typeface="+mn-lt"/>
              </a:rPr>
              <a:t>, </a:t>
            </a:r>
            <a:r>
              <a:rPr lang="en-US" sz="1650" err="1">
                <a:ea typeface="+mn-lt"/>
                <a:cs typeface="+mn-lt"/>
              </a:rPr>
              <a:t>Optimisation</a:t>
            </a:r>
            <a:r>
              <a:rPr lang="en-US" sz="1650">
                <a:ea typeface="+mn-lt"/>
                <a:cs typeface="+mn-lt"/>
              </a:rPr>
              <a:t> </a:t>
            </a:r>
            <a:r>
              <a:rPr lang="en-US" sz="1650" err="1">
                <a:ea typeface="+mn-lt"/>
                <a:cs typeface="+mn-lt"/>
              </a:rPr>
              <a:t>bayésienne</a:t>
            </a:r>
            <a:r>
              <a:rPr lang="en-US" sz="1650">
                <a:ea typeface="+mn-lt"/>
                <a:cs typeface="+mn-lt"/>
              </a:rPr>
              <a:t>.</a:t>
            </a:r>
            <a:endParaRPr lang="en-US"/>
          </a:p>
          <a:p>
            <a:pPr marL="285750" indent="-285750">
              <a:buFont typeface="Arial"/>
              <a:buChar char="•"/>
            </a:pPr>
            <a:endParaRPr lang="en-US" sz="1650">
              <a:ea typeface="+mn-lt"/>
              <a:cs typeface="+mn-lt"/>
            </a:endParaRPr>
          </a:p>
          <a:p>
            <a:pPr marL="285750" indent="-285750">
              <a:buFont typeface="Arial"/>
              <a:buChar char="•"/>
            </a:pPr>
            <a:r>
              <a:rPr lang="en-US" sz="1650">
                <a:ea typeface="+mn-lt"/>
                <a:cs typeface="+mn-lt"/>
              </a:rPr>
              <a:t>Facilite la </a:t>
            </a:r>
            <a:r>
              <a:rPr lang="en-US" sz="1650" err="1">
                <a:ea typeface="+mn-lt"/>
                <a:cs typeface="+mn-lt"/>
              </a:rPr>
              <a:t>sélection</a:t>
            </a:r>
            <a:r>
              <a:rPr lang="en-US" sz="1650">
                <a:ea typeface="+mn-lt"/>
                <a:cs typeface="+mn-lt"/>
              </a:rPr>
              <a:t> du </a:t>
            </a:r>
            <a:r>
              <a:rPr lang="en-US" sz="1650" err="1">
                <a:ea typeface="+mn-lt"/>
                <a:cs typeface="+mn-lt"/>
              </a:rPr>
              <a:t>meilleur</a:t>
            </a:r>
            <a:r>
              <a:rPr lang="en-US" sz="1650">
                <a:ea typeface="+mn-lt"/>
                <a:cs typeface="+mn-lt"/>
              </a:rPr>
              <a:t> ensemble de </a:t>
            </a:r>
            <a:r>
              <a:rPr lang="en-US" sz="1650" err="1">
                <a:ea typeface="+mn-lt"/>
                <a:cs typeface="+mn-lt"/>
              </a:rPr>
              <a:t>paramètres</a:t>
            </a:r>
            <a:r>
              <a:rPr lang="en-US" sz="1650">
                <a:ea typeface="+mn-lt"/>
                <a:cs typeface="+mn-lt"/>
              </a:rPr>
              <a:t> pour les </a:t>
            </a:r>
            <a:r>
              <a:rPr lang="en-US" sz="1650" err="1">
                <a:ea typeface="+mn-lt"/>
                <a:cs typeface="+mn-lt"/>
              </a:rPr>
              <a:t>modèles</a:t>
            </a:r>
            <a:r>
              <a:rPr lang="en-US" sz="1650">
                <a:ea typeface="+mn-lt"/>
                <a:cs typeface="+mn-lt"/>
              </a:rPr>
              <a:t>.</a:t>
            </a:r>
            <a:endParaRPr lang="en-US"/>
          </a:p>
          <a:p>
            <a:pPr marL="0" indent="0" algn="l">
              <a:lnSpc>
                <a:spcPts val="2694"/>
              </a:lnSpc>
              <a:buNone/>
            </a:pPr>
            <a:r>
              <a:rPr lang="en-US" sz="1650">
                <a:latin typeface="Heebo"/>
                <a:ea typeface="Heebo" pitchFamily="34" charset="-122"/>
                <a:cs typeface="Heebo"/>
              </a:rPr>
              <a:t>.</a:t>
            </a:r>
            <a:endParaRPr lang="en-US" sz="1650">
              <a:latin typeface="Heebo"/>
              <a:cs typeface="Heebo"/>
            </a:endParaRPr>
          </a:p>
        </p:txBody>
      </p:sp>
      <p:pic>
        <p:nvPicPr>
          <p:cNvPr id="11" name="Image 3" descr="preencoded.png"/>
          <p:cNvPicPr>
            <a:picLocks noChangeAspect="1"/>
          </p:cNvPicPr>
          <p:nvPr/>
        </p:nvPicPr>
        <p:blipFill>
          <a:blip r:embed="rId5"/>
          <a:stretch>
            <a:fillRect/>
          </a:stretch>
        </p:blipFill>
        <p:spPr>
          <a:xfrm>
            <a:off x="9475589" y="2134672"/>
            <a:ext cx="3679627" cy="2274094"/>
          </a:xfrm>
          <a:prstGeom prst="rect">
            <a:avLst/>
          </a:prstGeom>
        </p:spPr>
      </p:pic>
      <p:sp>
        <p:nvSpPr>
          <p:cNvPr id="12" name="Text 6"/>
          <p:cNvSpPr/>
          <p:nvPr/>
        </p:nvSpPr>
        <p:spPr>
          <a:xfrm>
            <a:off x="9475589" y="4675942"/>
            <a:ext cx="3252430" cy="334089"/>
          </a:xfrm>
          <a:prstGeom prst="rect">
            <a:avLst/>
          </a:prstGeom>
          <a:noFill/>
          <a:ln/>
        </p:spPr>
        <p:txBody>
          <a:bodyPr wrap="none" rtlCol="0" anchor="t"/>
          <a:lstStyle/>
          <a:p>
            <a:pPr marL="0" indent="0" algn="l">
              <a:lnSpc>
                <a:spcPts val="2631"/>
              </a:lnSpc>
              <a:buNone/>
            </a:pPr>
            <a:r>
              <a:rPr lang="en-US" sz="2105">
                <a:latin typeface="Montserrat" pitchFamily="34" charset="0"/>
                <a:ea typeface="Montserrat" pitchFamily="34" charset="-122"/>
                <a:cs typeface="Montserrat" pitchFamily="34" charset="-120"/>
              </a:rPr>
              <a:t>Visualisation de l'Impact</a:t>
            </a:r>
            <a:endParaRPr lang="en-US" sz="2105"/>
          </a:p>
        </p:txBody>
      </p:sp>
      <p:sp>
        <p:nvSpPr>
          <p:cNvPr id="13" name="Text 7"/>
          <p:cNvSpPr/>
          <p:nvPr/>
        </p:nvSpPr>
        <p:spPr>
          <a:xfrm>
            <a:off x="9475589" y="5283404"/>
            <a:ext cx="3679627" cy="2639247"/>
          </a:xfrm>
          <a:prstGeom prst="rect">
            <a:avLst/>
          </a:prstGeom>
          <a:noFill/>
          <a:ln/>
        </p:spPr>
        <p:txBody>
          <a:bodyPr wrap="square" lIns="91440" tIns="45720" rIns="91440" bIns="45720" rtlCol="0" anchor="t"/>
          <a:lstStyle/>
          <a:p>
            <a:pPr marL="285750" indent="-285750">
              <a:buFont typeface="Arial"/>
              <a:buChar char="•"/>
            </a:pPr>
            <a:endParaRPr lang="en-US" sz="1650">
              <a:ea typeface="+mn-lt"/>
              <a:cs typeface="+mn-lt"/>
            </a:endParaRPr>
          </a:p>
          <a:p>
            <a:pPr marL="285750" indent="-285750">
              <a:buFont typeface="Arial"/>
              <a:buChar char="•"/>
            </a:pPr>
            <a:r>
              <a:rPr lang="en-US" sz="1650">
                <a:ea typeface="+mn-lt"/>
                <a:cs typeface="+mn-lt"/>
              </a:rPr>
              <a:t>Graphiques </a:t>
            </a:r>
            <a:r>
              <a:rPr lang="en-US" sz="1650" err="1">
                <a:ea typeface="+mn-lt"/>
                <a:cs typeface="+mn-lt"/>
              </a:rPr>
              <a:t>interactifs</a:t>
            </a:r>
            <a:r>
              <a:rPr lang="en-US" sz="1650">
                <a:ea typeface="+mn-lt"/>
                <a:cs typeface="+mn-lt"/>
              </a:rPr>
              <a:t> </a:t>
            </a:r>
            <a:r>
              <a:rPr lang="en-US" sz="1650" err="1">
                <a:ea typeface="+mn-lt"/>
                <a:cs typeface="+mn-lt"/>
              </a:rPr>
              <a:t>démontrant</a:t>
            </a:r>
            <a:r>
              <a:rPr lang="en-US" sz="1650">
                <a:ea typeface="+mn-lt"/>
                <a:cs typeface="+mn-lt"/>
              </a:rPr>
              <a:t> </a:t>
            </a:r>
            <a:r>
              <a:rPr lang="en-US" sz="1650" err="1">
                <a:ea typeface="+mn-lt"/>
                <a:cs typeface="+mn-lt"/>
              </a:rPr>
              <a:t>l'impact</a:t>
            </a:r>
            <a:r>
              <a:rPr lang="en-US" sz="1650">
                <a:ea typeface="+mn-lt"/>
                <a:cs typeface="+mn-lt"/>
              </a:rPr>
              <a:t> sur les performances du </a:t>
            </a:r>
            <a:r>
              <a:rPr lang="en-US" sz="1650" err="1">
                <a:ea typeface="+mn-lt"/>
                <a:cs typeface="+mn-lt"/>
              </a:rPr>
              <a:t>modèle</a:t>
            </a:r>
            <a:r>
              <a:rPr lang="en-US" sz="1650">
                <a:ea typeface="+mn-lt"/>
                <a:cs typeface="+mn-lt"/>
              </a:rPr>
              <a:t>.</a:t>
            </a:r>
            <a:endParaRPr lang="fr-FR"/>
          </a:p>
          <a:p>
            <a:pPr marL="285750" indent="-285750">
              <a:buFont typeface="Arial"/>
              <a:buChar char="•"/>
            </a:pPr>
            <a:endParaRPr lang="en-US" sz="1650">
              <a:ea typeface="+mn-lt"/>
              <a:cs typeface="+mn-lt"/>
            </a:endParaRPr>
          </a:p>
          <a:p>
            <a:pPr marL="285750" indent="-285750">
              <a:buFont typeface="Arial"/>
              <a:buChar char="•"/>
            </a:pPr>
            <a:r>
              <a:rPr lang="en-US" sz="1650">
                <a:ea typeface="+mn-lt"/>
                <a:cs typeface="+mn-lt"/>
              </a:rPr>
              <a:t>Aide à identifier le </a:t>
            </a:r>
            <a:r>
              <a:rPr lang="en-US" sz="1650" err="1">
                <a:ea typeface="+mn-lt"/>
                <a:cs typeface="+mn-lt"/>
              </a:rPr>
              <a:t>meilleur</a:t>
            </a:r>
            <a:r>
              <a:rPr lang="en-US" sz="1650">
                <a:ea typeface="+mn-lt"/>
                <a:cs typeface="+mn-lt"/>
              </a:rPr>
              <a:t> </a:t>
            </a:r>
            <a:r>
              <a:rPr lang="en-US" sz="1650" err="1">
                <a:ea typeface="+mn-lt"/>
                <a:cs typeface="+mn-lt"/>
              </a:rPr>
              <a:t>compromis</a:t>
            </a:r>
            <a:r>
              <a:rPr lang="en-US" sz="1650">
                <a:ea typeface="+mn-lt"/>
                <a:cs typeface="+mn-lt"/>
              </a:rPr>
              <a:t> entre les </a:t>
            </a:r>
            <a:r>
              <a:rPr lang="en-US" sz="1650" err="1">
                <a:ea typeface="+mn-lt"/>
                <a:cs typeface="+mn-lt"/>
              </a:rPr>
              <a:t>paramètres</a:t>
            </a:r>
            <a:r>
              <a:rPr lang="en-US" sz="1650">
                <a:ea typeface="+mn-lt"/>
                <a:cs typeface="+mn-lt"/>
              </a:rPr>
              <a:t>.</a:t>
            </a:r>
            <a:endParaRPr lang="en-US"/>
          </a:p>
          <a:p>
            <a:pPr marL="0" indent="0" algn="l">
              <a:lnSpc>
                <a:spcPts val="2694"/>
              </a:lnSpc>
              <a:buNone/>
            </a:pPr>
            <a:endParaRPr lang="en-US" sz="1650">
              <a:latin typeface="Heebo"/>
              <a:cs typeface="Heebo"/>
            </a:endParaRPr>
          </a:p>
        </p:txBody>
      </p:sp>
    </p:spTree>
    <p:extLst>
      <p:ext uri="{BB962C8B-B14F-4D97-AF65-F5344CB8AC3E}">
        <p14:creationId xmlns:p14="http://schemas.microsoft.com/office/powerpoint/2010/main" val="11783933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1"/>
          <p:cNvSpPr/>
          <p:nvPr/>
        </p:nvSpPr>
        <p:spPr>
          <a:xfrm>
            <a:off x="1803440" y="621298"/>
            <a:ext cx="9718119" cy="575072"/>
          </a:xfrm>
          <a:prstGeom prst="rect">
            <a:avLst/>
          </a:prstGeom>
          <a:noFill/>
          <a:ln/>
        </p:spPr>
        <p:txBody>
          <a:bodyPr wrap="none" rtlCol="0" anchor="t"/>
          <a:lstStyle/>
          <a:p>
            <a:pPr marL="0" indent="0">
              <a:lnSpc>
                <a:spcPts val="4528"/>
              </a:lnSpc>
              <a:buNone/>
            </a:pPr>
            <a:r>
              <a:rPr lang="en-US" sz="3622">
                <a:latin typeface="Montserrat" pitchFamily="34" charset="0"/>
                <a:ea typeface="Montserrat" pitchFamily="34" charset="-122"/>
                <a:cs typeface="Montserrat" pitchFamily="34" charset="-120"/>
              </a:rPr>
              <a:t>Évaluation des Performances des Modèles</a:t>
            </a:r>
            <a:endParaRPr lang="en-US" sz="3622"/>
          </a:p>
        </p:txBody>
      </p:sp>
      <p:pic>
        <p:nvPicPr>
          <p:cNvPr id="5" name="Image 1" descr="preencoded.png"/>
          <p:cNvPicPr>
            <a:picLocks noChangeAspect="1"/>
          </p:cNvPicPr>
          <p:nvPr/>
        </p:nvPicPr>
        <p:blipFill>
          <a:blip r:embed="rId3"/>
          <a:stretch>
            <a:fillRect/>
          </a:stretch>
        </p:blipFill>
        <p:spPr>
          <a:xfrm>
            <a:off x="3572583" y="1604071"/>
            <a:ext cx="2305883" cy="1425059"/>
          </a:xfrm>
          <a:prstGeom prst="rect">
            <a:avLst/>
          </a:prstGeom>
        </p:spPr>
      </p:pic>
      <p:sp>
        <p:nvSpPr>
          <p:cNvPr id="6" name="Text 2"/>
          <p:cNvSpPr/>
          <p:nvPr/>
        </p:nvSpPr>
        <p:spPr>
          <a:xfrm>
            <a:off x="3572583" y="3259040"/>
            <a:ext cx="2300168" cy="287536"/>
          </a:xfrm>
          <a:prstGeom prst="rect">
            <a:avLst/>
          </a:prstGeom>
          <a:noFill/>
          <a:ln/>
        </p:spPr>
        <p:txBody>
          <a:bodyPr wrap="none" rtlCol="0" anchor="t"/>
          <a:lstStyle/>
          <a:p>
            <a:pPr marL="0" indent="0" algn="l">
              <a:lnSpc>
                <a:spcPts val="2264"/>
              </a:lnSpc>
              <a:buNone/>
            </a:pPr>
            <a:r>
              <a:rPr lang="en-US" sz="1811">
                <a:latin typeface="Montserrat" pitchFamily="34" charset="0"/>
                <a:ea typeface="Montserrat" pitchFamily="34" charset="-122"/>
                <a:cs typeface="Montserrat" pitchFamily="34" charset="-120"/>
              </a:rPr>
              <a:t>Exactitude</a:t>
            </a:r>
            <a:endParaRPr lang="en-US" sz="1811"/>
          </a:p>
        </p:txBody>
      </p:sp>
      <p:sp>
        <p:nvSpPr>
          <p:cNvPr id="7" name="Text 3"/>
          <p:cNvSpPr/>
          <p:nvPr/>
        </p:nvSpPr>
        <p:spPr>
          <a:xfrm>
            <a:off x="3572583" y="3656946"/>
            <a:ext cx="2305883" cy="588883"/>
          </a:xfrm>
          <a:prstGeom prst="rect">
            <a:avLst/>
          </a:prstGeom>
          <a:noFill/>
          <a:ln/>
        </p:spPr>
        <p:txBody>
          <a:bodyPr wrap="square" rtlCol="0" anchor="t"/>
          <a:lstStyle/>
          <a:p>
            <a:pPr marL="0" indent="0" algn="l">
              <a:lnSpc>
                <a:spcPts val="2318"/>
              </a:lnSpc>
              <a:buNone/>
            </a:pPr>
            <a:r>
              <a:rPr lang="en-US" sz="1449">
                <a:latin typeface="Heebo" pitchFamily="34" charset="0"/>
                <a:ea typeface="Heebo" pitchFamily="34" charset="-122"/>
                <a:cs typeface="Heebo" pitchFamily="34" charset="-120"/>
              </a:rPr>
              <a:t>Proportion de prédictions correctes</a:t>
            </a:r>
            <a:endParaRPr lang="en-US" sz="1449"/>
          </a:p>
        </p:txBody>
      </p:sp>
      <p:pic>
        <p:nvPicPr>
          <p:cNvPr id="8" name="Image 2" descr="preencoded.png"/>
          <p:cNvPicPr>
            <a:picLocks noChangeAspect="1"/>
          </p:cNvPicPr>
          <p:nvPr/>
        </p:nvPicPr>
        <p:blipFill>
          <a:blip r:embed="rId4"/>
          <a:stretch>
            <a:fillRect/>
          </a:stretch>
        </p:blipFill>
        <p:spPr>
          <a:xfrm>
            <a:off x="6154453" y="1604071"/>
            <a:ext cx="2306003" cy="1425178"/>
          </a:xfrm>
          <a:prstGeom prst="rect">
            <a:avLst/>
          </a:prstGeom>
        </p:spPr>
      </p:pic>
      <p:sp>
        <p:nvSpPr>
          <p:cNvPr id="9" name="Text 4"/>
          <p:cNvSpPr/>
          <p:nvPr/>
        </p:nvSpPr>
        <p:spPr>
          <a:xfrm>
            <a:off x="6154453" y="3259159"/>
            <a:ext cx="2300168" cy="287536"/>
          </a:xfrm>
          <a:prstGeom prst="rect">
            <a:avLst/>
          </a:prstGeom>
          <a:noFill/>
          <a:ln/>
        </p:spPr>
        <p:txBody>
          <a:bodyPr wrap="none" rtlCol="0" anchor="t"/>
          <a:lstStyle/>
          <a:p>
            <a:pPr marL="0" indent="0" algn="l">
              <a:lnSpc>
                <a:spcPts val="2264"/>
              </a:lnSpc>
              <a:buNone/>
            </a:pPr>
            <a:r>
              <a:rPr lang="en-US" sz="1811">
                <a:latin typeface="Montserrat" pitchFamily="34" charset="0"/>
                <a:ea typeface="Montserrat" pitchFamily="34" charset="-122"/>
                <a:cs typeface="Montserrat" pitchFamily="34" charset="-120"/>
              </a:rPr>
              <a:t>Précision</a:t>
            </a:r>
            <a:endParaRPr lang="en-US" sz="1811"/>
          </a:p>
        </p:txBody>
      </p:sp>
      <p:sp>
        <p:nvSpPr>
          <p:cNvPr id="10" name="Text 5"/>
          <p:cNvSpPr/>
          <p:nvPr/>
        </p:nvSpPr>
        <p:spPr>
          <a:xfrm>
            <a:off x="6154453" y="3657066"/>
            <a:ext cx="2306003" cy="588883"/>
          </a:xfrm>
          <a:prstGeom prst="rect">
            <a:avLst/>
          </a:prstGeom>
          <a:noFill/>
          <a:ln/>
        </p:spPr>
        <p:txBody>
          <a:bodyPr wrap="square" rtlCol="0" anchor="t"/>
          <a:lstStyle/>
          <a:p>
            <a:pPr marL="0" indent="0" algn="l">
              <a:lnSpc>
                <a:spcPts val="2318"/>
              </a:lnSpc>
              <a:buNone/>
            </a:pPr>
            <a:r>
              <a:rPr lang="en-US" sz="1449">
                <a:latin typeface="Heebo" pitchFamily="34" charset="0"/>
                <a:ea typeface="Heebo" pitchFamily="34" charset="-122"/>
                <a:cs typeface="Heebo" pitchFamily="34" charset="-120"/>
              </a:rPr>
              <a:t>Proportion de vrais positifs parmi les positifs prédits</a:t>
            </a:r>
            <a:endParaRPr lang="en-US" sz="1449"/>
          </a:p>
        </p:txBody>
      </p:sp>
      <p:pic>
        <p:nvPicPr>
          <p:cNvPr id="11" name="Image 3" descr="preencoded.png"/>
          <p:cNvPicPr>
            <a:picLocks noChangeAspect="1"/>
          </p:cNvPicPr>
          <p:nvPr/>
        </p:nvPicPr>
        <p:blipFill>
          <a:blip r:embed="rId5"/>
          <a:stretch>
            <a:fillRect/>
          </a:stretch>
        </p:blipFill>
        <p:spPr>
          <a:xfrm>
            <a:off x="8736442" y="1604071"/>
            <a:ext cx="2306003" cy="1425178"/>
          </a:xfrm>
          <a:prstGeom prst="rect">
            <a:avLst/>
          </a:prstGeom>
        </p:spPr>
      </p:pic>
      <p:sp>
        <p:nvSpPr>
          <p:cNvPr id="12" name="Text 6"/>
          <p:cNvSpPr/>
          <p:nvPr/>
        </p:nvSpPr>
        <p:spPr>
          <a:xfrm>
            <a:off x="8736442" y="3259159"/>
            <a:ext cx="2300168" cy="287536"/>
          </a:xfrm>
          <a:prstGeom prst="rect">
            <a:avLst/>
          </a:prstGeom>
          <a:noFill/>
          <a:ln/>
        </p:spPr>
        <p:txBody>
          <a:bodyPr wrap="none" rtlCol="0" anchor="t"/>
          <a:lstStyle/>
          <a:p>
            <a:pPr marL="0" indent="0" algn="l">
              <a:lnSpc>
                <a:spcPts val="2264"/>
              </a:lnSpc>
              <a:buNone/>
            </a:pPr>
            <a:r>
              <a:rPr lang="en-US" sz="1811">
                <a:latin typeface="Montserrat" pitchFamily="34" charset="0"/>
                <a:ea typeface="Montserrat" pitchFamily="34" charset="-122"/>
                <a:cs typeface="Montserrat" pitchFamily="34" charset="-120"/>
              </a:rPr>
              <a:t>Rappel</a:t>
            </a:r>
            <a:endParaRPr lang="en-US" sz="1811"/>
          </a:p>
        </p:txBody>
      </p:sp>
      <p:sp>
        <p:nvSpPr>
          <p:cNvPr id="13" name="Text 7"/>
          <p:cNvSpPr/>
          <p:nvPr/>
        </p:nvSpPr>
        <p:spPr>
          <a:xfrm>
            <a:off x="8736442" y="3657066"/>
            <a:ext cx="2306003" cy="588883"/>
          </a:xfrm>
          <a:prstGeom prst="rect">
            <a:avLst/>
          </a:prstGeom>
          <a:noFill/>
          <a:ln/>
        </p:spPr>
        <p:txBody>
          <a:bodyPr wrap="square" rtlCol="0" anchor="t"/>
          <a:lstStyle/>
          <a:p>
            <a:pPr marL="0" indent="0" algn="l">
              <a:lnSpc>
                <a:spcPts val="2318"/>
              </a:lnSpc>
              <a:buNone/>
            </a:pPr>
            <a:r>
              <a:rPr lang="en-US" sz="1449">
                <a:latin typeface="Heebo" pitchFamily="34" charset="0"/>
                <a:ea typeface="Heebo" pitchFamily="34" charset="-122"/>
                <a:cs typeface="Heebo" pitchFamily="34" charset="-120"/>
              </a:rPr>
              <a:t>Proportion de vrais positifs détectés</a:t>
            </a:r>
            <a:endParaRPr lang="en-US" sz="1449"/>
          </a:p>
        </p:txBody>
      </p:sp>
      <p:pic>
        <p:nvPicPr>
          <p:cNvPr id="14" name="Image 4" descr="preencoded.png"/>
          <p:cNvPicPr>
            <a:picLocks noChangeAspect="1"/>
          </p:cNvPicPr>
          <p:nvPr/>
        </p:nvPicPr>
        <p:blipFill>
          <a:blip r:embed="rId6"/>
          <a:stretch>
            <a:fillRect/>
          </a:stretch>
        </p:blipFill>
        <p:spPr>
          <a:xfrm>
            <a:off x="3514956" y="4636771"/>
            <a:ext cx="2306003" cy="1425178"/>
          </a:xfrm>
          <a:prstGeom prst="rect">
            <a:avLst/>
          </a:prstGeom>
        </p:spPr>
      </p:pic>
      <p:sp>
        <p:nvSpPr>
          <p:cNvPr id="15" name="Text 8"/>
          <p:cNvSpPr/>
          <p:nvPr/>
        </p:nvSpPr>
        <p:spPr>
          <a:xfrm>
            <a:off x="3517873" y="6355200"/>
            <a:ext cx="2300168" cy="287536"/>
          </a:xfrm>
          <a:prstGeom prst="rect">
            <a:avLst/>
          </a:prstGeom>
          <a:noFill/>
          <a:ln/>
        </p:spPr>
        <p:txBody>
          <a:bodyPr wrap="none" rtlCol="0" anchor="t"/>
          <a:lstStyle/>
          <a:p>
            <a:pPr marL="0" indent="0" algn="l">
              <a:lnSpc>
                <a:spcPts val="2264"/>
              </a:lnSpc>
              <a:buNone/>
            </a:pPr>
            <a:r>
              <a:rPr lang="en-US" sz="1811">
                <a:latin typeface="Montserrat" pitchFamily="34" charset="0"/>
                <a:ea typeface="Montserrat" pitchFamily="34" charset="-122"/>
                <a:cs typeface="Montserrat" pitchFamily="34" charset="-120"/>
              </a:rPr>
              <a:t>Score F1</a:t>
            </a:r>
            <a:endParaRPr lang="en-US" sz="1811"/>
          </a:p>
        </p:txBody>
      </p:sp>
      <p:sp>
        <p:nvSpPr>
          <p:cNvPr id="16" name="Text 9"/>
          <p:cNvSpPr/>
          <p:nvPr/>
        </p:nvSpPr>
        <p:spPr>
          <a:xfrm>
            <a:off x="3497691" y="6878389"/>
            <a:ext cx="2306003" cy="588883"/>
          </a:xfrm>
          <a:prstGeom prst="rect">
            <a:avLst/>
          </a:prstGeom>
          <a:noFill/>
          <a:ln/>
        </p:spPr>
        <p:txBody>
          <a:bodyPr wrap="square" rtlCol="0" anchor="t"/>
          <a:lstStyle/>
          <a:p>
            <a:pPr marL="0" indent="0" algn="l">
              <a:lnSpc>
                <a:spcPts val="2318"/>
              </a:lnSpc>
              <a:buNone/>
            </a:pPr>
            <a:r>
              <a:rPr lang="en-US" sz="1449">
                <a:latin typeface="Heebo" pitchFamily="34" charset="0"/>
                <a:ea typeface="Heebo" pitchFamily="34" charset="-122"/>
                <a:cs typeface="Heebo" pitchFamily="34" charset="-120"/>
              </a:rPr>
              <a:t>Moyenne harmonique de la précision et du rappel</a:t>
            </a:r>
            <a:endParaRPr lang="en-US" sz="1449"/>
          </a:p>
        </p:txBody>
      </p:sp>
      <p:pic>
        <p:nvPicPr>
          <p:cNvPr id="17" name="Image 5" descr="preencoded.png"/>
          <p:cNvPicPr>
            <a:picLocks noChangeAspect="1"/>
          </p:cNvPicPr>
          <p:nvPr/>
        </p:nvPicPr>
        <p:blipFill>
          <a:blip r:embed="rId7"/>
          <a:stretch>
            <a:fillRect/>
          </a:stretch>
        </p:blipFill>
        <p:spPr>
          <a:xfrm>
            <a:off x="6125759" y="4658143"/>
            <a:ext cx="2305883" cy="1425059"/>
          </a:xfrm>
          <a:prstGeom prst="rect">
            <a:avLst/>
          </a:prstGeom>
        </p:spPr>
      </p:pic>
      <p:sp>
        <p:nvSpPr>
          <p:cNvPr id="18" name="Text 10"/>
          <p:cNvSpPr/>
          <p:nvPr/>
        </p:nvSpPr>
        <p:spPr>
          <a:xfrm>
            <a:off x="6125759" y="6355200"/>
            <a:ext cx="2300168" cy="287536"/>
          </a:xfrm>
          <a:prstGeom prst="rect">
            <a:avLst/>
          </a:prstGeom>
          <a:noFill/>
          <a:ln/>
        </p:spPr>
        <p:txBody>
          <a:bodyPr wrap="none" rtlCol="0" anchor="t"/>
          <a:lstStyle/>
          <a:p>
            <a:pPr marL="0" indent="0" algn="l">
              <a:lnSpc>
                <a:spcPts val="2264"/>
              </a:lnSpc>
              <a:buNone/>
            </a:pPr>
            <a:r>
              <a:rPr lang="en-US" sz="1811">
                <a:latin typeface="Montserrat" pitchFamily="34" charset="0"/>
                <a:ea typeface="Montserrat" pitchFamily="34" charset="-122"/>
                <a:cs typeface="Montserrat" pitchFamily="34" charset="-120"/>
              </a:rPr>
              <a:t>ROC-AUC</a:t>
            </a:r>
            <a:endParaRPr lang="en-US" sz="1811"/>
          </a:p>
        </p:txBody>
      </p:sp>
      <p:sp>
        <p:nvSpPr>
          <p:cNvPr id="19" name="Text 11"/>
          <p:cNvSpPr/>
          <p:nvPr/>
        </p:nvSpPr>
        <p:spPr>
          <a:xfrm>
            <a:off x="6120044" y="6882497"/>
            <a:ext cx="2305883" cy="294442"/>
          </a:xfrm>
          <a:prstGeom prst="rect">
            <a:avLst/>
          </a:prstGeom>
          <a:noFill/>
          <a:ln/>
        </p:spPr>
        <p:txBody>
          <a:bodyPr wrap="none" rtlCol="0" anchor="t"/>
          <a:lstStyle/>
          <a:p>
            <a:pPr marL="0" indent="0" algn="l">
              <a:lnSpc>
                <a:spcPts val="2318"/>
              </a:lnSpc>
              <a:buNone/>
            </a:pPr>
            <a:r>
              <a:rPr lang="en-US" sz="1449">
                <a:latin typeface="Heebo" pitchFamily="34" charset="0"/>
                <a:ea typeface="Heebo" pitchFamily="34" charset="-122"/>
                <a:cs typeface="Heebo" pitchFamily="34" charset="-120"/>
              </a:rPr>
              <a:t>Aire sous la courbe ROC</a:t>
            </a:r>
            <a:endParaRPr lang="en-US" sz="1449"/>
          </a:p>
        </p:txBody>
      </p:sp>
      <p:pic>
        <p:nvPicPr>
          <p:cNvPr id="20" name="Image 6" descr="preencoded.png"/>
          <p:cNvPicPr>
            <a:picLocks noChangeAspect="1"/>
          </p:cNvPicPr>
          <p:nvPr/>
        </p:nvPicPr>
        <p:blipFill>
          <a:blip r:embed="rId8"/>
          <a:stretch>
            <a:fillRect/>
          </a:stretch>
        </p:blipFill>
        <p:spPr>
          <a:xfrm>
            <a:off x="8736442" y="4693147"/>
            <a:ext cx="2306003" cy="1425178"/>
          </a:xfrm>
          <a:prstGeom prst="rect">
            <a:avLst/>
          </a:prstGeom>
        </p:spPr>
      </p:pic>
      <p:sp>
        <p:nvSpPr>
          <p:cNvPr id="21" name="Text 12"/>
          <p:cNvSpPr/>
          <p:nvPr/>
        </p:nvSpPr>
        <p:spPr>
          <a:xfrm>
            <a:off x="8742277" y="6353057"/>
            <a:ext cx="2300168" cy="287536"/>
          </a:xfrm>
          <a:prstGeom prst="rect">
            <a:avLst/>
          </a:prstGeom>
          <a:noFill/>
          <a:ln/>
        </p:spPr>
        <p:txBody>
          <a:bodyPr wrap="none" rtlCol="0" anchor="t"/>
          <a:lstStyle/>
          <a:p>
            <a:pPr marL="0" indent="0" algn="l">
              <a:lnSpc>
                <a:spcPts val="2264"/>
              </a:lnSpc>
              <a:buNone/>
            </a:pPr>
            <a:r>
              <a:rPr lang="en-US" sz="1811">
                <a:latin typeface="Montserrat" pitchFamily="34" charset="0"/>
                <a:ea typeface="Montserrat" pitchFamily="34" charset="-122"/>
                <a:cs typeface="Montserrat" pitchFamily="34" charset="-120"/>
              </a:rPr>
              <a:t>RMSE</a:t>
            </a:r>
            <a:endParaRPr lang="en-US" sz="1811"/>
          </a:p>
        </p:txBody>
      </p:sp>
      <p:sp>
        <p:nvSpPr>
          <p:cNvPr id="22" name="Text 13"/>
          <p:cNvSpPr/>
          <p:nvPr/>
        </p:nvSpPr>
        <p:spPr>
          <a:xfrm>
            <a:off x="8742277" y="6814037"/>
            <a:ext cx="2306003" cy="588883"/>
          </a:xfrm>
          <a:prstGeom prst="rect">
            <a:avLst/>
          </a:prstGeom>
          <a:noFill/>
          <a:ln/>
        </p:spPr>
        <p:txBody>
          <a:bodyPr wrap="square" rtlCol="0" anchor="t"/>
          <a:lstStyle/>
          <a:p>
            <a:pPr marL="0" indent="0" algn="l">
              <a:lnSpc>
                <a:spcPts val="2318"/>
              </a:lnSpc>
              <a:buNone/>
            </a:pPr>
            <a:r>
              <a:rPr lang="en-US" sz="1449">
                <a:latin typeface="Heebo" pitchFamily="34" charset="0"/>
                <a:ea typeface="Heebo" pitchFamily="34" charset="-122"/>
                <a:cs typeface="Heebo" pitchFamily="34" charset="-120"/>
              </a:rPr>
              <a:t>Racine de l'erreur quadratique moyenne</a:t>
            </a:r>
            <a:endParaRPr lang="en-US" sz="1449"/>
          </a:p>
        </p:txBody>
      </p:sp>
    </p:spTree>
    <p:extLst>
      <p:ext uri="{BB962C8B-B14F-4D97-AF65-F5344CB8AC3E}">
        <p14:creationId xmlns:p14="http://schemas.microsoft.com/office/powerpoint/2010/main" val="1829997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name="Slide 4">
    <p:spTree>
      <p:nvGrpSpPr>
        <p:cNvPr id="1" name=""/>
        <p:cNvGrpSpPr/>
        <p:nvPr/>
      </p:nvGrpSpPr>
      <p:grpSpPr>
        <a:xfrm>
          <a:off x="0" y="0"/>
          <a:ext cx="0" cy="0"/>
          <a:chOff x="0" y="0"/>
          <a:chExt cx="0" cy="0"/>
        </a:xfrm>
      </p:grpSpPr>
      <p:sp>
        <p:nvSpPr>
          <p:cNvPr id="4" name="Text 2"/>
          <p:cNvSpPr/>
          <p:nvPr/>
        </p:nvSpPr>
        <p:spPr>
          <a:xfrm>
            <a:off x="4846320" y="999768"/>
            <a:ext cx="4937760" cy="617101"/>
          </a:xfrm>
          <a:prstGeom prst="rect">
            <a:avLst/>
          </a:prstGeom>
          <a:noFill/>
          <a:ln/>
        </p:spPr>
        <p:txBody>
          <a:bodyPr wrap="none" lIns="91440" tIns="45720" rIns="91440" bIns="45720" rtlCol="0" anchor="t"/>
          <a:lstStyle/>
          <a:p>
            <a:pPr marL="0" indent="0" algn="ctr">
              <a:lnSpc>
                <a:spcPts val="4860"/>
              </a:lnSpc>
              <a:buNone/>
            </a:pPr>
            <a:r>
              <a:rPr lang="en-US" sz="3850" err="1">
                <a:solidFill>
                  <a:srgbClr val="383838"/>
                </a:solidFill>
                <a:latin typeface="Montserrat"/>
                <a:ea typeface="Patrick Hand" pitchFamily="34" charset="-122"/>
                <a:cs typeface="Patrick Hand" pitchFamily="34" charset="-120"/>
              </a:rPr>
              <a:t>Projets</a:t>
            </a:r>
            <a:r>
              <a:rPr lang="en-US" sz="3850">
                <a:solidFill>
                  <a:srgbClr val="383838"/>
                </a:solidFill>
                <a:latin typeface="Montserrat"/>
                <a:ea typeface="Patrick Hand" pitchFamily="34" charset="-122"/>
                <a:cs typeface="Patrick Hand" pitchFamily="34" charset="-120"/>
              </a:rPr>
              <a:t> Techniques (Suite)</a:t>
            </a:r>
            <a:endParaRPr lang="en-US" sz="3850">
              <a:latin typeface="Montserrat"/>
            </a:endParaRPr>
          </a:p>
        </p:txBody>
      </p:sp>
      <p:pic>
        <p:nvPicPr>
          <p:cNvPr id="5" name="Image 0" descr="preencoded.png"/>
          <p:cNvPicPr>
            <a:picLocks noChangeAspect="1"/>
          </p:cNvPicPr>
          <p:nvPr/>
        </p:nvPicPr>
        <p:blipFill>
          <a:blip r:embed="rId3"/>
          <a:stretch>
            <a:fillRect/>
          </a:stretch>
        </p:blipFill>
        <p:spPr>
          <a:xfrm>
            <a:off x="1920716" y="2110621"/>
            <a:ext cx="3349466" cy="2070021"/>
          </a:xfrm>
          <a:prstGeom prst="rect">
            <a:avLst/>
          </a:prstGeom>
        </p:spPr>
      </p:pic>
      <p:sp>
        <p:nvSpPr>
          <p:cNvPr id="6" name="Text 3"/>
          <p:cNvSpPr/>
          <p:nvPr/>
        </p:nvSpPr>
        <p:spPr>
          <a:xfrm>
            <a:off x="2345293" y="4489252"/>
            <a:ext cx="2500313" cy="308610"/>
          </a:xfrm>
          <a:prstGeom prst="rect">
            <a:avLst/>
          </a:prstGeom>
          <a:noFill/>
          <a:ln/>
        </p:spPr>
        <p:txBody>
          <a:bodyPr wrap="none" lIns="91440" tIns="45720" rIns="91440" bIns="45720" rtlCol="0" anchor="t"/>
          <a:lstStyle/>
          <a:p>
            <a:pPr marL="0" indent="0" algn="ctr">
              <a:lnSpc>
                <a:spcPts val="2430"/>
              </a:lnSpc>
              <a:buNone/>
            </a:pPr>
            <a:r>
              <a:rPr lang="en-US" sz="1900" b="1" err="1">
                <a:solidFill>
                  <a:srgbClr val="383838"/>
                </a:solidFill>
                <a:latin typeface="Montserrat"/>
                <a:ea typeface="Patrick Hand" pitchFamily="34" charset="-122"/>
                <a:cs typeface="Patrick Hand" pitchFamily="34" charset="-120"/>
              </a:rPr>
              <a:t>Projet</a:t>
            </a:r>
            <a:r>
              <a:rPr lang="en-US" sz="1900" b="1">
                <a:solidFill>
                  <a:srgbClr val="383838"/>
                </a:solidFill>
                <a:latin typeface="Montserrat"/>
                <a:ea typeface="Patrick Hand" pitchFamily="34" charset="-122"/>
                <a:cs typeface="Patrick Hand" pitchFamily="34" charset="-120"/>
              </a:rPr>
              <a:t> Data Science (Trello)</a:t>
            </a:r>
            <a:endParaRPr lang="en-US" sz="1900">
              <a:latin typeface="Montserrat"/>
            </a:endParaRPr>
          </a:p>
        </p:txBody>
      </p:sp>
      <p:sp>
        <p:nvSpPr>
          <p:cNvPr id="7" name="Text 4"/>
          <p:cNvSpPr/>
          <p:nvPr/>
        </p:nvSpPr>
        <p:spPr>
          <a:xfrm>
            <a:off x="1920716" y="4945975"/>
            <a:ext cx="3349466" cy="1975247"/>
          </a:xfrm>
          <a:prstGeom prst="rect">
            <a:avLst/>
          </a:prstGeom>
          <a:noFill/>
          <a:ln/>
        </p:spPr>
        <p:txBody>
          <a:bodyPr wrap="square" lIns="91440" tIns="45720" rIns="91440" bIns="45720" rtlCol="0" anchor="t"/>
          <a:lstStyle/>
          <a:p>
            <a:pPr algn="ctr">
              <a:lnSpc>
                <a:spcPts val="3110"/>
              </a:lnSpc>
            </a:pPr>
            <a:endParaRPr lang="en-US">
              <a:latin typeface="Heebo"/>
              <a:ea typeface="Patrick Hand" pitchFamily="34" charset="-122"/>
              <a:cs typeface="Heebo"/>
            </a:endParaRPr>
          </a:p>
          <a:p>
            <a:pPr marL="0" indent="0" algn="ctr">
              <a:lnSpc>
                <a:spcPts val="3110"/>
              </a:lnSpc>
              <a:buNone/>
            </a:pPr>
            <a:r>
              <a:rPr lang="en-US" err="1">
                <a:latin typeface="Heebo"/>
                <a:ea typeface="Patrick Hand" pitchFamily="34" charset="-122"/>
                <a:cs typeface="Heebo"/>
              </a:rPr>
              <a:t>Modèles</a:t>
            </a:r>
            <a:r>
              <a:rPr lang="en-US">
                <a:latin typeface="Heebo"/>
                <a:ea typeface="Patrick Hand" pitchFamily="34" charset="-122"/>
                <a:cs typeface="Heebo"/>
              </a:rPr>
              <a:t> de science des données</a:t>
            </a:r>
            <a:endParaRPr lang="en-US">
              <a:latin typeface="Heebo"/>
              <a:cs typeface="Heebo"/>
            </a:endParaRPr>
          </a:p>
        </p:txBody>
      </p:sp>
      <p:pic>
        <p:nvPicPr>
          <p:cNvPr id="8" name="Image 1" descr="preencoded.png"/>
          <p:cNvPicPr>
            <a:picLocks noChangeAspect="1"/>
          </p:cNvPicPr>
          <p:nvPr/>
        </p:nvPicPr>
        <p:blipFill>
          <a:blip r:embed="rId4"/>
          <a:stretch>
            <a:fillRect/>
          </a:stretch>
        </p:blipFill>
        <p:spPr>
          <a:xfrm>
            <a:off x="5640467" y="2110621"/>
            <a:ext cx="3349466" cy="2070021"/>
          </a:xfrm>
          <a:prstGeom prst="rect">
            <a:avLst/>
          </a:prstGeom>
        </p:spPr>
      </p:pic>
      <p:sp>
        <p:nvSpPr>
          <p:cNvPr id="9" name="Text 5"/>
          <p:cNvSpPr/>
          <p:nvPr/>
        </p:nvSpPr>
        <p:spPr>
          <a:xfrm>
            <a:off x="6278880" y="4489252"/>
            <a:ext cx="2529721" cy="308610"/>
          </a:xfrm>
          <a:prstGeom prst="rect">
            <a:avLst/>
          </a:prstGeom>
          <a:noFill/>
          <a:ln/>
        </p:spPr>
        <p:txBody>
          <a:bodyPr wrap="none" lIns="91440" tIns="45720" rIns="91440" bIns="45720" rtlCol="0" anchor="t"/>
          <a:lstStyle/>
          <a:p>
            <a:pPr marL="0" indent="0" algn="ctr">
              <a:lnSpc>
                <a:spcPts val="2430"/>
              </a:lnSpc>
              <a:buNone/>
            </a:pPr>
            <a:r>
              <a:rPr lang="en-US" b="1">
                <a:latin typeface="Montserrat"/>
                <a:ea typeface="Patrick Hand" pitchFamily="34" charset="-122"/>
                <a:cs typeface="Patrick Hand" pitchFamily="34" charset="-120"/>
              </a:rPr>
              <a:t>Sécurité</a:t>
            </a:r>
            <a:r>
              <a:rPr lang="en-US" sz="1900" b="1">
                <a:solidFill>
                  <a:srgbClr val="383838"/>
                </a:solidFill>
                <a:latin typeface="Patrick Hand"/>
                <a:ea typeface="Patrick Hand" pitchFamily="34" charset="-122"/>
                <a:cs typeface="Patrick Hand" pitchFamily="34" charset="-120"/>
              </a:rPr>
              <a:t> </a:t>
            </a:r>
            <a:r>
              <a:rPr lang="en-US" b="1" err="1">
                <a:latin typeface="Montserrat"/>
                <a:ea typeface="Patrick Hand" pitchFamily="34" charset="-122"/>
                <a:cs typeface="Patrick Hand" pitchFamily="34" charset="-120"/>
              </a:rPr>
              <a:t>informatique</a:t>
            </a:r>
            <a:r>
              <a:rPr lang="en-US">
                <a:latin typeface="Montserrat"/>
                <a:ea typeface="Patrick Hand" pitchFamily="34" charset="-122"/>
                <a:cs typeface="Patrick Hand" pitchFamily="34" charset="-120"/>
              </a:rPr>
              <a:t> </a:t>
            </a:r>
            <a:r>
              <a:rPr lang="en-US" sz="1900" b="1">
                <a:solidFill>
                  <a:srgbClr val="383838"/>
                </a:solidFill>
                <a:latin typeface="Patrick Hand"/>
                <a:ea typeface="Patrick Hand" pitchFamily="34" charset="-122"/>
                <a:cs typeface="Patrick Hand" pitchFamily="34" charset="-120"/>
              </a:rPr>
              <a:t>(</a:t>
            </a:r>
            <a:r>
              <a:rPr lang="en-US" sz="1900" b="1">
                <a:solidFill>
                  <a:srgbClr val="383838"/>
                </a:solidFill>
                <a:latin typeface="Montserrat"/>
                <a:ea typeface="Patrick Hand" pitchFamily="34" charset="-122"/>
                <a:cs typeface="Patrick Hand" pitchFamily="34" charset="-120"/>
              </a:rPr>
              <a:t>Jira</a:t>
            </a:r>
            <a:r>
              <a:rPr lang="en-US" sz="1900" b="1">
                <a:solidFill>
                  <a:srgbClr val="383838"/>
                </a:solidFill>
                <a:latin typeface="Patrick Hand"/>
                <a:ea typeface="Patrick Hand" pitchFamily="34" charset="-122"/>
                <a:cs typeface="Patrick Hand" pitchFamily="34" charset="-120"/>
              </a:rPr>
              <a:t>)</a:t>
            </a:r>
            <a:endParaRPr lang="en-US" sz="1900">
              <a:latin typeface="Patrick Hand"/>
            </a:endParaRPr>
          </a:p>
        </p:txBody>
      </p:sp>
      <p:sp>
        <p:nvSpPr>
          <p:cNvPr id="10" name="Text 6"/>
          <p:cNvSpPr/>
          <p:nvPr/>
        </p:nvSpPr>
        <p:spPr>
          <a:xfrm>
            <a:off x="5869067" y="4945975"/>
            <a:ext cx="3349466" cy="1975247"/>
          </a:xfrm>
          <a:prstGeom prst="rect">
            <a:avLst/>
          </a:prstGeom>
          <a:noFill/>
          <a:ln/>
        </p:spPr>
        <p:txBody>
          <a:bodyPr wrap="square" lIns="91440" tIns="45720" rIns="91440" bIns="45720" rtlCol="0" anchor="t"/>
          <a:lstStyle/>
          <a:p>
            <a:pPr algn="ctr">
              <a:lnSpc>
                <a:spcPts val="3110"/>
              </a:lnSpc>
            </a:pPr>
            <a:endParaRPr lang="en-US" sz="1900">
              <a:solidFill>
                <a:srgbClr val="383838"/>
              </a:solidFill>
              <a:latin typeface="Heebo"/>
              <a:ea typeface="Patrick Hand" pitchFamily="34" charset="-122"/>
              <a:cs typeface="Patrick Hand" pitchFamily="34" charset="-120"/>
            </a:endParaRPr>
          </a:p>
          <a:p>
            <a:pPr marL="0" indent="0" algn="ctr">
              <a:lnSpc>
                <a:spcPts val="3110"/>
              </a:lnSpc>
              <a:buNone/>
            </a:pPr>
            <a:r>
              <a:rPr lang="en-US" sz="1900">
                <a:solidFill>
                  <a:srgbClr val="383838"/>
                </a:solidFill>
                <a:latin typeface="Heebo"/>
                <a:ea typeface="Patrick Hand" pitchFamily="34" charset="-122"/>
                <a:cs typeface="Patrick Hand" pitchFamily="34" charset="-120"/>
              </a:rPr>
              <a:t>Analyse </a:t>
            </a:r>
            <a:r>
              <a:rPr lang="en-US" sz="1900" err="1">
                <a:solidFill>
                  <a:srgbClr val="383838"/>
                </a:solidFill>
                <a:latin typeface="Heebo"/>
                <a:ea typeface="Patrick Hand" pitchFamily="34" charset="-122"/>
                <a:cs typeface="Patrick Hand" pitchFamily="34" charset="-120"/>
              </a:rPr>
              <a:t>d'une</a:t>
            </a:r>
            <a:r>
              <a:rPr lang="en-US" sz="1900">
                <a:solidFill>
                  <a:srgbClr val="383838"/>
                </a:solidFill>
                <a:latin typeface="Heebo"/>
                <a:ea typeface="Patrick Hand" pitchFamily="34" charset="-122"/>
                <a:cs typeface="Patrick Hand" pitchFamily="34" charset="-120"/>
              </a:rPr>
              <a:t> infrastructure </a:t>
            </a:r>
            <a:r>
              <a:rPr lang="en-US" sz="1900" err="1">
                <a:solidFill>
                  <a:srgbClr val="383838"/>
                </a:solidFill>
                <a:latin typeface="Heebo"/>
                <a:ea typeface="Patrick Hand" pitchFamily="34" charset="-122"/>
                <a:cs typeface="Patrick Hand" pitchFamily="34" charset="-120"/>
              </a:rPr>
              <a:t>existante</a:t>
            </a:r>
            <a:endParaRPr lang="en-US" sz="1900">
              <a:latin typeface="Heebo"/>
              <a:cs typeface="Heebo"/>
            </a:endParaRPr>
          </a:p>
        </p:txBody>
      </p:sp>
      <p:pic>
        <p:nvPicPr>
          <p:cNvPr id="11" name="Image 2" descr="preencoded.png"/>
          <p:cNvPicPr>
            <a:picLocks noChangeAspect="1"/>
          </p:cNvPicPr>
          <p:nvPr/>
        </p:nvPicPr>
        <p:blipFill>
          <a:blip r:embed="rId5"/>
          <a:stretch>
            <a:fillRect/>
          </a:stretch>
        </p:blipFill>
        <p:spPr>
          <a:xfrm>
            <a:off x="9360218" y="2110621"/>
            <a:ext cx="3349466" cy="2070021"/>
          </a:xfrm>
          <a:prstGeom prst="rect">
            <a:avLst/>
          </a:prstGeom>
        </p:spPr>
      </p:pic>
      <p:sp>
        <p:nvSpPr>
          <p:cNvPr id="12" name="Text 7"/>
          <p:cNvSpPr/>
          <p:nvPr/>
        </p:nvSpPr>
        <p:spPr>
          <a:xfrm>
            <a:off x="9360218" y="4489252"/>
            <a:ext cx="3349466" cy="617220"/>
          </a:xfrm>
          <a:prstGeom prst="rect">
            <a:avLst/>
          </a:prstGeom>
          <a:noFill/>
          <a:ln/>
        </p:spPr>
        <p:txBody>
          <a:bodyPr wrap="square" lIns="91440" tIns="45720" rIns="91440" bIns="45720" rtlCol="0" anchor="t"/>
          <a:lstStyle/>
          <a:p>
            <a:pPr marL="0" indent="0" algn="ctr">
              <a:lnSpc>
                <a:spcPts val="2430"/>
              </a:lnSpc>
              <a:buNone/>
            </a:pPr>
            <a:r>
              <a:rPr lang="en-US" sz="1900" b="1">
                <a:solidFill>
                  <a:srgbClr val="383838"/>
                </a:solidFill>
                <a:latin typeface="Montserrat"/>
                <a:ea typeface="Patrick Hand" pitchFamily="34" charset="-122"/>
                <a:cs typeface="Patrick Hand" pitchFamily="34" charset="-120"/>
              </a:rPr>
              <a:t>Développement WEB (Confluence et Trello)</a:t>
            </a:r>
            <a:endParaRPr lang="en-US" sz="1900">
              <a:latin typeface="Montserrat"/>
            </a:endParaRPr>
          </a:p>
        </p:txBody>
      </p:sp>
      <p:sp>
        <p:nvSpPr>
          <p:cNvPr id="13" name="Text 8"/>
          <p:cNvSpPr/>
          <p:nvPr/>
        </p:nvSpPr>
        <p:spPr>
          <a:xfrm>
            <a:off x="9360218" y="4949785"/>
            <a:ext cx="3349466" cy="2445894"/>
          </a:xfrm>
          <a:prstGeom prst="rect">
            <a:avLst/>
          </a:prstGeom>
          <a:noFill/>
          <a:ln/>
        </p:spPr>
        <p:txBody>
          <a:bodyPr wrap="square" lIns="91440" tIns="45720" rIns="91440" bIns="45720" rtlCol="0" anchor="t"/>
          <a:lstStyle/>
          <a:p>
            <a:pPr algn="ctr">
              <a:lnSpc>
                <a:spcPts val="3110"/>
              </a:lnSpc>
            </a:pPr>
            <a:endParaRPr lang="en-US" sz="1900">
              <a:solidFill>
                <a:srgbClr val="383838"/>
              </a:solidFill>
              <a:latin typeface="Heebo"/>
              <a:ea typeface="Patrick Hand" pitchFamily="34" charset="-122"/>
              <a:cs typeface="Patrick Hand" pitchFamily="34" charset="-120"/>
            </a:endParaRPr>
          </a:p>
          <a:p>
            <a:pPr algn="ctr">
              <a:lnSpc>
                <a:spcPts val="3110"/>
              </a:lnSpc>
            </a:pPr>
            <a:r>
              <a:rPr lang="en-US" sz="1900">
                <a:solidFill>
                  <a:srgbClr val="383838"/>
                </a:solidFill>
                <a:latin typeface="Heebo"/>
                <a:ea typeface="Patrick Hand" pitchFamily="34" charset="-122"/>
                <a:cs typeface="Patrick Hand" pitchFamily="34" charset="-120"/>
              </a:rPr>
              <a:t> Application web</a:t>
            </a:r>
            <a:endParaRPr lang="en-US" sz="1900">
              <a:solidFill>
                <a:srgbClr val="383838"/>
              </a:solidFill>
              <a:latin typeface="Heebo"/>
              <a:cs typeface="Heebo"/>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age 1" descr="preencoded.png"/>
          <p:cNvPicPr>
            <a:picLocks noChangeAspect="1"/>
          </p:cNvPicPr>
          <p:nvPr/>
        </p:nvPicPr>
        <p:blipFill>
          <a:blip r:embed="rId3"/>
          <a:stretch>
            <a:fillRect/>
          </a:stretch>
        </p:blipFill>
        <p:spPr>
          <a:xfrm>
            <a:off x="0" y="-1"/>
            <a:ext cx="14630400" cy="3373062"/>
          </a:xfrm>
          <a:prstGeom prst="rect">
            <a:avLst/>
          </a:prstGeom>
        </p:spPr>
      </p:pic>
      <p:sp>
        <p:nvSpPr>
          <p:cNvPr id="5" name="Text 1"/>
          <p:cNvSpPr/>
          <p:nvPr/>
        </p:nvSpPr>
        <p:spPr>
          <a:xfrm>
            <a:off x="2680335" y="3552329"/>
            <a:ext cx="8881110" cy="683419"/>
          </a:xfrm>
          <a:prstGeom prst="rect">
            <a:avLst/>
          </a:prstGeom>
          <a:noFill/>
          <a:ln/>
        </p:spPr>
        <p:txBody>
          <a:bodyPr wrap="none" rtlCol="0" anchor="t"/>
          <a:lstStyle/>
          <a:p>
            <a:pPr marL="0" indent="0">
              <a:lnSpc>
                <a:spcPts val="4253"/>
              </a:lnSpc>
              <a:buNone/>
            </a:pPr>
            <a:r>
              <a:rPr lang="en-US" sz="3402">
                <a:latin typeface="Montserrat" pitchFamily="34" charset="0"/>
                <a:ea typeface="Montserrat" pitchFamily="34" charset="-122"/>
                <a:cs typeface="Montserrat" pitchFamily="34" charset="-120"/>
              </a:rPr>
              <a:t>Exportation et Déploiement des Modèles</a:t>
            </a:r>
            <a:endParaRPr lang="en-US" sz="3402"/>
          </a:p>
        </p:txBody>
      </p:sp>
      <p:sp>
        <p:nvSpPr>
          <p:cNvPr id="6" name="Shape 2"/>
          <p:cNvSpPr/>
          <p:nvPr/>
        </p:nvSpPr>
        <p:spPr>
          <a:xfrm>
            <a:off x="1517214" y="4806193"/>
            <a:ext cx="4633793" cy="3029131"/>
          </a:xfrm>
          <a:prstGeom prst="roundRect">
            <a:avLst>
              <a:gd name="adj" fmla="val 3249"/>
            </a:avLst>
          </a:prstGeom>
          <a:solidFill>
            <a:srgbClr val="3C136D"/>
          </a:solidFill>
          <a:ln w="7620">
            <a:solidFill>
              <a:srgbClr val="552C86"/>
            </a:solidFill>
            <a:prstDash val="solid"/>
          </a:ln>
        </p:spPr>
        <p:txBody>
          <a:bodyPr/>
          <a:lstStyle/>
          <a:p>
            <a:endParaRPr lang="en-GB"/>
          </a:p>
        </p:txBody>
      </p:sp>
      <p:sp>
        <p:nvSpPr>
          <p:cNvPr id="7" name="Text 3"/>
          <p:cNvSpPr/>
          <p:nvPr/>
        </p:nvSpPr>
        <p:spPr>
          <a:xfrm>
            <a:off x="2117943" y="5216399"/>
            <a:ext cx="3165634" cy="341559"/>
          </a:xfrm>
          <a:prstGeom prst="rect">
            <a:avLst/>
          </a:prstGeom>
          <a:noFill/>
          <a:ln/>
        </p:spPr>
        <p:txBody>
          <a:bodyPr wrap="none" rtlCol="0" anchor="t"/>
          <a:lstStyle/>
          <a:p>
            <a:pPr marL="0" indent="0">
              <a:lnSpc>
                <a:spcPts val="2126"/>
              </a:lnSpc>
              <a:buNone/>
            </a:pPr>
            <a:r>
              <a:rPr lang="en-US" sz="1701">
                <a:solidFill>
                  <a:srgbClr val="DCD7E5"/>
                </a:solidFill>
                <a:latin typeface="Montserrat" pitchFamily="34" charset="0"/>
                <a:ea typeface="Montserrat" pitchFamily="34" charset="-122"/>
                <a:cs typeface="Montserrat" pitchFamily="34" charset="-120"/>
              </a:rPr>
              <a:t>Exportation en Format Pickle</a:t>
            </a:r>
            <a:endParaRPr lang="en-US" sz="1701"/>
          </a:p>
        </p:txBody>
      </p:sp>
      <p:sp>
        <p:nvSpPr>
          <p:cNvPr id="8" name="Text 4"/>
          <p:cNvSpPr/>
          <p:nvPr/>
        </p:nvSpPr>
        <p:spPr>
          <a:xfrm>
            <a:off x="1677917" y="5852843"/>
            <a:ext cx="4273034" cy="2099976"/>
          </a:xfrm>
          <a:prstGeom prst="rect">
            <a:avLst/>
          </a:prstGeom>
          <a:noFill/>
          <a:ln/>
        </p:spPr>
        <p:txBody>
          <a:bodyPr wrap="square" rtlCol="0" anchor="t"/>
          <a:lstStyle/>
          <a:p>
            <a:pPr marL="0" indent="0">
              <a:lnSpc>
                <a:spcPts val="2177"/>
              </a:lnSpc>
              <a:buNone/>
            </a:pPr>
            <a:r>
              <a:rPr lang="en-US" sz="1361">
                <a:solidFill>
                  <a:srgbClr val="DCD7E5"/>
                </a:solidFill>
                <a:latin typeface="Heebo" pitchFamily="34" charset="0"/>
                <a:ea typeface="Heebo" pitchFamily="34" charset="-122"/>
                <a:cs typeface="Heebo" pitchFamily="34" charset="-120"/>
              </a:rPr>
              <a:t>Les modèles entraînés peuvent être facilement exportés au format Pickle (.pkl), permettant une réutilisation rapide dans d'autres environnements Python. L'application génère également un fichier de métadonnées contenant les détails sur les hyperparamètres et les performances du </a:t>
            </a:r>
            <a:r>
              <a:rPr lang="en-US" sz="1361" err="1">
                <a:solidFill>
                  <a:srgbClr val="DCD7E5"/>
                </a:solidFill>
                <a:latin typeface="Heebo" pitchFamily="34" charset="0"/>
                <a:ea typeface="Heebo" pitchFamily="34" charset="-122"/>
                <a:cs typeface="Heebo" pitchFamily="34" charset="-120"/>
              </a:rPr>
              <a:t>modèle</a:t>
            </a:r>
            <a:r>
              <a:rPr lang="en-US" sz="1361">
                <a:solidFill>
                  <a:srgbClr val="DCD7E5"/>
                </a:solidFill>
                <a:latin typeface="Heebo" pitchFamily="34" charset="0"/>
                <a:ea typeface="Heebo" pitchFamily="34" charset="-122"/>
                <a:cs typeface="Heebo" pitchFamily="34" charset="-120"/>
              </a:rPr>
              <a:t>.</a:t>
            </a:r>
            <a:endParaRPr lang="en-US" sz="1361"/>
          </a:p>
        </p:txBody>
      </p:sp>
      <p:sp>
        <p:nvSpPr>
          <p:cNvPr id="9" name="Shape 5"/>
          <p:cNvSpPr/>
          <p:nvPr/>
        </p:nvSpPr>
        <p:spPr>
          <a:xfrm>
            <a:off x="8651859" y="4739215"/>
            <a:ext cx="4633793" cy="3029131"/>
          </a:xfrm>
          <a:prstGeom prst="roundRect">
            <a:avLst>
              <a:gd name="adj" fmla="val 3249"/>
            </a:avLst>
          </a:prstGeom>
          <a:solidFill>
            <a:srgbClr val="3C136D"/>
          </a:solidFill>
          <a:ln w="7620">
            <a:solidFill>
              <a:srgbClr val="552C86"/>
            </a:solidFill>
            <a:prstDash val="solid"/>
          </a:ln>
        </p:spPr>
        <p:txBody>
          <a:bodyPr/>
          <a:lstStyle/>
          <a:p>
            <a:endParaRPr lang="en-GB"/>
          </a:p>
        </p:txBody>
      </p:sp>
      <p:sp>
        <p:nvSpPr>
          <p:cNvPr id="10" name="Text 6"/>
          <p:cNvSpPr/>
          <p:nvPr/>
        </p:nvSpPr>
        <p:spPr>
          <a:xfrm>
            <a:off x="9376232" y="5221385"/>
            <a:ext cx="2160270" cy="341559"/>
          </a:xfrm>
          <a:prstGeom prst="rect">
            <a:avLst/>
          </a:prstGeom>
          <a:noFill/>
          <a:ln/>
        </p:spPr>
        <p:txBody>
          <a:bodyPr wrap="none" rtlCol="0" anchor="t"/>
          <a:lstStyle/>
          <a:p>
            <a:pPr marL="0" indent="0">
              <a:lnSpc>
                <a:spcPts val="2126"/>
              </a:lnSpc>
              <a:buNone/>
            </a:pPr>
            <a:r>
              <a:rPr lang="en-US" sz="1701" err="1">
                <a:solidFill>
                  <a:srgbClr val="DCD7E5"/>
                </a:solidFill>
                <a:latin typeface="Montserrat" pitchFamily="34" charset="0"/>
                <a:ea typeface="Montserrat" pitchFamily="34" charset="-122"/>
                <a:cs typeface="Montserrat" pitchFamily="34" charset="-120"/>
              </a:rPr>
              <a:t>Déploiement</a:t>
            </a:r>
            <a:r>
              <a:rPr lang="en-US" sz="1701">
                <a:solidFill>
                  <a:srgbClr val="DCD7E5"/>
                </a:solidFill>
                <a:latin typeface="Montserrat" pitchFamily="34" charset="0"/>
                <a:ea typeface="Montserrat" pitchFamily="34" charset="-122"/>
                <a:cs typeface="Montserrat" pitchFamily="34" charset="-120"/>
              </a:rPr>
              <a:t> sur le Cloud</a:t>
            </a:r>
            <a:endParaRPr lang="en-US" sz="1701"/>
          </a:p>
        </p:txBody>
      </p:sp>
      <p:sp>
        <p:nvSpPr>
          <p:cNvPr id="11" name="Text 7"/>
          <p:cNvSpPr/>
          <p:nvPr/>
        </p:nvSpPr>
        <p:spPr>
          <a:xfrm>
            <a:off x="8960447" y="6007599"/>
            <a:ext cx="4273034" cy="1749980"/>
          </a:xfrm>
          <a:prstGeom prst="rect">
            <a:avLst/>
          </a:prstGeom>
          <a:noFill/>
          <a:ln/>
        </p:spPr>
        <p:txBody>
          <a:bodyPr wrap="square" rtlCol="0" anchor="t"/>
          <a:lstStyle/>
          <a:p>
            <a:pPr marL="0" indent="0">
              <a:lnSpc>
                <a:spcPts val="2177"/>
              </a:lnSpc>
              <a:buNone/>
            </a:pPr>
            <a:r>
              <a:rPr lang="en-US" sz="1361" err="1">
                <a:solidFill>
                  <a:srgbClr val="DCD7E5"/>
                </a:solidFill>
                <a:latin typeface="Heebo" pitchFamily="34" charset="0"/>
                <a:ea typeface="Heebo" pitchFamily="34" charset="-122"/>
                <a:cs typeface="Heebo" pitchFamily="34" charset="-120"/>
              </a:rPr>
              <a:t>Streamlit</a:t>
            </a:r>
            <a:r>
              <a:rPr lang="en-US" sz="1361">
                <a:solidFill>
                  <a:srgbClr val="DCD7E5"/>
                </a:solidFill>
                <a:latin typeface="Heebo" pitchFamily="34" charset="0"/>
                <a:ea typeface="Heebo" pitchFamily="34" charset="-122"/>
                <a:cs typeface="Heebo" pitchFamily="34" charset="-120"/>
              </a:rPr>
              <a:t> </a:t>
            </a:r>
            <a:r>
              <a:rPr lang="en-US" sz="1361" err="1">
                <a:solidFill>
                  <a:srgbClr val="DCD7E5"/>
                </a:solidFill>
                <a:latin typeface="Heebo" pitchFamily="34" charset="0"/>
                <a:ea typeface="Heebo" pitchFamily="34" charset="-122"/>
                <a:cs typeface="Heebo" pitchFamily="34" charset="-120"/>
              </a:rPr>
              <a:t>offre</a:t>
            </a:r>
            <a:r>
              <a:rPr lang="en-US" sz="1361">
                <a:solidFill>
                  <a:srgbClr val="DCD7E5"/>
                </a:solidFill>
                <a:latin typeface="Heebo" pitchFamily="34" charset="0"/>
                <a:ea typeface="Heebo" pitchFamily="34" charset="-122"/>
                <a:cs typeface="Heebo" pitchFamily="34" charset="-120"/>
              </a:rPr>
              <a:t> des options de </a:t>
            </a:r>
            <a:r>
              <a:rPr lang="en-US" sz="1361" err="1">
                <a:solidFill>
                  <a:srgbClr val="DCD7E5"/>
                </a:solidFill>
                <a:latin typeface="Heebo" pitchFamily="34" charset="0"/>
                <a:ea typeface="Heebo" pitchFamily="34" charset="-122"/>
                <a:cs typeface="Heebo" pitchFamily="34" charset="-120"/>
              </a:rPr>
              <a:t>déploiement</a:t>
            </a:r>
            <a:r>
              <a:rPr lang="en-US" sz="1361">
                <a:solidFill>
                  <a:srgbClr val="DCD7E5"/>
                </a:solidFill>
                <a:latin typeface="Heebo" pitchFamily="34" charset="0"/>
                <a:ea typeface="Heebo" pitchFamily="34" charset="-122"/>
                <a:cs typeface="Heebo" pitchFamily="34" charset="-120"/>
              </a:rPr>
              <a:t> direct sur la </a:t>
            </a:r>
            <a:r>
              <a:rPr lang="en-US" sz="1361" err="1">
                <a:solidFill>
                  <a:srgbClr val="DCD7E5"/>
                </a:solidFill>
                <a:latin typeface="Heebo" pitchFamily="34" charset="0"/>
                <a:ea typeface="Heebo" pitchFamily="34" charset="-122"/>
                <a:cs typeface="Heebo" pitchFamily="34" charset="-120"/>
              </a:rPr>
              <a:t>plateforme</a:t>
            </a:r>
            <a:r>
              <a:rPr lang="en-US" sz="1361">
                <a:solidFill>
                  <a:srgbClr val="DCD7E5"/>
                </a:solidFill>
                <a:latin typeface="Heebo" pitchFamily="34" charset="0"/>
                <a:ea typeface="Heebo" pitchFamily="34" charset="-122"/>
                <a:cs typeface="Heebo" pitchFamily="34" charset="-120"/>
              </a:rPr>
              <a:t> </a:t>
            </a:r>
            <a:r>
              <a:rPr lang="en-US" sz="1361" err="1">
                <a:solidFill>
                  <a:srgbClr val="DCD7E5"/>
                </a:solidFill>
                <a:latin typeface="Heebo" pitchFamily="34" charset="0"/>
                <a:ea typeface="Heebo" pitchFamily="34" charset="-122"/>
                <a:cs typeface="Heebo" pitchFamily="34" charset="-120"/>
              </a:rPr>
              <a:t>github</a:t>
            </a:r>
            <a:r>
              <a:rPr lang="en-US" sz="1361">
                <a:solidFill>
                  <a:srgbClr val="DCD7E5"/>
                </a:solidFill>
                <a:latin typeface="Heebo" pitchFamily="34" charset="0"/>
                <a:ea typeface="Heebo" pitchFamily="34" charset="-122"/>
                <a:cs typeface="Heebo" pitchFamily="34" charset="-120"/>
              </a:rPr>
              <a:t>. Des instructions étape par étape </a:t>
            </a:r>
            <a:r>
              <a:rPr lang="en-US" sz="1361" err="1">
                <a:solidFill>
                  <a:srgbClr val="DCD7E5"/>
                </a:solidFill>
                <a:latin typeface="Heebo" pitchFamily="34" charset="0"/>
                <a:ea typeface="Heebo" pitchFamily="34" charset="-122"/>
                <a:cs typeface="Heebo" pitchFamily="34" charset="-120"/>
              </a:rPr>
              <a:t>guident</a:t>
            </a:r>
            <a:r>
              <a:rPr lang="en-US" sz="1361">
                <a:solidFill>
                  <a:srgbClr val="DCD7E5"/>
                </a:solidFill>
                <a:latin typeface="Heebo" pitchFamily="34" charset="0"/>
                <a:ea typeface="Heebo" pitchFamily="34" charset="-122"/>
                <a:cs typeface="Heebo" pitchFamily="34" charset="-120"/>
              </a:rPr>
              <a:t> </a:t>
            </a:r>
            <a:r>
              <a:rPr lang="en-US" sz="1361" err="1">
                <a:solidFill>
                  <a:srgbClr val="DCD7E5"/>
                </a:solidFill>
                <a:latin typeface="Heebo" pitchFamily="34" charset="0"/>
                <a:ea typeface="Heebo" pitchFamily="34" charset="-122"/>
                <a:cs typeface="Heebo" pitchFamily="34" charset="-120"/>
              </a:rPr>
              <a:t>l'utilisateur</a:t>
            </a:r>
            <a:r>
              <a:rPr lang="en-US" sz="1361">
                <a:solidFill>
                  <a:srgbClr val="DCD7E5"/>
                </a:solidFill>
                <a:latin typeface="Heebo" pitchFamily="34" charset="0"/>
                <a:ea typeface="Heebo" pitchFamily="34" charset="-122"/>
                <a:cs typeface="Heebo" pitchFamily="34" charset="-120"/>
              </a:rPr>
              <a:t> tout au long du processus de </a:t>
            </a:r>
            <a:r>
              <a:rPr lang="en-US" sz="1361" err="1">
                <a:solidFill>
                  <a:srgbClr val="DCD7E5"/>
                </a:solidFill>
                <a:latin typeface="Heebo" pitchFamily="34" charset="0"/>
                <a:ea typeface="Heebo" pitchFamily="34" charset="-122"/>
                <a:cs typeface="Heebo" pitchFamily="34" charset="-120"/>
              </a:rPr>
              <a:t>déploiement</a:t>
            </a:r>
            <a:r>
              <a:rPr lang="en-US" sz="1361">
                <a:solidFill>
                  <a:srgbClr val="DCD7E5"/>
                </a:solidFill>
                <a:latin typeface="Heebo" pitchFamily="34" charset="0"/>
                <a:ea typeface="Heebo" pitchFamily="34" charset="-122"/>
                <a:cs typeface="Heebo" pitchFamily="34" charset="-120"/>
              </a:rPr>
              <a:t>.</a:t>
            </a:r>
            <a:endParaRPr lang="en-US" sz="1361"/>
          </a:p>
        </p:txBody>
      </p:sp>
    </p:spTree>
    <p:extLst>
      <p:ext uri="{BB962C8B-B14F-4D97-AF65-F5344CB8AC3E}">
        <p14:creationId xmlns:p14="http://schemas.microsoft.com/office/powerpoint/2010/main" val="14869919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age 1" descr="preencoded.png"/>
          <p:cNvPicPr>
            <a:picLocks noChangeAspect="1"/>
          </p:cNvPicPr>
          <p:nvPr/>
        </p:nvPicPr>
        <p:blipFill rotWithShape="1">
          <a:blip r:embed="rId3"/>
          <a:srcRect l="2910" t="-2959" r="-2910" b="2783"/>
          <a:stretch/>
        </p:blipFill>
        <p:spPr>
          <a:xfrm>
            <a:off x="0" y="-261258"/>
            <a:ext cx="5660577" cy="8490893"/>
          </a:xfrm>
          <a:prstGeom prst="rect">
            <a:avLst/>
          </a:prstGeom>
        </p:spPr>
      </p:pic>
      <p:sp>
        <p:nvSpPr>
          <p:cNvPr id="5" name="Text 1"/>
          <p:cNvSpPr/>
          <p:nvPr/>
        </p:nvSpPr>
        <p:spPr>
          <a:xfrm>
            <a:off x="7063695" y="174857"/>
            <a:ext cx="5801320" cy="540068"/>
          </a:xfrm>
          <a:prstGeom prst="rect">
            <a:avLst/>
          </a:prstGeom>
          <a:noFill/>
          <a:ln/>
        </p:spPr>
        <p:txBody>
          <a:bodyPr wrap="none" rtlCol="0" anchor="t"/>
          <a:lstStyle/>
          <a:p>
            <a:pPr marL="0" indent="0">
              <a:lnSpc>
                <a:spcPts val="4253"/>
              </a:lnSpc>
              <a:buNone/>
            </a:pPr>
            <a:r>
              <a:rPr lang="en-US" sz="3402">
                <a:latin typeface="Montserrat" pitchFamily="34" charset="0"/>
                <a:ea typeface="Montserrat" pitchFamily="34" charset="-122"/>
                <a:cs typeface="Montserrat" pitchFamily="34" charset="-120"/>
              </a:rPr>
              <a:t>Conclusion et Perspectives</a:t>
            </a:r>
            <a:endParaRPr lang="en-US" sz="3402"/>
          </a:p>
        </p:txBody>
      </p:sp>
      <p:sp>
        <p:nvSpPr>
          <p:cNvPr id="6" name="Shape 2"/>
          <p:cNvSpPr/>
          <p:nvPr/>
        </p:nvSpPr>
        <p:spPr>
          <a:xfrm>
            <a:off x="6091238" y="1168435"/>
            <a:ext cx="388739" cy="388739"/>
          </a:xfrm>
          <a:prstGeom prst="roundRect">
            <a:avLst>
              <a:gd name="adj" fmla="val 20006"/>
            </a:avLst>
          </a:prstGeom>
          <a:solidFill>
            <a:srgbClr val="3C136D"/>
          </a:solidFill>
          <a:ln w="7620">
            <a:solidFill>
              <a:srgbClr val="552C86"/>
            </a:solidFill>
            <a:prstDash val="solid"/>
          </a:ln>
        </p:spPr>
        <p:txBody>
          <a:bodyPr/>
          <a:lstStyle/>
          <a:p>
            <a:endParaRPr lang="en-GB"/>
          </a:p>
        </p:txBody>
      </p:sp>
      <p:sp>
        <p:nvSpPr>
          <p:cNvPr id="7" name="Text 3"/>
          <p:cNvSpPr/>
          <p:nvPr/>
        </p:nvSpPr>
        <p:spPr>
          <a:xfrm>
            <a:off x="6238756" y="1233205"/>
            <a:ext cx="93583" cy="259199"/>
          </a:xfrm>
          <a:prstGeom prst="rect">
            <a:avLst/>
          </a:prstGeom>
          <a:noFill/>
          <a:ln/>
        </p:spPr>
        <p:txBody>
          <a:bodyPr wrap="none" rtlCol="0" anchor="t"/>
          <a:lstStyle/>
          <a:p>
            <a:pPr marL="0" indent="0" algn="ctr">
              <a:lnSpc>
                <a:spcPts val="2041"/>
              </a:lnSpc>
              <a:buNone/>
            </a:pPr>
            <a:r>
              <a:rPr lang="en-US" sz="2041">
                <a:solidFill>
                  <a:srgbClr val="DCD7E5"/>
                </a:solidFill>
                <a:latin typeface="Montserrat" pitchFamily="34" charset="0"/>
                <a:ea typeface="Montserrat" pitchFamily="34" charset="-122"/>
                <a:cs typeface="Montserrat" pitchFamily="34" charset="-120"/>
              </a:rPr>
              <a:t>1</a:t>
            </a:r>
            <a:endParaRPr lang="en-US" sz="2041"/>
          </a:p>
        </p:txBody>
      </p:sp>
      <p:sp>
        <p:nvSpPr>
          <p:cNvPr id="8" name="Text 4"/>
          <p:cNvSpPr/>
          <p:nvPr/>
        </p:nvSpPr>
        <p:spPr>
          <a:xfrm>
            <a:off x="6652736" y="1168435"/>
            <a:ext cx="2516624" cy="269915"/>
          </a:xfrm>
          <a:prstGeom prst="rect">
            <a:avLst/>
          </a:prstGeom>
          <a:noFill/>
          <a:ln/>
        </p:spPr>
        <p:txBody>
          <a:bodyPr wrap="none" rtlCol="0" anchor="t"/>
          <a:lstStyle/>
          <a:p>
            <a:pPr marL="0" indent="0">
              <a:lnSpc>
                <a:spcPts val="2126"/>
              </a:lnSpc>
              <a:buNone/>
            </a:pPr>
            <a:r>
              <a:rPr lang="en-US" sz="1701">
                <a:latin typeface="Montserrat" pitchFamily="34" charset="0"/>
                <a:ea typeface="Montserrat" pitchFamily="34" charset="-122"/>
                <a:cs typeface="Montserrat" pitchFamily="34" charset="-120"/>
              </a:rPr>
              <a:t>Démocratisation de l'IA</a:t>
            </a:r>
            <a:endParaRPr lang="en-US" sz="1701"/>
          </a:p>
        </p:txBody>
      </p:sp>
      <p:sp>
        <p:nvSpPr>
          <p:cNvPr id="9" name="Text 5"/>
          <p:cNvSpPr/>
          <p:nvPr/>
        </p:nvSpPr>
        <p:spPr>
          <a:xfrm>
            <a:off x="6623708" y="1541934"/>
            <a:ext cx="7372826" cy="1904614"/>
          </a:xfrm>
          <a:prstGeom prst="rect">
            <a:avLst/>
          </a:prstGeom>
          <a:noFill/>
          <a:ln/>
        </p:spPr>
        <p:txBody>
          <a:bodyPr wrap="square" lIns="91440" tIns="45720" rIns="91440" bIns="45720" rtlCol="0" anchor="t"/>
          <a:lstStyle/>
          <a:p>
            <a:pPr marL="285750" indent="-285750">
              <a:buFont typeface="Arial"/>
              <a:buChar char="•"/>
            </a:pPr>
            <a:r>
              <a:rPr lang="en-US" sz="1350" b="1">
                <a:ea typeface="+mn-lt"/>
                <a:cs typeface="+mn-lt"/>
              </a:rPr>
              <a:t>Impact de </a:t>
            </a:r>
            <a:r>
              <a:rPr lang="en-US" sz="1350" b="1" err="1">
                <a:ea typeface="+mn-lt"/>
                <a:cs typeface="+mn-lt"/>
              </a:rPr>
              <a:t>l'Application</a:t>
            </a:r>
            <a:r>
              <a:rPr lang="en-US" sz="1350" b="1">
                <a:ea typeface="+mn-lt"/>
                <a:cs typeface="+mn-lt"/>
              </a:rPr>
              <a:t> </a:t>
            </a:r>
            <a:r>
              <a:rPr lang="en-US" sz="1350" b="1" err="1">
                <a:ea typeface="+mn-lt"/>
                <a:cs typeface="+mn-lt"/>
              </a:rPr>
              <a:t>Streamlit</a:t>
            </a:r>
            <a:endParaRPr lang="fr-FR" sz="1350" b="1" err="1">
              <a:ea typeface="+mn-lt"/>
              <a:cs typeface="+mn-lt"/>
            </a:endParaRPr>
          </a:p>
          <a:p>
            <a:r>
              <a:rPr lang="en-US" sz="1350" err="1">
                <a:ea typeface="+mn-lt"/>
                <a:cs typeface="+mn-lt"/>
              </a:rPr>
              <a:t>Démocratisation</a:t>
            </a:r>
            <a:r>
              <a:rPr lang="en-US" sz="1350">
                <a:ea typeface="+mn-lt"/>
                <a:cs typeface="+mn-lt"/>
              </a:rPr>
              <a:t> de </a:t>
            </a:r>
            <a:r>
              <a:rPr lang="en-US" sz="1350" err="1">
                <a:ea typeface="+mn-lt"/>
                <a:cs typeface="+mn-lt"/>
              </a:rPr>
              <a:t>l'intelligence</a:t>
            </a:r>
            <a:r>
              <a:rPr lang="en-US" sz="1350">
                <a:ea typeface="+mn-lt"/>
                <a:cs typeface="+mn-lt"/>
              </a:rPr>
              <a:t> </a:t>
            </a:r>
            <a:r>
              <a:rPr lang="en-US" sz="1350" err="1">
                <a:ea typeface="+mn-lt"/>
                <a:cs typeface="+mn-lt"/>
              </a:rPr>
              <a:t>artificielle</a:t>
            </a:r>
            <a:r>
              <a:rPr lang="en-US" sz="1350">
                <a:ea typeface="+mn-lt"/>
                <a:cs typeface="+mn-lt"/>
              </a:rPr>
              <a:t>.</a:t>
            </a:r>
          </a:p>
          <a:p>
            <a:endParaRPr lang="en-US" sz="1350">
              <a:ea typeface="+mn-lt"/>
              <a:cs typeface="+mn-lt"/>
            </a:endParaRPr>
          </a:p>
          <a:p>
            <a:pPr marL="285750" indent="-285750">
              <a:buFont typeface="Arial"/>
              <a:buChar char="•"/>
            </a:pPr>
            <a:r>
              <a:rPr lang="en-US" sz="1350" b="1">
                <a:ea typeface="+mn-lt"/>
                <a:cs typeface="+mn-lt"/>
              </a:rPr>
              <a:t>Interface </a:t>
            </a:r>
            <a:r>
              <a:rPr lang="en-US" sz="1350" b="1" err="1">
                <a:ea typeface="+mn-lt"/>
                <a:cs typeface="+mn-lt"/>
              </a:rPr>
              <a:t>Utilisateur</a:t>
            </a:r>
            <a:endParaRPr lang="en-US" err="1"/>
          </a:p>
          <a:p>
            <a:r>
              <a:rPr lang="en-US" sz="1350">
                <a:ea typeface="+mn-lt"/>
                <a:cs typeface="+mn-lt"/>
              </a:rPr>
              <a:t>Intuitive et </a:t>
            </a:r>
            <a:r>
              <a:rPr lang="en-US" sz="1350" err="1">
                <a:ea typeface="+mn-lt"/>
                <a:cs typeface="+mn-lt"/>
              </a:rPr>
              <a:t>puissante</a:t>
            </a:r>
            <a:r>
              <a:rPr lang="en-US" sz="1350">
                <a:ea typeface="+mn-lt"/>
                <a:cs typeface="+mn-lt"/>
              </a:rPr>
              <a:t>, </a:t>
            </a:r>
            <a:r>
              <a:rPr lang="en-US" sz="1350" err="1">
                <a:ea typeface="+mn-lt"/>
                <a:cs typeface="+mn-lt"/>
              </a:rPr>
              <a:t>facilitant</a:t>
            </a:r>
            <a:r>
              <a:rPr lang="en-US" sz="1350">
                <a:ea typeface="+mn-lt"/>
                <a:cs typeface="+mn-lt"/>
              </a:rPr>
              <a:t> </a:t>
            </a:r>
            <a:r>
              <a:rPr lang="en-US" sz="1350" err="1">
                <a:ea typeface="+mn-lt"/>
                <a:cs typeface="+mn-lt"/>
              </a:rPr>
              <a:t>l'accès</a:t>
            </a:r>
            <a:r>
              <a:rPr lang="en-US" sz="1350">
                <a:ea typeface="+mn-lt"/>
                <a:cs typeface="+mn-lt"/>
              </a:rPr>
              <a:t> au machine learning.</a:t>
            </a:r>
            <a:endParaRPr lang="en-US"/>
          </a:p>
          <a:p>
            <a:endParaRPr lang="en-US" sz="1350">
              <a:ea typeface="+mn-lt"/>
              <a:cs typeface="+mn-lt"/>
            </a:endParaRPr>
          </a:p>
          <a:p>
            <a:pPr marL="285750" indent="-285750">
              <a:buFont typeface="Arial"/>
              <a:buChar char="•"/>
            </a:pPr>
            <a:r>
              <a:rPr lang="en-US" sz="1350" b="1" err="1">
                <a:ea typeface="+mn-lt"/>
                <a:cs typeface="+mn-lt"/>
              </a:rPr>
              <a:t>Bénéfices</a:t>
            </a:r>
            <a:r>
              <a:rPr lang="en-US" sz="1350" b="1">
                <a:ea typeface="+mn-lt"/>
                <a:cs typeface="+mn-lt"/>
              </a:rPr>
              <a:t> </a:t>
            </a:r>
            <a:r>
              <a:rPr lang="en-US" sz="1350" b="1" err="1">
                <a:ea typeface="+mn-lt"/>
                <a:cs typeface="+mn-lt"/>
              </a:rPr>
              <a:t>Utilisateurs</a:t>
            </a:r>
            <a:endParaRPr lang="en-US" err="1"/>
          </a:p>
          <a:p>
            <a:r>
              <a:rPr lang="en-US" sz="1350" err="1">
                <a:ea typeface="+mn-lt"/>
                <a:cs typeface="+mn-lt"/>
              </a:rPr>
              <a:t>Permet</a:t>
            </a:r>
            <a:r>
              <a:rPr lang="en-US" sz="1350">
                <a:ea typeface="+mn-lt"/>
                <a:cs typeface="+mn-lt"/>
              </a:rPr>
              <a:t> aux </a:t>
            </a:r>
            <a:r>
              <a:rPr lang="en-US" sz="1350" err="1">
                <a:ea typeface="+mn-lt"/>
                <a:cs typeface="+mn-lt"/>
              </a:rPr>
              <a:t>professionnels</a:t>
            </a:r>
            <a:r>
              <a:rPr lang="en-US" sz="1350">
                <a:ea typeface="+mn-lt"/>
                <a:cs typeface="+mn-lt"/>
              </a:rPr>
              <a:t> et </a:t>
            </a:r>
            <a:r>
              <a:rPr lang="en-US" sz="1350" err="1">
                <a:ea typeface="+mn-lt"/>
                <a:cs typeface="+mn-lt"/>
              </a:rPr>
              <a:t>étudiants</a:t>
            </a:r>
            <a:r>
              <a:rPr lang="en-US" sz="1350">
                <a:ea typeface="+mn-lt"/>
                <a:cs typeface="+mn-lt"/>
              </a:rPr>
              <a:t> </a:t>
            </a:r>
            <a:r>
              <a:rPr lang="en-US" sz="1350" err="1">
                <a:ea typeface="+mn-lt"/>
                <a:cs typeface="+mn-lt"/>
              </a:rPr>
              <a:t>d'explorer</a:t>
            </a:r>
            <a:r>
              <a:rPr lang="en-US" sz="1350">
                <a:ea typeface="+mn-lt"/>
                <a:cs typeface="+mn-lt"/>
              </a:rPr>
              <a:t> et </a:t>
            </a:r>
            <a:r>
              <a:rPr lang="en-US" sz="1350" err="1">
                <a:ea typeface="+mn-lt"/>
                <a:cs typeface="+mn-lt"/>
              </a:rPr>
              <a:t>d'exploiter</a:t>
            </a:r>
            <a:r>
              <a:rPr lang="en-US" sz="1350">
                <a:ea typeface="+mn-lt"/>
                <a:cs typeface="+mn-lt"/>
              </a:rPr>
              <a:t> le </a:t>
            </a:r>
            <a:r>
              <a:rPr lang="en-US" sz="1350" err="1">
                <a:ea typeface="+mn-lt"/>
                <a:cs typeface="+mn-lt"/>
              </a:rPr>
              <a:t>potentiel</a:t>
            </a:r>
            <a:r>
              <a:rPr lang="en-US" sz="1350">
                <a:ea typeface="+mn-lt"/>
                <a:cs typeface="+mn-lt"/>
              </a:rPr>
              <a:t> du machine learning.</a:t>
            </a:r>
          </a:p>
          <a:p>
            <a:pPr marL="0" indent="0">
              <a:lnSpc>
                <a:spcPts val="2177"/>
              </a:lnSpc>
              <a:buNone/>
            </a:pPr>
            <a:endParaRPr lang="en-US" sz="1350">
              <a:latin typeface="Heebo"/>
              <a:cs typeface="Heebo"/>
            </a:endParaRPr>
          </a:p>
        </p:txBody>
      </p:sp>
      <p:sp>
        <p:nvSpPr>
          <p:cNvPr id="10" name="Shape 6"/>
          <p:cNvSpPr/>
          <p:nvPr/>
        </p:nvSpPr>
        <p:spPr>
          <a:xfrm>
            <a:off x="6062209" y="3639446"/>
            <a:ext cx="388739" cy="388739"/>
          </a:xfrm>
          <a:prstGeom prst="roundRect">
            <a:avLst>
              <a:gd name="adj" fmla="val 20006"/>
            </a:avLst>
          </a:prstGeom>
          <a:solidFill>
            <a:srgbClr val="3C136D"/>
          </a:solidFill>
          <a:ln w="7620">
            <a:solidFill>
              <a:srgbClr val="552C86"/>
            </a:solidFill>
            <a:prstDash val="solid"/>
          </a:ln>
        </p:spPr>
        <p:txBody>
          <a:bodyPr/>
          <a:lstStyle/>
          <a:p>
            <a:endParaRPr lang="en-GB"/>
          </a:p>
        </p:txBody>
      </p:sp>
      <p:sp>
        <p:nvSpPr>
          <p:cNvPr id="11" name="Text 7"/>
          <p:cNvSpPr/>
          <p:nvPr/>
        </p:nvSpPr>
        <p:spPr>
          <a:xfrm>
            <a:off x="6182938" y="3704216"/>
            <a:ext cx="147280" cy="259199"/>
          </a:xfrm>
          <a:prstGeom prst="rect">
            <a:avLst/>
          </a:prstGeom>
          <a:noFill/>
          <a:ln/>
        </p:spPr>
        <p:txBody>
          <a:bodyPr wrap="none" rtlCol="0" anchor="t"/>
          <a:lstStyle/>
          <a:p>
            <a:pPr marL="0" indent="0" algn="ctr">
              <a:lnSpc>
                <a:spcPts val="2041"/>
              </a:lnSpc>
              <a:buNone/>
            </a:pPr>
            <a:r>
              <a:rPr lang="en-US" sz="2041">
                <a:solidFill>
                  <a:srgbClr val="DCD7E5"/>
                </a:solidFill>
                <a:latin typeface="Montserrat" pitchFamily="34" charset="0"/>
                <a:ea typeface="Montserrat" pitchFamily="34" charset="-122"/>
                <a:cs typeface="Montserrat" pitchFamily="34" charset="-120"/>
              </a:rPr>
              <a:t>2</a:t>
            </a:r>
            <a:endParaRPr lang="en-US" sz="2041"/>
          </a:p>
        </p:txBody>
      </p:sp>
      <p:sp>
        <p:nvSpPr>
          <p:cNvPr id="12" name="Text 8"/>
          <p:cNvSpPr/>
          <p:nvPr/>
        </p:nvSpPr>
        <p:spPr>
          <a:xfrm>
            <a:off x="6623707" y="3639446"/>
            <a:ext cx="2160270" cy="269915"/>
          </a:xfrm>
          <a:prstGeom prst="rect">
            <a:avLst/>
          </a:prstGeom>
          <a:noFill/>
          <a:ln/>
        </p:spPr>
        <p:txBody>
          <a:bodyPr wrap="none" rtlCol="0" anchor="t"/>
          <a:lstStyle/>
          <a:p>
            <a:pPr marL="0" indent="0">
              <a:lnSpc>
                <a:spcPts val="2126"/>
              </a:lnSpc>
              <a:buNone/>
            </a:pPr>
            <a:r>
              <a:rPr lang="en-US" sz="1701">
                <a:latin typeface="Montserrat" pitchFamily="34" charset="0"/>
                <a:ea typeface="Montserrat" pitchFamily="34" charset="-122"/>
                <a:cs typeface="Montserrat" pitchFamily="34" charset="-120"/>
              </a:rPr>
              <a:t>Évolution Continue</a:t>
            </a:r>
            <a:endParaRPr lang="en-US" sz="1701"/>
          </a:p>
        </p:txBody>
      </p:sp>
      <p:sp>
        <p:nvSpPr>
          <p:cNvPr id="13" name="Text 9"/>
          <p:cNvSpPr/>
          <p:nvPr/>
        </p:nvSpPr>
        <p:spPr>
          <a:xfrm>
            <a:off x="6638221" y="4027459"/>
            <a:ext cx="7372826" cy="1425643"/>
          </a:xfrm>
          <a:prstGeom prst="rect">
            <a:avLst/>
          </a:prstGeom>
          <a:noFill/>
          <a:ln/>
        </p:spPr>
        <p:txBody>
          <a:bodyPr wrap="square" lIns="91440" tIns="45720" rIns="91440" bIns="45720" rtlCol="0" anchor="t"/>
          <a:lstStyle/>
          <a:p>
            <a:pPr marL="285750" indent="-285750">
              <a:buFont typeface="Arial"/>
              <a:buChar char="•"/>
            </a:pPr>
            <a:r>
              <a:rPr lang="en-US" sz="1350" b="1" err="1">
                <a:ea typeface="+mn-lt"/>
                <a:cs typeface="+mn-lt"/>
              </a:rPr>
              <a:t>Évolution</a:t>
            </a:r>
            <a:r>
              <a:rPr lang="en-US" sz="1350" b="1">
                <a:ea typeface="+mn-lt"/>
                <a:cs typeface="+mn-lt"/>
              </a:rPr>
              <a:t> de </a:t>
            </a:r>
            <a:r>
              <a:rPr lang="en-US" sz="1350" b="1" err="1">
                <a:ea typeface="+mn-lt"/>
                <a:cs typeface="+mn-lt"/>
              </a:rPr>
              <a:t>Streamlit</a:t>
            </a:r>
            <a:endParaRPr lang="fr-FR" err="1"/>
          </a:p>
          <a:p>
            <a:r>
              <a:rPr lang="en-US" sz="1350">
                <a:ea typeface="+mn-lt"/>
                <a:cs typeface="+mn-lt"/>
              </a:rPr>
              <a:t>Mises à jour </a:t>
            </a:r>
            <a:r>
              <a:rPr lang="en-US" sz="1350" err="1">
                <a:ea typeface="+mn-lt"/>
                <a:cs typeface="+mn-lt"/>
              </a:rPr>
              <a:t>fréquentes</a:t>
            </a:r>
            <a:r>
              <a:rPr lang="en-US" sz="1350">
                <a:ea typeface="+mn-lt"/>
                <a:cs typeface="+mn-lt"/>
              </a:rPr>
              <a:t> avec innovations </a:t>
            </a:r>
            <a:r>
              <a:rPr lang="en-US" sz="1350" err="1">
                <a:ea typeface="+mn-lt"/>
                <a:cs typeface="+mn-lt"/>
              </a:rPr>
              <a:t>en</a:t>
            </a:r>
            <a:r>
              <a:rPr lang="en-US" sz="1350">
                <a:ea typeface="+mn-lt"/>
                <a:cs typeface="+mn-lt"/>
              </a:rPr>
              <a:t> </a:t>
            </a:r>
            <a:r>
              <a:rPr lang="en-US" sz="1350" err="1">
                <a:ea typeface="+mn-lt"/>
                <a:cs typeface="+mn-lt"/>
              </a:rPr>
              <a:t>algorithmes</a:t>
            </a:r>
            <a:r>
              <a:rPr lang="en-US" sz="1350">
                <a:ea typeface="+mn-lt"/>
                <a:cs typeface="+mn-lt"/>
              </a:rPr>
              <a:t> et pratiques.</a:t>
            </a:r>
          </a:p>
          <a:p>
            <a:endParaRPr lang="en-US" sz="1350">
              <a:ea typeface="+mn-lt"/>
              <a:cs typeface="+mn-lt"/>
            </a:endParaRPr>
          </a:p>
          <a:p>
            <a:pPr marL="285750" indent="-285750">
              <a:buFont typeface="Arial"/>
              <a:buChar char="•"/>
            </a:pPr>
            <a:r>
              <a:rPr lang="en-US" sz="1350" b="1">
                <a:ea typeface="+mn-lt"/>
                <a:cs typeface="+mn-lt"/>
              </a:rPr>
              <a:t>À </a:t>
            </a:r>
            <a:r>
              <a:rPr lang="en-US" sz="1350" b="1" err="1">
                <a:ea typeface="+mn-lt"/>
                <a:cs typeface="+mn-lt"/>
              </a:rPr>
              <a:t>Venir</a:t>
            </a:r>
            <a:endParaRPr lang="en-US" err="1"/>
          </a:p>
          <a:p>
            <a:r>
              <a:rPr lang="en-US" sz="1350">
                <a:ea typeface="+mn-lt"/>
                <a:cs typeface="+mn-lt"/>
              </a:rPr>
              <a:t>Nouveaux </a:t>
            </a:r>
            <a:r>
              <a:rPr lang="en-US" sz="1350" err="1">
                <a:ea typeface="+mn-lt"/>
                <a:cs typeface="+mn-lt"/>
              </a:rPr>
              <a:t>modèles</a:t>
            </a:r>
            <a:r>
              <a:rPr lang="en-US" sz="1350">
                <a:ea typeface="+mn-lt"/>
                <a:cs typeface="+mn-lt"/>
              </a:rPr>
              <a:t>, </a:t>
            </a:r>
            <a:r>
              <a:rPr lang="en-US" sz="1350" err="1">
                <a:ea typeface="+mn-lt"/>
                <a:cs typeface="+mn-lt"/>
              </a:rPr>
              <a:t>outils</a:t>
            </a:r>
            <a:r>
              <a:rPr lang="en-US" sz="1350">
                <a:ea typeface="+mn-lt"/>
                <a:cs typeface="+mn-lt"/>
              </a:rPr>
              <a:t> </a:t>
            </a:r>
            <a:r>
              <a:rPr lang="en-US" sz="1350" err="1">
                <a:ea typeface="+mn-lt"/>
                <a:cs typeface="+mn-lt"/>
              </a:rPr>
              <a:t>d'explicabilité</a:t>
            </a:r>
            <a:r>
              <a:rPr lang="en-US" sz="1350">
                <a:ea typeface="+mn-lt"/>
                <a:cs typeface="+mn-lt"/>
              </a:rPr>
              <a:t> </a:t>
            </a:r>
            <a:r>
              <a:rPr lang="en-US" sz="1350" err="1">
                <a:ea typeface="+mn-lt"/>
                <a:cs typeface="+mn-lt"/>
              </a:rPr>
              <a:t>améliorés</a:t>
            </a:r>
            <a:r>
              <a:rPr lang="en-US" sz="1350">
                <a:ea typeface="+mn-lt"/>
                <a:cs typeface="+mn-lt"/>
              </a:rPr>
              <a:t>, </a:t>
            </a:r>
            <a:r>
              <a:rPr lang="en-US" sz="1350" err="1">
                <a:ea typeface="+mn-lt"/>
                <a:cs typeface="+mn-lt"/>
              </a:rPr>
              <a:t>intégrations</a:t>
            </a:r>
            <a:r>
              <a:rPr lang="en-US" sz="1350">
                <a:ea typeface="+mn-lt"/>
                <a:cs typeface="+mn-lt"/>
              </a:rPr>
              <a:t> </a:t>
            </a:r>
            <a:r>
              <a:rPr lang="en-US" sz="1350" err="1">
                <a:ea typeface="+mn-lt"/>
                <a:cs typeface="+mn-lt"/>
              </a:rPr>
              <a:t>avancées</a:t>
            </a:r>
            <a:r>
              <a:rPr lang="en-US" sz="1350">
                <a:ea typeface="+mn-lt"/>
                <a:cs typeface="+mn-lt"/>
              </a:rPr>
              <a:t>.</a:t>
            </a:r>
            <a:endParaRPr lang="en-US"/>
          </a:p>
          <a:p>
            <a:endParaRPr lang="en-US" sz="1350">
              <a:ea typeface="+mn-lt"/>
              <a:cs typeface="+mn-lt"/>
            </a:endParaRPr>
          </a:p>
          <a:p>
            <a:pPr marL="285750" indent="-285750">
              <a:buFont typeface="Arial"/>
              <a:buChar char="•"/>
            </a:pPr>
            <a:r>
              <a:rPr lang="en-US" sz="1350" b="1" err="1">
                <a:ea typeface="+mn-lt"/>
                <a:cs typeface="+mn-lt"/>
              </a:rPr>
              <a:t>Bénéfices</a:t>
            </a:r>
            <a:endParaRPr lang="en-US" err="1"/>
          </a:p>
          <a:p>
            <a:r>
              <a:rPr lang="en-US" sz="1350" err="1">
                <a:ea typeface="+mn-lt"/>
                <a:cs typeface="+mn-lt"/>
              </a:rPr>
              <a:t>Fonctionnalités</a:t>
            </a:r>
            <a:r>
              <a:rPr lang="en-US" sz="1350">
                <a:ea typeface="+mn-lt"/>
                <a:cs typeface="+mn-lt"/>
              </a:rPr>
              <a:t> </a:t>
            </a:r>
            <a:r>
              <a:rPr lang="en-US" sz="1350" err="1">
                <a:ea typeface="+mn-lt"/>
                <a:cs typeface="+mn-lt"/>
              </a:rPr>
              <a:t>en</a:t>
            </a:r>
            <a:r>
              <a:rPr lang="en-US" sz="1350">
                <a:ea typeface="+mn-lt"/>
                <a:cs typeface="+mn-lt"/>
              </a:rPr>
              <a:t> </a:t>
            </a:r>
            <a:r>
              <a:rPr lang="en-US" sz="1350" err="1">
                <a:ea typeface="+mn-lt"/>
                <a:cs typeface="+mn-lt"/>
              </a:rPr>
              <a:t>constante</a:t>
            </a:r>
            <a:r>
              <a:rPr lang="en-US" sz="1350">
                <a:ea typeface="+mn-lt"/>
                <a:cs typeface="+mn-lt"/>
              </a:rPr>
              <a:t> </a:t>
            </a:r>
            <a:r>
              <a:rPr lang="en-US" sz="1350" err="1">
                <a:ea typeface="+mn-lt"/>
                <a:cs typeface="+mn-lt"/>
              </a:rPr>
              <a:t>amélioration</a:t>
            </a:r>
            <a:r>
              <a:rPr lang="en-US" sz="1350">
                <a:ea typeface="+mn-lt"/>
                <a:cs typeface="+mn-lt"/>
              </a:rPr>
              <a:t> pour les </a:t>
            </a:r>
            <a:r>
              <a:rPr lang="en-US" sz="1350" err="1">
                <a:ea typeface="+mn-lt"/>
                <a:cs typeface="+mn-lt"/>
              </a:rPr>
              <a:t>utilisateurs</a:t>
            </a:r>
            <a:r>
              <a:rPr lang="en-US" sz="1350">
                <a:ea typeface="+mn-lt"/>
                <a:cs typeface="+mn-lt"/>
              </a:rPr>
              <a:t>.</a:t>
            </a:r>
          </a:p>
          <a:p>
            <a:pPr marL="0" indent="0">
              <a:lnSpc>
                <a:spcPts val="2177"/>
              </a:lnSpc>
              <a:buNone/>
            </a:pPr>
            <a:endParaRPr lang="en-US" sz="1350">
              <a:latin typeface="Heebo"/>
              <a:cs typeface="Heebo"/>
            </a:endParaRPr>
          </a:p>
        </p:txBody>
      </p:sp>
      <p:sp>
        <p:nvSpPr>
          <p:cNvPr id="14" name="Shape 10"/>
          <p:cNvSpPr/>
          <p:nvPr/>
        </p:nvSpPr>
        <p:spPr>
          <a:xfrm>
            <a:off x="6105752" y="6008858"/>
            <a:ext cx="388739" cy="388739"/>
          </a:xfrm>
          <a:prstGeom prst="roundRect">
            <a:avLst>
              <a:gd name="adj" fmla="val 20006"/>
            </a:avLst>
          </a:prstGeom>
          <a:solidFill>
            <a:srgbClr val="3C136D"/>
          </a:solidFill>
          <a:ln w="7620">
            <a:solidFill>
              <a:srgbClr val="552C86"/>
            </a:solidFill>
            <a:prstDash val="solid"/>
          </a:ln>
        </p:spPr>
        <p:txBody>
          <a:bodyPr/>
          <a:lstStyle/>
          <a:p>
            <a:endParaRPr lang="en-GB"/>
          </a:p>
        </p:txBody>
      </p:sp>
      <p:sp>
        <p:nvSpPr>
          <p:cNvPr id="15" name="Text 11"/>
          <p:cNvSpPr/>
          <p:nvPr/>
        </p:nvSpPr>
        <p:spPr>
          <a:xfrm>
            <a:off x="6226957" y="6073628"/>
            <a:ext cx="146209" cy="259199"/>
          </a:xfrm>
          <a:prstGeom prst="rect">
            <a:avLst/>
          </a:prstGeom>
          <a:noFill/>
          <a:ln/>
        </p:spPr>
        <p:txBody>
          <a:bodyPr wrap="none" rtlCol="0" anchor="t"/>
          <a:lstStyle/>
          <a:p>
            <a:pPr marL="0" indent="0" algn="ctr">
              <a:lnSpc>
                <a:spcPts val="2041"/>
              </a:lnSpc>
              <a:buNone/>
            </a:pPr>
            <a:r>
              <a:rPr lang="en-US" sz="2041">
                <a:solidFill>
                  <a:srgbClr val="DCD7E5"/>
                </a:solidFill>
                <a:latin typeface="Montserrat" pitchFamily="34" charset="0"/>
                <a:ea typeface="Montserrat" pitchFamily="34" charset="-122"/>
                <a:cs typeface="Montserrat" pitchFamily="34" charset="-120"/>
              </a:rPr>
              <a:t>3</a:t>
            </a:r>
            <a:endParaRPr lang="en-US" sz="2041"/>
          </a:p>
        </p:txBody>
      </p:sp>
      <p:sp>
        <p:nvSpPr>
          <p:cNvPr id="16" name="Text 12"/>
          <p:cNvSpPr/>
          <p:nvPr/>
        </p:nvSpPr>
        <p:spPr>
          <a:xfrm>
            <a:off x="6667250" y="6008858"/>
            <a:ext cx="3295412" cy="269915"/>
          </a:xfrm>
          <a:prstGeom prst="rect">
            <a:avLst/>
          </a:prstGeom>
          <a:noFill/>
          <a:ln/>
        </p:spPr>
        <p:txBody>
          <a:bodyPr wrap="none" rtlCol="0" anchor="t"/>
          <a:lstStyle/>
          <a:p>
            <a:pPr marL="0" indent="0">
              <a:lnSpc>
                <a:spcPts val="2126"/>
              </a:lnSpc>
              <a:buNone/>
            </a:pPr>
            <a:r>
              <a:rPr lang="en-US" sz="1701">
                <a:latin typeface="Montserrat" pitchFamily="34" charset="0"/>
                <a:ea typeface="Montserrat" pitchFamily="34" charset="-122"/>
                <a:cs typeface="Montserrat" pitchFamily="34" charset="-120"/>
              </a:rPr>
              <a:t>Communauté et Collaboration</a:t>
            </a:r>
            <a:endParaRPr lang="en-US" sz="1701"/>
          </a:p>
        </p:txBody>
      </p:sp>
      <p:sp>
        <p:nvSpPr>
          <p:cNvPr id="17" name="Text 13"/>
          <p:cNvSpPr/>
          <p:nvPr/>
        </p:nvSpPr>
        <p:spPr>
          <a:xfrm>
            <a:off x="6681764" y="6396871"/>
            <a:ext cx="7372826" cy="1454672"/>
          </a:xfrm>
          <a:prstGeom prst="rect">
            <a:avLst/>
          </a:prstGeom>
          <a:noFill/>
          <a:ln/>
        </p:spPr>
        <p:txBody>
          <a:bodyPr wrap="square" lIns="91440" tIns="45720" rIns="91440" bIns="45720" rtlCol="0" anchor="t"/>
          <a:lstStyle/>
          <a:p>
            <a:pPr marL="285750" indent="-285750">
              <a:buFont typeface="Arial"/>
              <a:buChar char="•"/>
            </a:pPr>
            <a:r>
              <a:rPr lang="en-US" sz="1350" b="1" err="1">
                <a:ea typeface="+mn-lt"/>
                <a:cs typeface="+mn-lt"/>
              </a:rPr>
              <a:t>Communauté</a:t>
            </a:r>
            <a:r>
              <a:rPr lang="en-US" sz="1350" b="1">
                <a:ea typeface="+mn-lt"/>
                <a:cs typeface="+mn-lt"/>
              </a:rPr>
              <a:t> Active de </a:t>
            </a:r>
            <a:r>
              <a:rPr lang="en-US" sz="1350" b="1" err="1">
                <a:ea typeface="+mn-lt"/>
                <a:cs typeface="+mn-lt"/>
              </a:rPr>
              <a:t>Streamlit</a:t>
            </a:r>
            <a:endParaRPr lang="fr-FR" err="1"/>
          </a:p>
          <a:p>
            <a:r>
              <a:rPr lang="en-US" sz="1350" err="1">
                <a:ea typeface="+mn-lt"/>
                <a:cs typeface="+mn-lt"/>
              </a:rPr>
              <a:t>Utilisateurs</a:t>
            </a:r>
            <a:r>
              <a:rPr lang="en-US" sz="1350">
                <a:ea typeface="+mn-lt"/>
                <a:cs typeface="+mn-lt"/>
              </a:rPr>
              <a:t> et </a:t>
            </a:r>
            <a:r>
              <a:rPr lang="en-US" sz="1350" err="1">
                <a:ea typeface="+mn-lt"/>
                <a:cs typeface="+mn-lt"/>
              </a:rPr>
              <a:t>développeurs</a:t>
            </a:r>
            <a:r>
              <a:rPr lang="en-US" sz="1350">
                <a:ea typeface="+mn-lt"/>
                <a:cs typeface="+mn-lt"/>
              </a:rPr>
              <a:t> </a:t>
            </a:r>
            <a:r>
              <a:rPr lang="en-US" sz="1350" err="1">
                <a:ea typeface="+mn-lt"/>
                <a:cs typeface="+mn-lt"/>
              </a:rPr>
              <a:t>contribuent</a:t>
            </a:r>
            <a:r>
              <a:rPr lang="en-US" sz="1350">
                <a:ea typeface="+mn-lt"/>
                <a:cs typeface="+mn-lt"/>
              </a:rPr>
              <a:t> à </a:t>
            </a:r>
            <a:r>
              <a:rPr lang="en-US" sz="1350" err="1">
                <a:ea typeface="+mn-lt"/>
                <a:cs typeface="+mn-lt"/>
              </a:rPr>
              <a:t>l'amélioration</a:t>
            </a:r>
            <a:r>
              <a:rPr lang="en-US" sz="1350">
                <a:ea typeface="+mn-lt"/>
                <a:cs typeface="+mn-lt"/>
              </a:rPr>
              <a:t> continue.</a:t>
            </a:r>
          </a:p>
          <a:p>
            <a:endParaRPr lang="en-US" sz="1350">
              <a:ea typeface="+mn-lt"/>
              <a:cs typeface="+mn-lt"/>
            </a:endParaRPr>
          </a:p>
          <a:p>
            <a:pPr marL="285750" indent="-285750">
              <a:buFont typeface="Arial"/>
              <a:buChar char="•"/>
            </a:pPr>
            <a:r>
              <a:rPr lang="en-US" sz="1350" b="1" err="1">
                <a:ea typeface="+mn-lt"/>
                <a:cs typeface="+mn-lt"/>
              </a:rPr>
              <a:t>Ressources</a:t>
            </a:r>
            <a:r>
              <a:rPr lang="en-US" sz="1350" b="1">
                <a:ea typeface="+mn-lt"/>
                <a:cs typeface="+mn-lt"/>
              </a:rPr>
              <a:t> </a:t>
            </a:r>
            <a:r>
              <a:rPr lang="en-US" sz="1350" b="1" err="1">
                <a:ea typeface="+mn-lt"/>
                <a:cs typeface="+mn-lt"/>
              </a:rPr>
              <a:t>Partagées</a:t>
            </a:r>
            <a:endParaRPr lang="en-US" err="1"/>
          </a:p>
          <a:p>
            <a:r>
              <a:rPr lang="en-US" sz="1350">
                <a:ea typeface="+mn-lt"/>
                <a:cs typeface="+mn-lt"/>
              </a:rPr>
              <a:t>Forums de discussion, </a:t>
            </a:r>
            <a:r>
              <a:rPr lang="en-US" sz="1350" err="1">
                <a:ea typeface="+mn-lt"/>
                <a:cs typeface="+mn-lt"/>
              </a:rPr>
              <a:t>tutoriels</a:t>
            </a:r>
            <a:r>
              <a:rPr lang="en-US" sz="1350">
                <a:ea typeface="+mn-lt"/>
                <a:cs typeface="+mn-lt"/>
              </a:rPr>
              <a:t>, et </a:t>
            </a:r>
            <a:r>
              <a:rPr lang="en-US" sz="1350" err="1">
                <a:ea typeface="+mn-lt"/>
                <a:cs typeface="+mn-lt"/>
              </a:rPr>
              <a:t>projets</a:t>
            </a:r>
            <a:r>
              <a:rPr lang="en-US" sz="1350">
                <a:ea typeface="+mn-lt"/>
                <a:cs typeface="+mn-lt"/>
              </a:rPr>
              <a:t> </a:t>
            </a:r>
            <a:r>
              <a:rPr lang="en-US" sz="1350" err="1">
                <a:ea typeface="+mn-lt"/>
                <a:cs typeface="+mn-lt"/>
              </a:rPr>
              <a:t>collaboratifs</a:t>
            </a:r>
            <a:r>
              <a:rPr lang="en-US" sz="1350">
                <a:ea typeface="+mn-lt"/>
                <a:cs typeface="+mn-lt"/>
              </a:rPr>
              <a:t>.</a:t>
            </a:r>
            <a:endParaRPr lang="en-US"/>
          </a:p>
          <a:p>
            <a:endParaRPr lang="en-US" sz="1350">
              <a:ea typeface="+mn-lt"/>
              <a:cs typeface="+mn-lt"/>
            </a:endParaRPr>
          </a:p>
          <a:p>
            <a:pPr marL="285750" indent="-285750">
              <a:buFont typeface="Arial"/>
              <a:buChar char="•"/>
            </a:pPr>
            <a:r>
              <a:rPr lang="en-US" sz="1350" b="1">
                <a:ea typeface="+mn-lt"/>
                <a:cs typeface="+mn-lt"/>
              </a:rPr>
              <a:t>Impact sur </a:t>
            </a:r>
            <a:r>
              <a:rPr lang="en-US" sz="1350" b="1" err="1">
                <a:ea typeface="+mn-lt"/>
                <a:cs typeface="+mn-lt"/>
              </a:rPr>
              <a:t>l'Écosystème</a:t>
            </a:r>
            <a:endParaRPr lang="en-US" err="1"/>
          </a:p>
          <a:p>
            <a:r>
              <a:rPr lang="en-US" sz="1350" err="1">
                <a:ea typeface="+mn-lt"/>
                <a:cs typeface="+mn-lt"/>
              </a:rPr>
              <a:t>Enrichissement</a:t>
            </a:r>
            <a:r>
              <a:rPr lang="en-US" sz="1350">
                <a:ea typeface="+mn-lt"/>
                <a:cs typeface="+mn-lt"/>
              </a:rPr>
              <a:t> de </a:t>
            </a:r>
            <a:r>
              <a:rPr lang="en-US" sz="1350" err="1">
                <a:ea typeface="+mn-lt"/>
                <a:cs typeface="+mn-lt"/>
              </a:rPr>
              <a:t>l'outil</a:t>
            </a:r>
            <a:r>
              <a:rPr lang="en-US" sz="1350">
                <a:ea typeface="+mn-lt"/>
                <a:cs typeface="+mn-lt"/>
              </a:rPr>
              <a:t>, innovation, et partage de </a:t>
            </a:r>
            <a:r>
              <a:rPr lang="en-US" sz="1350" err="1">
                <a:ea typeface="+mn-lt"/>
                <a:cs typeface="+mn-lt"/>
              </a:rPr>
              <a:t>connaissances</a:t>
            </a:r>
            <a:r>
              <a:rPr lang="en-US" sz="1350">
                <a:ea typeface="+mn-lt"/>
                <a:cs typeface="+mn-lt"/>
              </a:rPr>
              <a:t>.</a:t>
            </a:r>
          </a:p>
          <a:p>
            <a:pPr marL="0" indent="0">
              <a:lnSpc>
                <a:spcPts val="2177"/>
              </a:lnSpc>
              <a:buNone/>
            </a:pPr>
            <a:endParaRPr lang="en-US" sz="1350">
              <a:latin typeface="Heebo"/>
              <a:cs typeface="Heebo"/>
            </a:endParaRPr>
          </a:p>
        </p:txBody>
      </p:sp>
    </p:spTree>
    <p:extLst>
      <p:ext uri="{BB962C8B-B14F-4D97-AF65-F5344CB8AC3E}">
        <p14:creationId xmlns:p14="http://schemas.microsoft.com/office/powerpoint/2010/main" val="27852096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age 0" descr="preencoded.png"/>
          <p:cNvPicPr>
            <a:picLocks noChangeAspect="1"/>
          </p:cNvPicPr>
          <p:nvPr/>
        </p:nvPicPr>
        <p:blipFill>
          <a:blip r:embed="rId3"/>
          <a:stretch>
            <a:fillRect/>
          </a:stretch>
        </p:blipFill>
        <p:spPr>
          <a:xfrm>
            <a:off x="7315200" y="0"/>
            <a:ext cx="7315200" cy="8229600"/>
          </a:xfrm>
          <a:prstGeom prst="rect">
            <a:avLst/>
          </a:prstGeom>
        </p:spPr>
      </p:pic>
      <p:sp>
        <p:nvSpPr>
          <p:cNvPr id="5" name="Text 2"/>
          <p:cNvSpPr/>
          <p:nvPr/>
        </p:nvSpPr>
        <p:spPr>
          <a:xfrm>
            <a:off x="680085" y="1156573"/>
            <a:ext cx="5955030" cy="1675924"/>
          </a:xfrm>
          <a:prstGeom prst="rect">
            <a:avLst/>
          </a:prstGeom>
          <a:noFill/>
          <a:ln/>
        </p:spPr>
        <p:txBody>
          <a:bodyPr wrap="square" lIns="91440" tIns="45720" rIns="91440" bIns="45720" rtlCol="0" anchor="t"/>
          <a:lstStyle/>
          <a:p>
            <a:pPr marL="0" indent="0" algn="ctr">
              <a:lnSpc>
                <a:spcPts val="6599"/>
              </a:lnSpc>
              <a:buNone/>
            </a:pPr>
            <a:r>
              <a:rPr lang="en-US" sz="5250" kern="0" spc="-158">
                <a:latin typeface="Montserrat"/>
                <a:ea typeface="Roboto Mono"/>
                <a:cs typeface="Roboto Mono" pitchFamily="34" charset="-120"/>
              </a:rPr>
              <a:t>32123BC8-Dev-Web</a:t>
            </a:r>
            <a:endParaRPr lang="en-US" sz="5250">
              <a:latin typeface="Montserrat"/>
              <a:ea typeface="Roboto Mono"/>
            </a:endParaRPr>
          </a:p>
        </p:txBody>
      </p:sp>
      <p:sp>
        <p:nvSpPr>
          <p:cNvPr id="6" name="Text 3"/>
          <p:cNvSpPr/>
          <p:nvPr/>
        </p:nvSpPr>
        <p:spPr>
          <a:xfrm>
            <a:off x="694599" y="3656428"/>
            <a:ext cx="5955030" cy="3583990"/>
          </a:xfrm>
          <a:prstGeom prst="rect">
            <a:avLst/>
          </a:prstGeom>
          <a:noFill/>
          <a:ln/>
        </p:spPr>
        <p:txBody>
          <a:bodyPr wrap="square" lIns="91440" tIns="45720" rIns="91440" bIns="45720" rtlCol="0" anchor="t"/>
          <a:lstStyle/>
          <a:p>
            <a:pPr marL="285750" indent="-285750">
              <a:buFont typeface="Arial"/>
              <a:buChar char="•"/>
            </a:pPr>
            <a:r>
              <a:rPr lang="en-US" sz="1600" b="1" kern="0" spc="-15" err="1">
                <a:ea typeface="+mn-lt"/>
                <a:cs typeface="+mn-lt"/>
              </a:rPr>
              <a:t>Projet</a:t>
            </a:r>
            <a:r>
              <a:rPr lang="en-US" sz="1600" b="1" kern="0" spc="-15">
                <a:ea typeface="+mn-lt"/>
                <a:cs typeface="+mn-lt"/>
              </a:rPr>
              <a:t> : Développement Front-End pour IMDb</a:t>
            </a:r>
            <a:endParaRPr lang="fr-FR"/>
          </a:p>
          <a:p>
            <a:r>
              <a:rPr lang="en-US" sz="1600" kern="0" spc="-15" err="1">
                <a:ea typeface="+mn-lt"/>
                <a:cs typeface="+mn-lt"/>
              </a:rPr>
              <a:t>Utilisation</a:t>
            </a:r>
            <a:r>
              <a:rPr lang="en-US" sz="1600" kern="0" spc="-15">
                <a:ea typeface="+mn-lt"/>
                <a:cs typeface="+mn-lt"/>
              </a:rPr>
              <a:t> de Spring Boot </a:t>
            </a:r>
            <a:r>
              <a:rPr lang="en-US" sz="1600" kern="0" spc="-15" err="1">
                <a:ea typeface="+mn-lt"/>
                <a:cs typeface="+mn-lt"/>
              </a:rPr>
              <a:t>en</a:t>
            </a:r>
            <a:r>
              <a:rPr lang="en-US" sz="1600" kern="0" spc="-15">
                <a:ea typeface="+mn-lt"/>
                <a:cs typeface="+mn-lt"/>
              </a:rPr>
              <a:t> back-end.</a:t>
            </a:r>
            <a:endParaRPr lang="en-US" sz="1600" b="1" kern="0" spc="-15"/>
          </a:p>
          <a:p>
            <a:pPr marL="285750" indent="-285750">
              <a:buFont typeface="Arial"/>
              <a:buChar char="•"/>
            </a:pPr>
            <a:endParaRPr lang="en-US" sz="1600" kern="0" spc="-15">
              <a:ea typeface="+mn-lt"/>
              <a:cs typeface="+mn-lt"/>
            </a:endParaRPr>
          </a:p>
          <a:p>
            <a:pPr marL="285750" indent="-285750">
              <a:buFont typeface="Arial"/>
              <a:buChar char="•"/>
            </a:pPr>
            <a:r>
              <a:rPr lang="en-US" sz="1600" b="1" kern="0" spc="-15" err="1">
                <a:ea typeface="+mn-lt"/>
                <a:cs typeface="+mn-lt"/>
              </a:rPr>
              <a:t>Fonctionnalités</a:t>
            </a:r>
            <a:r>
              <a:rPr lang="en-US" sz="1600" b="1" kern="0" spc="-15">
                <a:ea typeface="+mn-lt"/>
                <a:cs typeface="+mn-lt"/>
              </a:rPr>
              <a:t> du Site</a:t>
            </a:r>
            <a:endParaRPr lang="en-US"/>
          </a:p>
          <a:p>
            <a:r>
              <a:rPr lang="en-US" sz="1600" kern="0" spc="-15">
                <a:ea typeface="+mn-lt"/>
                <a:cs typeface="+mn-lt"/>
              </a:rPr>
              <a:t>Navigation, recherche, et gestion </a:t>
            </a:r>
            <a:r>
              <a:rPr lang="en-US" sz="1600" kern="0" spc="-15" err="1">
                <a:ea typeface="+mn-lt"/>
                <a:cs typeface="+mn-lt"/>
              </a:rPr>
              <a:t>d'informations</a:t>
            </a:r>
            <a:r>
              <a:rPr lang="en-US" sz="1600" kern="0" spc="-15">
                <a:ea typeface="+mn-lt"/>
                <a:cs typeface="+mn-lt"/>
              </a:rPr>
              <a:t> sur films, </a:t>
            </a:r>
            <a:r>
              <a:rPr lang="en-US" sz="1600" kern="0" spc="-15" err="1">
                <a:ea typeface="+mn-lt"/>
                <a:cs typeface="+mn-lt"/>
              </a:rPr>
              <a:t>acteurs</a:t>
            </a:r>
            <a:r>
              <a:rPr lang="en-US" sz="1600" kern="0" spc="-15">
                <a:ea typeface="+mn-lt"/>
                <a:cs typeface="+mn-lt"/>
              </a:rPr>
              <a:t>, et genres.</a:t>
            </a:r>
            <a:endParaRPr lang="en-US"/>
          </a:p>
          <a:p>
            <a:pPr marL="285750" indent="-285750">
              <a:buFont typeface="Arial"/>
              <a:buChar char="•"/>
            </a:pPr>
            <a:endParaRPr lang="en-US" sz="1600" kern="0" spc="-15">
              <a:ea typeface="+mn-lt"/>
              <a:cs typeface="+mn-lt"/>
            </a:endParaRPr>
          </a:p>
          <a:p>
            <a:pPr marL="285750" indent="-285750">
              <a:buFont typeface="Arial"/>
              <a:buChar char="•"/>
            </a:pPr>
            <a:r>
              <a:rPr lang="en-US" sz="1600" b="1" kern="0" spc="-15" err="1">
                <a:ea typeface="+mn-lt"/>
                <a:cs typeface="+mn-lt"/>
              </a:rPr>
              <a:t>Expérience</a:t>
            </a:r>
            <a:r>
              <a:rPr lang="en-US" sz="1600" b="1" kern="0" spc="-15">
                <a:ea typeface="+mn-lt"/>
                <a:cs typeface="+mn-lt"/>
              </a:rPr>
              <a:t> </a:t>
            </a:r>
            <a:r>
              <a:rPr lang="en-US" sz="1600" b="1" kern="0" spc="-15" err="1">
                <a:ea typeface="+mn-lt"/>
                <a:cs typeface="+mn-lt"/>
              </a:rPr>
              <a:t>Utilisateur</a:t>
            </a:r>
            <a:endParaRPr lang="en-US" err="1"/>
          </a:p>
          <a:p>
            <a:r>
              <a:rPr lang="en-US" sz="1600" kern="0" spc="-15">
                <a:ea typeface="+mn-lt"/>
                <a:cs typeface="+mn-lt"/>
              </a:rPr>
              <a:t>Interface </a:t>
            </a:r>
            <a:r>
              <a:rPr lang="en-US" sz="1600" kern="0" spc="-15" err="1">
                <a:ea typeface="+mn-lt"/>
                <a:cs typeface="+mn-lt"/>
              </a:rPr>
              <a:t>dynamique</a:t>
            </a:r>
            <a:r>
              <a:rPr lang="en-US" sz="1600" kern="0" spc="-15">
                <a:ea typeface="+mn-lt"/>
                <a:cs typeface="+mn-lt"/>
              </a:rPr>
              <a:t> et intuitive grâce à ReactJS.</a:t>
            </a:r>
            <a:endParaRPr lang="en-US"/>
          </a:p>
          <a:p>
            <a:r>
              <a:rPr lang="en-US" sz="1600" kern="0" spc="-15">
                <a:ea typeface="+mn-lt"/>
                <a:cs typeface="+mn-lt"/>
              </a:rPr>
              <a:t>Design </a:t>
            </a:r>
            <a:r>
              <a:rPr lang="en-US" sz="1600" kern="0" spc="-15" err="1">
                <a:ea typeface="+mn-lt"/>
                <a:cs typeface="+mn-lt"/>
              </a:rPr>
              <a:t>élégant</a:t>
            </a:r>
            <a:r>
              <a:rPr lang="en-US" sz="1600" kern="0" spc="-15">
                <a:ea typeface="+mn-lt"/>
                <a:cs typeface="+mn-lt"/>
              </a:rPr>
              <a:t> et responsive avec CSS/Bootstrap.</a:t>
            </a:r>
            <a:endParaRPr lang="en-US"/>
          </a:p>
          <a:p>
            <a:pPr marL="285750" indent="-285750">
              <a:buFont typeface="Arial"/>
              <a:buChar char="•"/>
            </a:pPr>
            <a:endParaRPr lang="en-US" sz="1600" kern="0" spc="-15">
              <a:ea typeface="+mn-lt"/>
              <a:cs typeface="+mn-lt"/>
            </a:endParaRPr>
          </a:p>
          <a:p>
            <a:pPr marL="285750" indent="-285750">
              <a:buFont typeface="Arial"/>
              <a:buChar char="•"/>
            </a:pPr>
            <a:r>
              <a:rPr lang="en-US" sz="1600" b="1" kern="0" spc="-15">
                <a:ea typeface="+mn-lt"/>
                <a:cs typeface="+mn-lt"/>
              </a:rPr>
              <a:t>Objectif</a:t>
            </a:r>
            <a:endParaRPr lang="en-US"/>
          </a:p>
          <a:p>
            <a:r>
              <a:rPr lang="en-US" sz="1600" kern="0" spc="-15" err="1">
                <a:ea typeface="+mn-lt"/>
                <a:cs typeface="+mn-lt"/>
              </a:rPr>
              <a:t>Offrir</a:t>
            </a:r>
            <a:r>
              <a:rPr lang="en-US" sz="1600" kern="0" spc="-15">
                <a:ea typeface="+mn-lt"/>
                <a:cs typeface="+mn-lt"/>
              </a:rPr>
              <a:t> </a:t>
            </a:r>
            <a:r>
              <a:rPr lang="en-US" sz="1600" kern="0" spc="-15" err="1">
                <a:ea typeface="+mn-lt"/>
                <a:cs typeface="+mn-lt"/>
              </a:rPr>
              <a:t>une</a:t>
            </a:r>
            <a:r>
              <a:rPr lang="en-US" sz="1600" kern="0" spc="-15">
                <a:ea typeface="+mn-lt"/>
                <a:cs typeface="+mn-lt"/>
              </a:rPr>
              <a:t> </a:t>
            </a:r>
            <a:r>
              <a:rPr lang="en-US" sz="1600" kern="0" spc="-15" err="1">
                <a:ea typeface="+mn-lt"/>
                <a:cs typeface="+mn-lt"/>
              </a:rPr>
              <a:t>expérience</a:t>
            </a:r>
            <a:r>
              <a:rPr lang="en-US" sz="1600" kern="0" spc="-15">
                <a:ea typeface="+mn-lt"/>
                <a:cs typeface="+mn-lt"/>
              </a:rPr>
              <a:t> </a:t>
            </a:r>
            <a:r>
              <a:rPr lang="en-US" sz="1600" kern="0" spc="-15" err="1">
                <a:ea typeface="+mn-lt"/>
                <a:cs typeface="+mn-lt"/>
              </a:rPr>
              <a:t>utilisateur</a:t>
            </a:r>
            <a:r>
              <a:rPr lang="en-US" sz="1600" kern="0" spc="-15">
                <a:ea typeface="+mn-lt"/>
                <a:cs typeface="+mn-lt"/>
              </a:rPr>
              <a:t> </a:t>
            </a:r>
            <a:r>
              <a:rPr lang="en-US" sz="1600" kern="0" spc="-15" err="1">
                <a:ea typeface="+mn-lt"/>
                <a:cs typeface="+mn-lt"/>
              </a:rPr>
              <a:t>fluide</a:t>
            </a:r>
            <a:r>
              <a:rPr lang="en-US" sz="1600" kern="0" spc="-15">
                <a:ea typeface="+mn-lt"/>
                <a:cs typeface="+mn-lt"/>
              </a:rPr>
              <a:t> et </a:t>
            </a:r>
            <a:r>
              <a:rPr lang="en-US" sz="1600" kern="0" spc="-15" err="1">
                <a:ea typeface="+mn-lt"/>
                <a:cs typeface="+mn-lt"/>
              </a:rPr>
              <a:t>engageante</a:t>
            </a:r>
            <a:r>
              <a:rPr lang="en-US" sz="1600" kern="0" spc="-15">
                <a:ea typeface="+mn-lt"/>
                <a:cs typeface="+mn-lt"/>
              </a:rPr>
              <a:t>.</a:t>
            </a:r>
            <a:endParaRPr lang="en-US"/>
          </a:p>
          <a:p>
            <a:endParaRPr lang="en-US" sz="1600" kern="0" spc="-15">
              <a:latin typeface="Trebuchet MS"/>
              <a:ea typeface="Roboto"/>
              <a:cs typeface="Roboto"/>
            </a:endParaRPr>
          </a:p>
        </p:txBody>
      </p:sp>
      <p:sp>
        <p:nvSpPr>
          <p:cNvPr id="7" name="Text 4"/>
          <p:cNvSpPr/>
          <p:nvPr/>
        </p:nvSpPr>
        <p:spPr>
          <a:xfrm>
            <a:off x="694599" y="6316045"/>
            <a:ext cx="5955030" cy="1554361"/>
          </a:xfrm>
          <a:prstGeom prst="rect">
            <a:avLst/>
          </a:prstGeom>
          <a:noFill/>
          <a:ln/>
        </p:spPr>
        <p:txBody>
          <a:bodyPr wrap="square" lIns="91440" tIns="45720" rIns="91440" bIns="45720" rtlCol="0" anchor="t"/>
          <a:lstStyle/>
          <a:p>
            <a:pPr marL="0" indent="0">
              <a:lnSpc>
                <a:spcPts val="2448"/>
              </a:lnSpc>
              <a:buNone/>
            </a:pPr>
            <a:endParaRPr lang="en-US" sz="1500" kern="0" spc="-15">
              <a:latin typeface="Roboto"/>
              <a:ea typeface="Roboto"/>
              <a:cs typeface="Roboto"/>
            </a:endParaRPr>
          </a:p>
        </p:txBody>
      </p:sp>
    </p:spTree>
    <p:extLst>
      <p:ext uri="{BB962C8B-B14F-4D97-AF65-F5344CB8AC3E}">
        <p14:creationId xmlns:p14="http://schemas.microsoft.com/office/powerpoint/2010/main" val="3285364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2"/>
          <p:cNvSpPr/>
          <p:nvPr/>
        </p:nvSpPr>
        <p:spPr>
          <a:xfrm>
            <a:off x="4247674" y="514648"/>
            <a:ext cx="6355556" cy="606028"/>
          </a:xfrm>
          <a:prstGeom prst="rect">
            <a:avLst/>
          </a:prstGeom>
          <a:noFill/>
          <a:ln/>
        </p:spPr>
        <p:txBody>
          <a:bodyPr wrap="none" lIns="91440" tIns="45720" rIns="91440" bIns="45720" rtlCol="0" anchor="t"/>
          <a:lstStyle/>
          <a:p>
            <a:pPr marL="0" indent="0">
              <a:lnSpc>
                <a:spcPts val="4772"/>
              </a:lnSpc>
              <a:buNone/>
            </a:pPr>
            <a:r>
              <a:rPr lang="en-US" sz="3800" kern="0" spc="-115" err="1">
                <a:latin typeface="Montserrat"/>
                <a:ea typeface="Roboto Mono"/>
                <a:cs typeface="Roboto Mono" pitchFamily="34" charset="-120"/>
              </a:rPr>
              <a:t>Maquettage</a:t>
            </a:r>
            <a:r>
              <a:rPr lang="en-US" sz="3800" kern="0" spc="-115">
                <a:latin typeface="Montserrat"/>
                <a:ea typeface="Roboto Mono"/>
                <a:cs typeface="Roboto Mono" pitchFamily="34" charset="-120"/>
              </a:rPr>
              <a:t> et Design UX</a:t>
            </a:r>
            <a:endParaRPr lang="en-US" sz="3800">
              <a:latin typeface="Montserrat"/>
              <a:ea typeface="Roboto Mono"/>
            </a:endParaRPr>
          </a:p>
        </p:txBody>
      </p:sp>
      <p:sp>
        <p:nvSpPr>
          <p:cNvPr id="5" name="Text 3"/>
          <p:cNvSpPr/>
          <p:nvPr/>
        </p:nvSpPr>
        <p:spPr>
          <a:xfrm>
            <a:off x="2018824" y="1635323"/>
            <a:ext cx="10592753" cy="620554"/>
          </a:xfrm>
          <a:prstGeom prst="rect">
            <a:avLst/>
          </a:prstGeom>
          <a:noFill/>
          <a:ln/>
        </p:spPr>
        <p:txBody>
          <a:bodyPr wrap="square" lIns="91440" tIns="45720" rIns="91440" bIns="45720" rtlCol="0" anchor="t"/>
          <a:lstStyle/>
          <a:p>
            <a:pPr>
              <a:lnSpc>
                <a:spcPts val="2443"/>
              </a:lnSpc>
            </a:pPr>
            <a:r>
              <a:rPr lang="en-US" sz="1500" kern="0" spc="-15">
                <a:latin typeface="Roboto"/>
                <a:ea typeface="Roboto"/>
                <a:cs typeface="Roboto"/>
              </a:rPr>
              <a:t>. </a:t>
            </a:r>
            <a:endParaRPr lang="en-US" sz="1527"/>
          </a:p>
        </p:txBody>
      </p:sp>
      <p:pic>
        <p:nvPicPr>
          <p:cNvPr id="7" name="Image 0" descr="preencoded.png"/>
          <p:cNvPicPr>
            <a:picLocks noChangeAspect="1"/>
          </p:cNvPicPr>
          <p:nvPr/>
        </p:nvPicPr>
        <p:blipFill>
          <a:blip r:embed="rId3"/>
          <a:stretch>
            <a:fillRect/>
          </a:stretch>
        </p:blipFill>
        <p:spPr>
          <a:xfrm>
            <a:off x="2018824" y="2641318"/>
            <a:ext cx="3336965" cy="2062401"/>
          </a:xfrm>
          <a:prstGeom prst="rect">
            <a:avLst/>
          </a:prstGeom>
        </p:spPr>
      </p:pic>
      <p:sp>
        <p:nvSpPr>
          <p:cNvPr id="8" name="Text 5"/>
          <p:cNvSpPr/>
          <p:nvPr/>
        </p:nvSpPr>
        <p:spPr>
          <a:xfrm>
            <a:off x="2018824" y="4946011"/>
            <a:ext cx="2423874" cy="303014"/>
          </a:xfrm>
          <a:prstGeom prst="rect">
            <a:avLst/>
          </a:prstGeom>
          <a:noFill/>
          <a:ln/>
        </p:spPr>
        <p:txBody>
          <a:bodyPr wrap="none" rtlCol="0" anchor="t"/>
          <a:lstStyle/>
          <a:p>
            <a:pPr marL="0" indent="0" algn="l">
              <a:lnSpc>
                <a:spcPts val="2386"/>
              </a:lnSpc>
              <a:buNone/>
            </a:pPr>
            <a:r>
              <a:rPr lang="en-US" sz="1909" kern="0" spc="-57">
                <a:latin typeface="Roboto Mono" pitchFamily="34" charset="0"/>
                <a:ea typeface="Roboto Mono" pitchFamily="34" charset="-122"/>
                <a:cs typeface="Roboto Mono" pitchFamily="34" charset="-120"/>
              </a:rPr>
              <a:t>Esquisse Initiale</a:t>
            </a:r>
            <a:endParaRPr lang="en-US" sz="1909"/>
          </a:p>
        </p:txBody>
      </p:sp>
      <p:sp>
        <p:nvSpPr>
          <p:cNvPr id="9" name="Text 6"/>
          <p:cNvSpPr/>
          <p:nvPr/>
        </p:nvSpPr>
        <p:spPr>
          <a:xfrm>
            <a:off x="1991930" y="5822549"/>
            <a:ext cx="3336965" cy="1241108"/>
          </a:xfrm>
          <a:prstGeom prst="rect">
            <a:avLst/>
          </a:prstGeom>
          <a:noFill/>
          <a:ln/>
        </p:spPr>
        <p:txBody>
          <a:bodyPr wrap="square" lIns="91440" tIns="45720" rIns="91440" bIns="45720" rtlCol="0" anchor="t"/>
          <a:lstStyle/>
          <a:p>
            <a:r>
              <a:rPr lang="en-US" sz="1500" kern="0" spc="-15">
                <a:ea typeface="+mn-lt"/>
                <a:cs typeface="+mn-lt"/>
              </a:rPr>
              <a:t>Croquis sur papier pour des itérations rapides et des discussions productives.</a:t>
            </a:r>
            <a:endParaRPr lang="fr-FR" sz="1500">
              <a:ea typeface="+mn-lt"/>
              <a:cs typeface="+mn-lt"/>
            </a:endParaRPr>
          </a:p>
          <a:p>
            <a:pPr marL="0" indent="0" algn="l">
              <a:lnSpc>
                <a:spcPts val="2443"/>
              </a:lnSpc>
              <a:buNone/>
            </a:pPr>
            <a:endParaRPr lang="en-US" sz="1500" kern="0" spc="-15">
              <a:latin typeface="Roboto"/>
              <a:ea typeface="Roboto"/>
              <a:cs typeface="Roboto"/>
            </a:endParaRPr>
          </a:p>
        </p:txBody>
      </p:sp>
      <p:pic>
        <p:nvPicPr>
          <p:cNvPr id="10" name="Image 1" descr="preencoded.png"/>
          <p:cNvPicPr>
            <a:picLocks noChangeAspect="1"/>
          </p:cNvPicPr>
          <p:nvPr/>
        </p:nvPicPr>
        <p:blipFill>
          <a:blip r:embed="rId4"/>
          <a:stretch>
            <a:fillRect/>
          </a:stretch>
        </p:blipFill>
        <p:spPr>
          <a:xfrm>
            <a:off x="5646658" y="2641318"/>
            <a:ext cx="3336965" cy="2062401"/>
          </a:xfrm>
          <a:prstGeom prst="rect">
            <a:avLst/>
          </a:prstGeom>
        </p:spPr>
      </p:pic>
      <p:sp>
        <p:nvSpPr>
          <p:cNvPr id="11" name="Text 7"/>
          <p:cNvSpPr/>
          <p:nvPr/>
        </p:nvSpPr>
        <p:spPr>
          <a:xfrm>
            <a:off x="5646658" y="4946011"/>
            <a:ext cx="2486382" cy="303014"/>
          </a:xfrm>
          <a:prstGeom prst="rect">
            <a:avLst/>
          </a:prstGeom>
          <a:noFill/>
          <a:ln/>
        </p:spPr>
        <p:txBody>
          <a:bodyPr wrap="none" rtlCol="0" anchor="t"/>
          <a:lstStyle/>
          <a:p>
            <a:pPr marL="0" indent="0" algn="l">
              <a:lnSpc>
                <a:spcPts val="2386"/>
              </a:lnSpc>
              <a:buNone/>
            </a:pPr>
            <a:r>
              <a:rPr lang="en-US" sz="1909" kern="0" spc="-57">
                <a:latin typeface="Roboto Mono" pitchFamily="34" charset="0"/>
                <a:ea typeface="Roboto Mono" pitchFamily="34" charset="-122"/>
                <a:cs typeface="Roboto Mono" pitchFamily="34" charset="-120"/>
              </a:rPr>
              <a:t>Maquette Numérique</a:t>
            </a:r>
            <a:endParaRPr lang="en-US" sz="1909"/>
          </a:p>
        </p:txBody>
      </p:sp>
      <p:sp>
        <p:nvSpPr>
          <p:cNvPr id="12" name="Text 8"/>
          <p:cNvSpPr/>
          <p:nvPr/>
        </p:nvSpPr>
        <p:spPr>
          <a:xfrm>
            <a:off x="5646658" y="5822549"/>
            <a:ext cx="3336965" cy="1241108"/>
          </a:xfrm>
          <a:prstGeom prst="rect">
            <a:avLst/>
          </a:prstGeom>
          <a:noFill/>
          <a:ln/>
        </p:spPr>
        <p:txBody>
          <a:bodyPr wrap="square" lIns="91440" tIns="45720" rIns="91440" bIns="45720" rtlCol="0" anchor="t"/>
          <a:lstStyle/>
          <a:p>
            <a:r>
              <a:rPr lang="en-US" sz="1500" kern="0" spc="-15" err="1">
                <a:ea typeface="+mn-lt"/>
                <a:cs typeface="+mn-lt"/>
              </a:rPr>
              <a:t>Création</a:t>
            </a:r>
            <a:r>
              <a:rPr lang="en-US" sz="1500" kern="0" spc="-15">
                <a:ea typeface="+mn-lt"/>
                <a:cs typeface="+mn-lt"/>
              </a:rPr>
              <a:t> de maquettes </a:t>
            </a:r>
            <a:r>
              <a:rPr lang="en-US" sz="1500" kern="0" spc="-15" err="1">
                <a:ea typeface="+mn-lt"/>
                <a:cs typeface="+mn-lt"/>
              </a:rPr>
              <a:t>filaires</a:t>
            </a:r>
            <a:r>
              <a:rPr lang="en-US" sz="1500" kern="0" spc="-15">
                <a:ea typeface="+mn-lt"/>
                <a:cs typeface="+mn-lt"/>
              </a:rPr>
              <a:t> </a:t>
            </a:r>
            <a:r>
              <a:rPr lang="en-US" sz="1500" kern="0" spc="-15" err="1">
                <a:ea typeface="+mn-lt"/>
                <a:cs typeface="+mn-lt"/>
              </a:rPr>
              <a:t>détaillées</a:t>
            </a:r>
            <a:r>
              <a:rPr lang="en-US" sz="1500" kern="0" spc="-15">
                <a:ea typeface="+mn-lt"/>
                <a:cs typeface="+mn-lt"/>
              </a:rPr>
              <a:t> avec </a:t>
            </a:r>
            <a:r>
              <a:rPr lang="en-US" sz="1500" kern="0" spc="-15" err="1">
                <a:ea typeface="+mn-lt"/>
                <a:cs typeface="+mn-lt"/>
              </a:rPr>
              <a:t>Balsamik</a:t>
            </a:r>
            <a:r>
              <a:rPr lang="en-US" sz="1500" kern="0" spc="-15">
                <a:ea typeface="+mn-lt"/>
                <a:cs typeface="+mn-lt"/>
              </a:rPr>
              <a:t> pour </a:t>
            </a:r>
            <a:r>
              <a:rPr lang="en-US" sz="1500" kern="0" spc="-15" err="1">
                <a:ea typeface="+mn-lt"/>
                <a:cs typeface="+mn-lt"/>
              </a:rPr>
              <a:t>une</a:t>
            </a:r>
            <a:r>
              <a:rPr lang="en-US" sz="1500" kern="0" spc="-15">
                <a:ea typeface="+mn-lt"/>
                <a:cs typeface="+mn-lt"/>
              </a:rPr>
              <a:t> </a:t>
            </a:r>
            <a:r>
              <a:rPr lang="en-US" sz="1500" kern="0" spc="-15" err="1">
                <a:ea typeface="+mn-lt"/>
                <a:cs typeface="+mn-lt"/>
              </a:rPr>
              <a:t>représentation</a:t>
            </a:r>
            <a:r>
              <a:rPr lang="en-US" sz="1500" kern="0" spc="-15">
                <a:ea typeface="+mn-lt"/>
                <a:cs typeface="+mn-lt"/>
              </a:rPr>
              <a:t> </a:t>
            </a:r>
            <a:r>
              <a:rPr lang="en-US" sz="1500" kern="0" spc="-15" err="1">
                <a:ea typeface="+mn-lt"/>
                <a:cs typeface="+mn-lt"/>
              </a:rPr>
              <a:t>précise</a:t>
            </a:r>
            <a:r>
              <a:rPr lang="en-US" sz="1500" kern="0" spc="-15">
                <a:ea typeface="+mn-lt"/>
                <a:cs typeface="+mn-lt"/>
              </a:rPr>
              <a:t> de </a:t>
            </a:r>
            <a:r>
              <a:rPr lang="en-US" sz="1500" kern="0" spc="-15" err="1">
                <a:ea typeface="+mn-lt"/>
                <a:cs typeface="+mn-lt"/>
              </a:rPr>
              <a:t>l'interface</a:t>
            </a:r>
            <a:r>
              <a:rPr lang="en-US" sz="1500" kern="0" spc="-15">
                <a:ea typeface="+mn-lt"/>
                <a:cs typeface="+mn-lt"/>
              </a:rPr>
              <a:t>.</a:t>
            </a:r>
            <a:endParaRPr lang="fr-FR" sz="1500">
              <a:ea typeface="+mn-lt"/>
              <a:cs typeface="+mn-lt"/>
            </a:endParaRPr>
          </a:p>
          <a:p>
            <a:pPr marL="0" indent="0" algn="l">
              <a:lnSpc>
                <a:spcPts val="2443"/>
              </a:lnSpc>
              <a:buNone/>
            </a:pPr>
            <a:endParaRPr lang="en-US" sz="1500" kern="0" spc="-15">
              <a:latin typeface="Roboto"/>
              <a:ea typeface="Roboto"/>
              <a:cs typeface="Roboto"/>
            </a:endParaRPr>
          </a:p>
        </p:txBody>
      </p:sp>
      <p:pic>
        <p:nvPicPr>
          <p:cNvPr id="13" name="Image 2" descr="preencoded.png"/>
          <p:cNvPicPr>
            <a:picLocks noChangeAspect="1"/>
          </p:cNvPicPr>
          <p:nvPr/>
        </p:nvPicPr>
        <p:blipFill>
          <a:blip r:embed="rId5"/>
          <a:stretch>
            <a:fillRect/>
          </a:stretch>
        </p:blipFill>
        <p:spPr>
          <a:xfrm>
            <a:off x="9274493" y="2641318"/>
            <a:ext cx="3337084" cy="2062401"/>
          </a:xfrm>
          <a:prstGeom prst="rect">
            <a:avLst/>
          </a:prstGeom>
        </p:spPr>
      </p:pic>
      <p:sp>
        <p:nvSpPr>
          <p:cNvPr id="14" name="Text 9"/>
          <p:cNvSpPr/>
          <p:nvPr/>
        </p:nvSpPr>
        <p:spPr>
          <a:xfrm>
            <a:off x="9274493" y="4946011"/>
            <a:ext cx="2900720" cy="303014"/>
          </a:xfrm>
          <a:prstGeom prst="rect">
            <a:avLst/>
          </a:prstGeom>
          <a:noFill/>
          <a:ln/>
        </p:spPr>
        <p:txBody>
          <a:bodyPr wrap="none" rtlCol="0" anchor="t"/>
          <a:lstStyle/>
          <a:p>
            <a:pPr marL="0" indent="0" algn="l">
              <a:lnSpc>
                <a:spcPts val="2386"/>
              </a:lnSpc>
              <a:buNone/>
            </a:pPr>
            <a:r>
              <a:rPr lang="en-US" sz="1909" kern="0" spc="-57">
                <a:latin typeface="Roboto Mono" pitchFamily="34" charset="0"/>
                <a:ea typeface="Roboto Mono" pitchFamily="34" charset="-122"/>
                <a:cs typeface="Roboto Mono" pitchFamily="34" charset="-120"/>
              </a:rPr>
              <a:t>Présentation d'Équipe</a:t>
            </a:r>
            <a:endParaRPr lang="en-US" sz="1909"/>
          </a:p>
        </p:txBody>
      </p:sp>
      <p:sp>
        <p:nvSpPr>
          <p:cNvPr id="15" name="Text 10"/>
          <p:cNvSpPr/>
          <p:nvPr/>
        </p:nvSpPr>
        <p:spPr>
          <a:xfrm>
            <a:off x="9274493" y="5822549"/>
            <a:ext cx="3337084" cy="930831"/>
          </a:xfrm>
          <a:prstGeom prst="rect">
            <a:avLst/>
          </a:prstGeom>
          <a:noFill/>
          <a:ln/>
        </p:spPr>
        <p:txBody>
          <a:bodyPr wrap="square" lIns="91440" tIns="45720" rIns="91440" bIns="45720" rtlCol="0" anchor="t"/>
          <a:lstStyle/>
          <a:p>
            <a:r>
              <a:rPr lang="en-US" sz="1500" kern="0" spc="-15" err="1">
                <a:ea typeface="+mn-lt"/>
                <a:cs typeface="+mn-lt"/>
              </a:rPr>
              <a:t>Présentation</a:t>
            </a:r>
            <a:r>
              <a:rPr lang="en-US" sz="1500" kern="0" spc="-15">
                <a:ea typeface="+mn-lt"/>
                <a:cs typeface="+mn-lt"/>
              </a:rPr>
              <a:t> des maquettes à </a:t>
            </a:r>
            <a:r>
              <a:rPr lang="en-US" sz="1500" kern="0" spc="-15" err="1">
                <a:ea typeface="+mn-lt"/>
                <a:cs typeface="+mn-lt"/>
              </a:rPr>
              <a:t>l'équipe</a:t>
            </a:r>
            <a:r>
              <a:rPr lang="en-US" sz="1500" kern="0" spc="-15">
                <a:ea typeface="+mn-lt"/>
                <a:cs typeface="+mn-lt"/>
              </a:rPr>
              <a:t> pour </a:t>
            </a:r>
            <a:r>
              <a:rPr lang="en-US" sz="1500" kern="0" spc="-15" err="1">
                <a:ea typeface="+mn-lt"/>
                <a:cs typeface="+mn-lt"/>
              </a:rPr>
              <a:t>recueillir</a:t>
            </a:r>
            <a:r>
              <a:rPr lang="en-US" sz="1500" kern="0" spc="-15">
                <a:ea typeface="+mn-lt"/>
                <a:cs typeface="+mn-lt"/>
              </a:rPr>
              <a:t> des retours et </a:t>
            </a:r>
            <a:r>
              <a:rPr lang="en-US" sz="1500" kern="0" spc="-15" err="1">
                <a:ea typeface="+mn-lt"/>
                <a:cs typeface="+mn-lt"/>
              </a:rPr>
              <a:t>affiner</a:t>
            </a:r>
            <a:r>
              <a:rPr lang="en-US" sz="1500" kern="0" spc="-15">
                <a:ea typeface="+mn-lt"/>
                <a:cs typeface="+mn-lt"/>
              </a:rPr>
              <a:t> le design UX</a:t>
            </a:r>
            <a:endParaRPr lang="fr-FR"/>
          </a:p>
          <a:p>
            <a:pPr marL="0" indent="0" algn="l">
              <a:lnSpc>
                <a:spcPts val="2443"/>
              </a:lnSpc>
              <a:buNone/>
            </a:pPr>
            <a:endParaRPr lang="en-US" sz="1500" kern="0" spc="-15">
              <a:latin typeface="Roboto"/>
              <a:ea typeface="Roboto"/>
              <a:cs typeface="Roboto"/>
            </a:endParaRPr>
          </a:p>
        </p:txBody>
      </p:sp>
    </p:spTree>
    <p:extLst>
      <p:ext uri="{BB962C8B-B14F-4D97-AF65-F5344CB8AC3E}">
        <p14:creationId xmlns:p14="http://schemas.microsoft.com/office/powerpoint/2010/main" val="23944346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2"/>
          <p:cNvSpPr/>
          <p:nvPr/>
        </p:nvSpPr>
        <p:spPr>
          <a:xfrm>
            <a:off x="2594967" y="341500"/>
            <a:ext cx="10549533" cy="1080135"/>
          </a:xfrm>
          <a:prstGeom prst="rect">
            <a:avLst/>
          </a:prstGeom>
          <a:noFill/>
          <a:ln/>
        </p:spPr>
        <p:txBody>
          <a:bodyPr wrap="square" lIns="91440" tIns="45720" rIns="91440" bIns="45720" rtlCol="0" anchor="t"/>
          <a:lstStyle/>
          <a:p>
            <a:pPr marL="0" indent="0">
              <a:lnSpc>
                <a:spcPts val="4253"/>
              </a:lnSpc>
              <a:buNone/>
            </a:pPr>
            <a:r>
              <a:rPr lang="en-US" sz="3400" kern="0" spc="-102">
                <a:latin typeface="Montserrat"/>
                <a:ea typeface="Roboto Mono"/>
                <a:cs typeface="Roboto Mono" pitchFamily="34" charset="-120"/>
              </a:rPr>
              <a:t>Développement des Pages HTML </a:t>
            </a:r>
            <a:r>
              <a:rPr lang="en-US" sz="3400" kern="0" spc="-102" err="1">
                <a:latin typeface="Montserrat"/>
                <a:ea typeface="Roboto Mono"/>
                <a:cs typeface="Roboto Mono" pitchFamily="34" charset="-120"/>
              </a:rPr>
              <a:t>Dynamiques</a:t>
            </a:r>
            <a:endParaRPr lang="en-US" sz="3400" err="1">
              <a:latin typeface="Montserrat"/>
              <a:ea typeface="Roboto Mono"/>
            </a:endParaRPr>
          </a:p>
        </p:txBody>
      </p:sp>
      <p:sp>
        <p:nvSpPr>
          <p:cNvPr id="5" name="Text 3"/>
          <p:cNvSpPr/>
          <p:nvPr/>
        </p:nvSpPr>
        <p:spPr>
          <a:xfrm>
            <a:off x="2594967" y="1191518"/>
            <a:ext cx="9440347" cy="1106329"/>
          </a:xfrm>
          <a:prstGeom prst="rect">
            <a:avLst/>
          </a:prstGeom>
          <a:noFill/>
          <a:ln/>
        </p:spPr>
        <p:txBody>
          <a:bodyPr wrap="square" lIns="91440" tIns="45720" rIns="91440" bIns="45720" rtlCol="0" anchor="t"/>
          <a:lstStyle/>
          <a:p>
            <a:pPr marL="0" indent="0">
              <a:lnSpc>
                <a:spcPts val="2177"/>
              </a:lnSpc>
              <a:buNone/>
            </a:pPr>
            <a:endParaRPr lang="en-US" sz="1350" kern="0" spc="-14">
              <a:latin typeface="Roboto"/>
              <a:ea typeface="Roboto"/>
              <a:cs typeface="Roboto"/>
            </a:endParaRPr>
          </a:p>
        </p:txBody>
      </p:sp>
      <p:sp>
        <p:nvSpPr>
          <p:cNvPr id="6" name="Text 4"/>
          <p:cNvSpPr/>
          <p:nvPr/>
        </p:nvSpPr>
        <p:spPr>
          <a:xfrm>
            <a:off x="2830039" y="1242916"/>
            <a:ext cx="9440347" cy="829747"/>
          </a:xfrm>
          <a:prstGeom prst="rect">
            <a:avLst/>
          </a:prstGeom>
          <a:noFill/>
          <a:ln/>
        </p:spPr>
        <p:txBody>
          <a:bodyPr wrap="square" lIns="91440" tIns="45720" rIns="91440" bIns="45720" rtlCol="0" anchor="t"/>
          <a:lstStyle/>
          <a:p>
            <a:pPr marL="0" indent="0">
              <a:lnSpc>
                <a:spcPts val="2177"/>
              </a:lnSpc>
              <a:buNone/>
            </a:pPr>
            <a:endParaRPr lang="en-US" sz="1350" kern="0" spc="-14">
              <a:latin typeface="Roboto" pitchFamily="34" charset="0"/>
              <a:ea typeface="Roboto" pitchFamily="34" charset="-122"/>
              <a:cs typeface="Roboto" pitchFamily="34" charset="-120"/>
            </a:endParaRPr>
          </a:p>
        </p:txBody>
      </p:sp>
      <p:pic>
        <p:nvPicPr>
          <p:cNvPr id="7" name="Image 0" descr="preencoded.png"/>
          <p:cNvPicPr>
            <a:picLocks noChangeAspect="1"/>
          </p:cNvPicPr>
          <p:nvPr/>
        </p:nvPicPr>
        <p:blipFill>
          <a:blip r:embed="rId3"/>
          <a:stretch>
            <a:fillRect/>
          </a:stretch>
        </p:blipFill>
        <p:spPr>
          <a:xfrm>
            <a:off x="2830039" y="2215203"/>
            <a:ext cx="864037" cy="1382554"/>
          </a:xfrm>
          <a:prstGeom prst="rect">
            <a:avLst/>
          </a:prstGeom>
        </p:spPr>
      </p:pic>
      <p:sp>
        <p:nvSpPr>
          <p:cNvPr id="8" name="Text 5"/>
          <p:cNvSpPr/>
          <p:nvPr/>
        </p:nvSpPr>
        <p:spPr>
          <a:xfrm>
            <a:off x="3953277" y="2538599"/>
            <a:ext cx="2832021" cy="269915"/>
          </a:xfrm>
          <a:prstGeom prst="rect">
            <a:avLst/>
          </a:prstGeom>
          <a:noFill/>
          <a:ln/>
        </p:spPr>
        <p:txBody>
          <a:bodyPr wrap="none" rtlCol="0" anchor="t"/>
          <a:lstStyle/>
          <a:p>
            <a:pPr marL="0" indent="0" algn="l">
              <a:lnSpc>
                <a:spcPts val="2126"/>
              </a:lnSpc>
              <a:buNone/>
            </a:pPr>
            <a:r>
              <a:rPr lang="en-US" sz="1701" kern="0" spc="-51">
                <a:latin typeface="Roboto Mono" pitchFamily="34" charset="0"/>
                <a:ea typeface="Roboto Mono" pitchFamily="34" charset="-122"/>
                <a:cs typeface="Roboto Mono" pitchFamily="34" charset="-120"/>
              </a:rPr>
              <a:t>Création des Composants</a:t>
            </a:r>
            <a:endParaRPr lang="en-US" sz="1701"/>
          </a:p>
        </p:txBody>
      </p:sp>
      <p:sp>
        <p:nvSpPr>
          <p:cNvPr id="9" name="Text 6"/>
          <p:cNvSpPr/>
          <p:nvPr/>
        </p:nvSpPr>
        <p:spPr>
          <a:xfrm>
            <a:off x="3953276" y="2877035"/>
            <a:ext cx="8317111" cy="276582"/>
          </a:xfrm>
          <a:prstGeom prst="rect">
            <a:avLst/>
          </a:prstGeom>
          <a:noFill/>
          <a:ln/>
        </p:spPr>
        <p:txBody>
          <a:bodyPr wrap="none" rtlCol="0" anchor="t"/>
          <a:lstStyle/>
          <a:p>
            <a:pPr marL="0" indent="0" algn="l">
              <a:lnSpc>
                <a:spcPts val="2177"/>
              </a:lnSpc>
              <a:buNone/>
            </a:pPr>
            <a:r>
              <a:rPr lang="en-US" sz="1361" kern="0" spc="-14">
                <a:latin typeface="Roboto" pitchFamily="34" charset="0"/>
                <a:ea typeface="Roboto" pitchFamily="34" charset="-122"/>
                <a:cs typeface="Roboto" pitchFamily="34" charset="-120"/>
              </a:rPr>
              <a:t>Développement de composants React réutilisables pour chaque section principale de l'application.</a:t>
            </a:r>
            <a:endParaRPr lang="en-US" sz="1361"/>
          </a:p>
        </p:txBody>
      </p:sp>
      <p:pic>
        <p:nvPicPr>
          <p:cNvPr id="10" name="Image 1" descr="preencoded.png"/>
          <p:cNvPicPr>
            <a:picLocks noChangeAspect="1"/>
          </p:cNvPicPr>
          <p:nvPr/>
        </p:nvPicPr>
        <p:blipFill>
          <a:blip r:embed="rId4"/>
          <a:stretch>
            <a:fillRect/>
          </a:stretch>
        </p:blipFill>
        <p:spPr>
          <a:xfrm>
            <a:off x="2830039" y="3359712"/>
            <a:ext cx="864037" cy="1382554"/>
          </a:xfrm>
          <a:prstGeom prst="rect">
            <a:avLst/>
          </a:prstGeom>
        </p:spPr>
      </p:pic>
      <p:sp>
        <p:nvSpPr>
          <p:cNvPr id="11" name="Text 7"/>
          <p:cNvSpPr/>
          <p:nvPr/>
        </p:nvSpPr>
        <p:spPr>
          <a:xfrm>
            <a:off x="3962729" y="3588090"/>
            <a:ext cx="2160270" cy="269915"/>
          </a:xfrm>
          <a:prstGeom prst="rect">
            <a:avLst/>
          </a:prstGeom>
          <a:noFill/>
          <a:ln/>
        </p:spPr>
        <p:txBody>
          <a:bodyPr wrap="none" rtlCol="0" anchor="t"/>
          <a:lstStyle/>
          <a:p>
            <a:pPr marL="0" indent="0" algn="l">
              <a:lnSpc>
                <a:spcPts val="2126"/>
              </a:lnSpc>
              <a:buNone/>
            </a:pPr>
            <a:r>
              <a:rPr lang="en-US" sz="1701" kern="0" spc="-51">
                <a:latin typeface="Roboto Mono" pitchFamily="34" charset="0"/>
                <a:ea typeface="Roboto Mono" pitchFamily="34" charset="-122"/>
                <a:cs typeface="Roboto Mono" pitchFamily="34" charset="-120"/>
              </a:rPr>
              <a:t>Intégration API</a:t>
            </a:r>
            <a:endParaRPr lang="en-US" sz="1701"/>
          </a:p>
        </p:txBody>
      </p:sp>
      <p:sp>
        <p:nvSpPr>
          <p:cNvPr id="12" name="Text 8"/>
          <p:cNvSpPr/>
          <p:nvPr/>
        </p:nvSpPr>
        <p:spPr>
          <a:xfrm>
            <a:off x="3953275" y="3916495"/>
            <a:ext cx="8317111" cy="276582"/>
          </a:xfrm>
          <a:prstGeom prst="rect">
            <a:avLst/>
          </a:prstGeom>
          <a:noFill/>
          <a:ln/>
        </p:spPr>
        <p:txBody>
          <a:bodyPr wrap="none" rtlCol="0" anchor="t"/>
          <a:lstStyle/>
          <a:p>
            <a:pPr marL="0" indent="0" algn="l">
              <a:lnSpc>
                <a:spcPts val="2177"/>
              </a:lnSpc>
              <a:buNone/>
            </a:pPr>
            <a:r>
              <a:rPr lang="en-US" sz="1361" kern="0" spc="-14">
                <a:latin typeface="Roboto" pitchFamily="34" charset="0"/>
                <a:ea typeface="Roboto" pitchFamily="34" charset="-122"/>
                <a:cs typeface="Roboto" pitchFamily="34" charset="-120"/>
              </a:rPr>
              <a:t>Mise en place des appels API pour récupérer et afficher les données de notre back-end Spring Boot.</a:t>
            </a:r>
            <a:endParaRPr lang="en-US" sz="1361"/>
          </a:p>
        </p:txBody>
      </p:sp>
      <p:pic>
        <p:nvPicPr>
          <p:cNvPr id="13" name="Image 2" descr="preencoded.png"/>
          <p:cNvPicPr>
            <a:picLocks noChangeAspect="1"/>
          </p:cNvPicPr>
          <p:nvPr/>
        </p:nvPicPr>
        <p:blipFill>
          <a:blip r:embed="rId5"/>
          <a:stretch>
            <a:fillRect/>
          </a:stretch>
        </p:blipFill>
        <p:spPr>
          <a:xfrm>
            <a:off x="2830038" y="4504221"/>
            <a:ext cx="864037" cy="1382554"/>
          </a:xfrm>
          <a:prstGeom prst="rect">
            <a:avLst/>
          </a:prstGeom>
        </p:spPr>
      </p:pic>
      <p:sp>
        <p:nvSpPr>
          <p:cNvPr id="14" name="Text 9"/>
          <p:cNvSpPr/>
          <p:nvPr/>
        </p:nvSpPr>
        <p:spPr>
          <a:xfrm>
            <a:off x="3953275" y="4872925"/>
            <a:ext cx="2160270" cy="269915"/>
          </a:xfrm>
          <a:prstGeom prst="rect">
            <a:avLst/>
          </a:prstGeom>
          <a:noFill/>
          <a:ln/>
        </p:spPr>
        <p:txBody>
          <a:bodyPr wrap="none" rtlCol="0" anchor="t"/>
          <a:lstStyle/>
          <a:p>
            <a:pPr marL="0" indent="0" algn="l">
              <a:lnSpc>
                <a:spcPts val="2126"/>
              </a:lnSpc>
              <a:buNone/>
            </a:pPr>
            <a:r>
              <a:rPr lang="en-US" sz="1701" kern="0" spc="-51">
                <a:latin typeface="Roboto Mono" pitchFamily="34" charset="0"/>
                <a:ea typeface="Roboto Mono" pitchFamily="34" charset="-122"/>
                <a:cs typeface="Roboto Mono" pitchFamily="34" charset="-120"/>
              </a:rPr>
              <a:t>Stylisation</a:t>
            </a:r>
            <a:endParaRPr lang="en-US" sz="1701"/>
          </a:p>
        </p:txBody>
      </p:sp>
      <p:sp>
        <p:nvSpPr>
          <p:cNvPr id="15" name="Text 10"/>
          <p:cNvSpPr/>
          <p:nvPr/>
        </p:nvSpPr>
        <p:spPr>
          <a:xfrm>
            <a:off x="3953274" y="5142840"/>
            <a:ext cx="8317111" cy="276582"/>
          </a:xfrm>
          <a:prstGeom prst="rect">
            <a:avLst/>
          </a:prstGeom>
          <a:noFill/>
          <a:ln/>
        </p:spPr>
        <p:txBody>
          <a:bodyPr wrap="none" lIns="91440" tIns="45720" rIns="91440" bIns="45720" rtlCol="0" anchor="t"/>
          <a:lstStyle/>
          <a:p>
            <a:r>
              <a:rPr lang="en-US" sz="1350" kern="0" spc="-14" err="1">
                <a:ea typeface="+mn-lt"/>
                <a:cs typeface="+mn-lt"/>
              </a:rPr>
              <a:t>Utilisation</a:t>
            </a:r>
            <a:r>
              <a:rPr lang="en-US" sz="1350" kern="0" spc="-14">
                <a:ea typeface="+mn-lt"/>
                <a:cs typeface="+mn-lt"/>
              </a:rPr>
              <a:t> de CSS/Bootstrap pour un design attrayant et cohérent.</a:t>
            </a:r>
            <a:endParaRPr lang="fr-FR" sz="1350">
              <a:ea typeface="+mn-lt"/>
              <a:cs typeface="+mn-lt"/>
            </a:endParaRPr>
          </a:p>
          <a:p>
            <a:pPr marL="0" indent="0" algn="l">
              <a:lnSpc>
                <a:spcPts val="2177"/>
              </a:lnSpc>
              <a:buNone/>
            </a:pPr>
            <a:endParaRPr lang="en-US" sz="1350" kern="0" spc="-14">
              <a:latin typeface="Roboto"/>
              <a:ea typeface="Roboto"/>
              <a:cs typeface="Roboto"/>
            </a:endParaRPr>
          </a:p>
        </p:txBody>
      </p:sp>
      <p:pic>
        <p:nvPicPr>
          <p:cNvPr id="16" name="Image 3" descr="preencoded.png"/>
          <p:cNvPicPr>
            <a:picLocks noChangeAspect="1"/>
          </p:cNvPicPr>
          <p:nvPr/>
        </p:nvPicPr>
        <p:blipFill>
          <a:blip r:embed="rId6"/>
          <a:stretch>
            <a:fillRect/>
          </a:stretch>
        </p:blipFill>
        <p:spPr>
          <a:xfrm>
            <a:off x="2830037" y="5540760"/>
            <a:ext cx="864037" cy="1382554"/>
          </a:xfrm>
          <a:prstGeom prst="rect">
            <a:avLst/>
          </a:prstGeom>
        </p:spPr>
      </p:pic>
      <p:sp>
        <p:nvSpPr>
          <p:cNvPr id="17" name="Text 11"/>
          <p:cNvSpPr/>
          <p:nvPr/>
        </p:nvSpPr>
        <p:spPr>
          <a:xfrm>
            <a:off x="3927096" y="6013319"/>
            <a:ext cx="2585799" cy="269915"/>
          </a:xfrm>
          <a:prstGeom prst="rect">
            <a:avLst/>
          </a:prstGeom>
          <a:noFill/>
          <a:ln/>
        </p:spPr>
        <p:txBody>
          <a:bodyPr wrap="none" rtlCol="0" anchor="t"/>
          <a:lstStyle/>
          <a:p>
            <a:pPr marL="0" indent="0" algn="l">
              <a:lnSpc>
                <a:spcPts val="2126"/>
              </a:lnSpc>
              <a:buNone/>
            </a:pPr>
            <a:r>
              <a:rPr lang="en-US" sz="1701" kern="0" spc="-51">
                <a:latin typeface="Roboto Mono" pitchFamily="34" charset="0"/>
                <a:ea typeface="Roboto Mono" pitchFamily="34" charset="-122"/>
                <a:cs typeface="Roboto Mono" pitchFamily="34" charset="-120"/>
              </a:rPr>
              <a:t>Tests et Optimisation</a:t>
            </a:r>
            <a:endParaRPr lang="en-US" sz="1701"/>
          </a:p>
        </p:txBody>
      </p:sp>
      <p:sp>
        <p:nvSpPr>
          <p:cNvPr id="18" name="Text 12"/>
          <p:cNvSpPr/>
          <p:nvPr/>
        </p:nvSpPr>
        <p:spPr>
          <a:xfrm>
            <a:off x="3927096" y="6280614"/>
            <a:ext cx="8317111" cy="276582"/>
          </a:xfrm>
          <a:prstGeom prst="rect">
            <a:avLst/>
          </a:prstGeom>
          <a:noFill/>
          <a:ln/>
        </p:spPr>
        <p:txBody>
          <a:bodyPr wrap="none" lIns="91440" tIns="45720" rIns="91440" bIns="45720" rtlCol="0" anchor="t"/>
          <a:lstStyle/>
          <a:p>
            <a:r>
              <a:rPr lang="en-US" sz="1350" kern="0" spc="-14">
                <a:ea typeface="+mn-lt"/>
                <a:cs typeface="+mn-lt"/>
              </a:rPr>
              <a:t>Tests </a:t>
            </a:r>
            <a:r>
              <a:rPr lang="en-US" sz="1350" kern="0" spc="-14" err="1">
                <a:ea typeface="+mn-lt"/>
                <a:cs typeface="+mn-lt"/>
              </a:rPr>
              <a:t>d'utilisabilité</a:t>
            </a:r>
            <a:r>
              <a:rPr lang="en-US" sz="1350" kern="0" spc="-14">
                <a:ea typeface="+mn-lt"/>
                <a:cs typeface="+mn-lt"/>
              </a:rPr>
              <a:t> et </a:t>
            </a:r>
            <a:r>
              <a:rPr lang="en-US" sz="1350" kern="0" spc="-14" err="1">
                <a:ea typeface="+mn-lt"/>
                <a:cs typeface="+mn-lt"/>
              </a:rPr>
              <a:t>optimisation</a:t>
            </a:r>
            <a:r>
              <a:rPr lang="en-US" sz="1350" kern="0" spc="-14">
                <a:ea typeface="+mn-lt"/>
                <a:cs typeface="+mn-lt"/>
              </a:rPr>
              <a:t> des performances pour </a:t>
            </a:r>
            <a:r>
              <a:rPr lang="en-US" sz="1350" kern="0" spc="-14" err="1">
                <a:ea typeface="+mn-lt"/>
                <a:cs typeface="+mn-lt"/>
              </a:rPr>
              <a:t>une</a:t>
            </a:r>
            <a:r>
              <a:rPr lang="en-US" sz="1350" kern="0" spc="-14">
                <a:ea typeface="+mn-lt"/>
                <a:cs typeface="+mn-lt"/>
              </a:rPr>
              <a:t> </a:t>
            </a:r>
            <a:r>
              <a:rPr lang="en-US" sz="1350" kern="0" spc="-14" err="1">
                <a:ea typeface="+mn-lt"/>
                <a:cs typeface="+mn-lt"/>
              </a:rPr>
              <a:t>expérience</a:t>
            </a:r>
            <a:r>
              <a:rPr lang="en-US" sz="1350" kern="0" spc="-14">
                <a:ea typeface="+mn-lt"/>
                <a:cs typeface="+mn-lt"/>
              </a:rPr>
              <a:t> </a:t>
            </a:r>
            <a:r>
              <a:rPr lang="en-US" sz="1350" kern="0" spc="-14" err="1">
                <a:ea typeface="+mn-lt"/>
                <a:cs typeface="+mn-lt"/>
              </a:rPr>
              <a:t>fluide</a:t>
            </a:r>
            <a:r>
              <a:rPr lang="en-US" sz="1350" kern="0" spc="-14">
                <a:ea typeface="+mn-lt"/>
                <a:cs typeface="+mn-lt"/>
              </a:rPr>
              <a:t>.</a:t>
            </a:r>
            <a:endParaRPr lang="fr-FR" sz="1350">
              <a:ea typeface="+mn-lt"/>
              <a:cs typeface="+mn-lt"/>
            </a:endParaRPr>
          </a:p>
          <a:p>
            <a:pPr marL="0" indent="0" algn="l">
              <a:lnSpc>
                <a:spcPts val="2177"/>
              </a:lnSpc>
              <a:buNone/>
            </a:pPr>
            <a:endParaRPr lang="en-US" sz="1350" kern="0" spc="-14">
              <a:latin typeface="Roboto"/>
              <a:ea typeface="Roboto"/>
              <a:cs typeface="Roboto"/>
            </a:endParaRPr>
          </a:p>
        </p:txBody>
      </p:sp>
    </p:spTree>
    <p:extLst>
      <p:ext uri="{BB962C8B-B14F-4D97-AF65-F5344CB8AC3E}">
        <p14:creationId xmlns:p14="http://schemas.microsoft.com/office/powerpoint/2010/main" val="26246513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4" name="Text 2"/>
          <p:cNvSpPr/>
          <p:nvPr/>
        </p:nvSpPr>
        <p:spPr>
          <a:xfrm>
            <a:off x="3211337" y="438654"/>
            <a:ext cx="6920032" cy="559237"/>
          </a:xfrm>
          <a:prstGeom prst="rect">
            <a:avLst/>
          </a:prstGeom>
          <a:noFill/>
          <a:ln/>
        </p:spPr>
        <p:txBody>
          <a:bodyPr wrap="none" lIns="91440" tIns="45720" rIns="91440" bIns="45720" rtlCol="0" anchor="t"/>
          <a:lstStyle/>
          <a:p>
            <a:pPr marL="0" indent="0">
              <a:lnSpc>
                <a:spcPts val="4403"/>
              </a:lnSpc>
              <a:buNone/>
            </a:pPr>
            <a:r>
              <a:rPr lang="en-US" sz="3500">
                <a:solidFill>
                  <a:srgbClr val="383838"/>
                </a:solidFill>
                <a:latin typeface="Montserrat"/>
                <a:ea typeface="Patrick Hand" pitchFamily="34" charset="-122"/>
                <a:cs typeface="Patrick Hand" pitchFamily="34" charset="-120"/>
              </a:rPr>
              <a:t>Fonctionnalités Principales de l'Application</a:t>
            </a:r>
            <a:endParaRPr lang="en-US" sz="3500">
              <a:latin typeface="Montserrat"/>
            </a:endParaRPr>
          </a:p>
        </p:txBody>
      </p:sp>
      <p:sp>
        <p:nvSpPr>
          <p:cNvPr id="5" name="Shape 3"/>
          <p:cNvSpPr/>
          <p:nvPr/>
        </p:nvSpPr>
        <p:spPr>
          <a:xfrm>
            <a:off x="2471108" y="1551124"/>
            <a:ext cx="3109317" cy="2822019"/>
          </a:xfrm>
          <a:prstGeom prst="roundRect">
            <a:avLst>
              <a:gd name="adj" fmla="val 3567"/>
            </a:avLst>
          </a:prstGeom>
          <a:solidFill>
            <a:srgbClr val="E6E6E6"/>
          </a:solidFill>
          <a:ln w="7620">
            <a:solidFill>
              <a:srgbClr val="CCCCCC"/>
            </a:solidFill>
            <a:prstDash val="solid"/>
          </a:ln>
        </p:spPr>
        <p:txBody>
          <a:bodyPr/>
          <a:lstStyle/>
          <a:p>
            <a:endParaRPr lang="en-GB"/>
          </a:p>
        </p:txBody>
      </p:sp>
      <p:sp>
        <p:nvSpPr>
          <p:cNvPr id="6" name="Text 4"/>
          <p:cNvSpPr/>
          <p:nvPr/>
        </p:nvSpPr>
        <p:spPr>
          <a:xfrm>
            <a:off x="2702328" y="1709771"/>
            <a:ext cx="2646878" cy="559118"/>
          </a:xfrm>
          <a:prstGeom prst="rect">
            <a:avLst/>
          </a:prstGeom>
          <a:noFill/>
          <a:ln/>
        </p:spPr>
        <p:txBody>
          <a:bodyPr wrap="square" lIns="91440" tIns="45720" rIns="91440" bIns="45720" rtlCol="0" anchor="t"/>
          <a:lstStyle/>
          <a:p>
            <a:pPr marL="0" indent="0">
              <a:lnSpc>
                <a:spcPts val="2202"/>
              </a:lnSpc>
              <a:buNone/>
            </a:pPr>
            <a:r>
              <a:rPr lang="en-US" sz="1750" b="1">
                <a:solidFill>
                  <a:srgbClr val="383838"/>
                </a:solidFill>
                <a:latin typeface="Montserrat"/>
                <a:ea typeface="Patrick Hand" pitchFamily="34" charset="-122"/>
                <a:cs typeface="Patrick Hand" pitchFamily="34" charset="-120"/>
              </a:rPr>
              <a:t>Gestion des Genres Cinématographiques</a:t>
            </a:r>
            <a:endParaRPr lang="en-US" sz="1750" b="1">
              <a:latin typeface="Montserrat"/>
            </a:endParaRPr>
          </a:p>
        </p:txBody>
      </p:sp>
      <p:sp>
        <p:nvSpPr>
          <p:cNvPr id="7" name="Text 5"/>
          <p:cNvSpPr/>
          <p:nvPr/>
        </p:nvSpPr>
        <p:spPr>
          <a:xfrm>
            <a:off x="2465025" y="2446615"/>
            <a:ext cx="2289096" cy="357902"/>
          </a:xfrm>
          <a:prstGeom prst="rect">
            <a:avLst/>
          </a:prstGeom>
          <a:noFill/>
          <a:ln/>
        </p:spPr>
        <p:txBody>
          <a:bodyPr wrap="none" lIns="91440" tIns="45720" rIns="91440" bIns="45720" rtlCol="0" anchor="t"/>
          <a:lstStyle/>
          <a:p>
            <a:pPr marL="342900" indent="-342900">
              <a:lnSpc>
                <a:spcPts val="2818"/>
              </a:lnSpc>
              <a:buSzPct val="100000"/>
              <a:buChar char="•"/>
            </a:pPr>
            <a:r>
              <a:rPr lang="en-US" sz="1600" b="1">
                <a:solidFill>
                  <a:srgbClr val="383838"/>
                </a:solidFill>
                <a:latin typeface="Trebuchet MS"/>
                <a:ea typeface="Patrick Hand" pitchFamily="34" charset="-122"/>
                <a:cs typeface="Patrick Hand" pitchFamily="34" charset="-120"/>
              </a:rPr>
              <a:t>Listing des Genres </a:t>
            </a:r>
            <a:endParaRPr lang="en-US" sz="1600"/>
          </a:p>
        </p:txBody>
      </p:sp>
      <p:sp>
        <p:nvSpPr>
          <p:cNvPr id="8" name="Text 6"/>
          <p:cNvSpPr/>
          <p:nvPr/>
        </p:nvSpPr>
        <p:spPr>
          <a:xfrm>
            <a:off x="2465025" y="2868227"/>
            <a:ext cx="2289096" cy="357902"/>
          </a:xfrm>
          <a:prstGeom prst="rect">
            <a:avLst/>
          </a:prstGeom>
          <a:noFill/>
          <a:ln/>
        </p:spPr>
        <p:txBody>
          <a:bodyPr wrap="none" rtlCol="0" anchor="t"/>
          <a:lstStyle/>
          <a:p>
            <a:pPr marL="342900" indent="-342900" algn="l">
              <a:lnSpc>
                <a:spcPts val="2818"/>
              </a:lnSpc>
              <a:buSzPct val="100000"/>
              <a:buChar char="•"/>
            </a:pPr>
            <a:r>
              <a:rPr lang="en-US" sz="1600" b="1">
                <a:solidFill>
                  <a:srgbClr val="383838"/>
                </a:solidFill>
                <a:latin typeface="Trebuchet MS"/>
                <a:ea typeface="Patrick Hand" pitchFamily="34" charset="-122"/>
                <a:cs typeface="Patrick Hand" pitchFamily="34" charset="-120"/>
              </a:rPr>
              <a:t>Ajout de Genre </a:t>
            </a:r>
            <a:endParaRPr lang="en-US" sz="1600">
              <a:latin typeface="Trebuchet MS"/>
            </a:endParaRPr>
          </a:p>
        </p:txBody>
      </p:sp>
      <p:sp>
        <p:nvSpPr>
          <p:cNvPr id="9" name="Text 7"/>
          <p:cNvSpPr/>
          <p:nvPr/>
        </p:nvSpPr>
        <p:spPr>
          <a:xfrm>
            <a:off x="2465025" y="3391439"/>
            <a:ext cx="2289096" cy="357902"/>
          </a:xfrm>
          <a:prstGeom prst="rect">
            <a:avLst/>
          </a:prstGeom>
          <a:noFill/>
          <a:ln/>
        </p:spPr>
        <p:txBody>
          <a:bodyPr wrap="none" rtlCol="0" anchor="t"/>
          <a:lstStyle/>
          <a:p>
            <a:pPr marL="342900" indent="-342900" algn="l">
              <a:lnSpc>
                <a:spcPts val="2818"/>
              </a:lnSpc>
              <a:buSzPct val="100000"/>
              <a:buChar char="•"/>
            </a:pPr>
            <a:r>
              <a:rPr lang="en-US" sz="1600" b="1">
                <a:solidFill>
                  <a:srgbClr val="383838"/>
                </a:solidFill>
                <a:latin typeface="Trebuchet MS"/>
                <a:ea typeface="Patrick Hand" pitchFamily="34" charset="-122"/>
                <a:cs typeface="Patrick Hand" pitchFamily="34" charset="-120"/>
              </a:rPr>
              <a:t>Modification de Genre </a:t>
            </a:r>
            <a:r>
              <a:rPr lang="en-US" sz="1600">
                <a:solidFill>
                  <a:srgbClr val="383838"/>
                </a:solidFill>
                <a:latin typeface="Trebuchet MS"/>
                <a:ea typeface="Patrick Hand" pitchFamily="34" charset="-122"/>
                <a:cs typeface="Patrick Hand" pitchFamily="34" charset="-120"/>
              </a:rPr>
              <a:t> </a:t>
            </a:r>
            <a:endParaRPr lang="en-US" sz="1600">
              <a:latin typeface="Trebuchet MS"/>
            </a:endParaRPr>
          </a:p>
        </p:txBody>
      </p:sp>
      <p:sp>
        <p:nvSpPr>
          <p:cNvPr id="10" name="Text 8"/>
          <p:cNvSpPr/>
          <p:nvPr/>
        </p:nvSpPr>
        <p:spPr>
          <a:xfrm>
            <a:off x="2465025" y="3754993"/>
            <a:ext cx="2289096" cy="357902"/>
          </a:xfrm>
          <a:prstGeom prst="rect">
            <a:avLst/>
          </a:prstGeom>
          <a:noFill/>
          <a:ln/>
        </p:spPr>
        <p:txBody>
          <a:bodyPr wrap="none" rtlCol="0" anchor="t"/>
          <a:lstStyle/>
          <a:p>
            <a:pPr marL="342900" indent="-342900" algn="l">
              <a:lnSpc>
                <a:spcPts val="2818"/>
              </a:lnSpc>
              <a:buSzPct val="100000"/>
              <a:buChar char="•"/>
            </a:pPr>
            <a:r>
              <a:rPr lang="en-US" sz="1600" b="1">
                <a:solidFill>
                  <a:srgbClr val="383838"/>
                </a:solidFill>
                <a:latin typeface="Trebuchet MS"/>
                <a:ea typeface="Patrick Hand" pitchFamily="34" charset="-122"/>
                <a:cs typeface="Patrick Hand" pitchFamily="34" charset="-120"/>
              </a:rPr>
              <a:t>Suppression de Genre </a:t>
            </a:r>
            <a:r>
              <a:rPr lang="en-US" sz="1600">
                <a:solidFill>
                  <a:srgbClr val="383838"/>
                </a:solidFill>
                <a:latin typeface="Trebuchet MS"/>
                <a:ea typeface="Patrick Hand" pitchFamily="34" charset="-122"/>
                <a:cs typeface="Patrick Hand" pitchFamily="34" charset="-120"/>
              </a:rPr>
              <a:t> </a:t>
            </a:r>
            <a:endParaRPr lang="en-US" sz="1600">
              <a:latin typeface="Trebuchet MS"/>
            </a:endParaRPr>
          </a:p>
        </p:txBody>
      </p:sp>
      <p:sp>
        <p:nvSpPr>
          <p:cNvPr id="11" name="Shape 9"/>
          <p:cNvSpPr/>
          <p:nvPr/>
        </p:nvSpPr>
        <p:spPr>
          <a:xfrm>
            <a:off x="5992711" y="1551121"/>
            <a:ext cx="3472173" cy="2822019"/>
          </a:xfrm>
          <a:prstGeom prst="roundRect">
            <a:avLst>
              <a:gd name="adj" fmla="val 3567"/>
            </a:avLst>
          </a:prstGeom>
          <a:solidFill>
            <a:srgbClr val="E6E6E6"/>
          </a:solidFill>
          <a:ln w="7620">
            <a:solidFill>
              <a:srgbClr val="CCCCCC"/>
            </a:solidFill>
            <a:prstDash val="solid"/>
          </a:ln>
        </p:spPr>
        <p:txBody>
          <a:bodyPr/>
          <a:lstStyle/>
          <a:p>
            <a:endParaRPr lang="en-GB"/>
          </a:p>
        </p:txBody>
      </p:sp>
      <p:sp>
        <p:nvSpPr>
          <p:cNvPr id="12" name="Text 10"/>
          <p:cNvSpPr/>
          <p:nvPr/>
        </p:nvSpPr>
        <p:spPr>
          <a:xfrm>
            <a:off x="5991700" y="1695259"/>
            <a:ext cx="2668366" cy="744015"/>
          </a:xfrm>
          <a:prstGeom prst="rect">
            <a:avLst/>
          </a:prstGeom>
          <a:noFill/>
          <a:ln/>
        </p:spPr>
        <p:txBody>
          <a:bodyPr wrap="none" lIns="91440" tIns="45720" rIns="91440" bIns="45720" rtlCol="0" anchor="t"/>
          <a:lstStyle/>
          <a:p>
            <a:pPr marL="0" indent="0">
              <a:lnSpc>
                <a:spcPts val="2202"/>
              </a:lnSpc>
              <a:buNone/>
            </a:pPr>
            <a:r>
              <a:rPr lang="en-US" sz="1600" b="1">
                <a:solidFill>
                  <a:srgbClr val="383838"/>
                </a:solidFill>
                <a:latin typeface="Montserrat"/>
                <a:ea typeface="Patrick Hand" pitchFamily="34" charset="-122"/>
                <a:cs typeface="Patrick Hand" pitchFamily="34" charset="-120"/>
              </a:rPr>
              <a:t>Recherche de Films par Acteur</a:t>
            </a:r>
            <a:endParaRPr lang="en-US" sz="1600" b="1">
              <a:latin typeface="Montserrat"/>
            </a:endParaRPr>
          </a:p>
        </p:txBody>
      </p:sp>
      <p:sp>
        <p:nvSpPr>
          <p:cNvPr id="13" name="Text 11"/>
          <p:cNvSpPr/>
          <p:nvPr/>
        </p:nvSpPr>
        <p:spPr>
          <a:xfrm>
            <a:off x="5986627" y="2254143"/>
            <a:ext cx="2289096" cy="357902"/>
          </a:xfrm>
          <a:prstGeom prst="rect">
            <a:avLst/>
          </a:prstGeom>
          <a:noFill/>
          <a:ln/>
        </p:spPr>
        <p:txBody>
          <a:bodyPr wrap="none" lIns="91440" tIns="45720" rIns="91440" bIns="45720" rtlCol="0" anchor="t"/>
          <a:lstStyle/>
          <a:p>
            <a:pPr marL="342900" indent="-342900">
              <a:lnSpc>
                <a:spcPts val="2818"/>
              </a:lnSpc>
              <a:buSzPct val="100000"/>
              <a:buChar char="•"/>
            </a:pPr>
            <a:r>
              <a:rPr lang="en-US" sz="1600" b="1">
                <a:solidFill>
                  <a:srgbClr val="383838"/>
                </a:solidFill>
                <a:latin typeface="Trebuchet MS"/>
                <a:ea typeface="Patrick Hand" pitchFamily="34" charset="-122"/>
                <a:cs typeface="Patrick Hand" pitchFamily="34" charset="-120"/>
              </a:rPr>
              <a:t>Saisie du Nom de l'Acteur </a:t>
            </a:r>
            <a:endParaRPr lang="en-US" sz="1600"/>
          </a:p>
        </p:txBody>
      </p:sp>
      <p:sp>
        <p:nvSpPr>
          <p:cNvPr id="14" name="Text 12"/>
          <p:cNvSpPr/>
          <p:nvPr/>
        </p:nvSpPr>
        <p:spPr>
          <a:xfrm>
            <a:off x="5986627" y="2849926"/>
            <a:ext cx="2289096" cy="357902"/>
          </a:xfrm>
          <a:prstGeom prst="rect">
            <a:avLst/>
          </a:prstGeom>
          <a:noFill/>
          <a:ln/>
        </p:spPr>
        <p:txBody>
          <a:bodyPr wrap="none" lIns="91440" tIns="45720" rIns="91440" bIns="45720" rtlCol="0" anchor="t"/>
          <a:lstStyle/>
          <a:p>
            <a:pPr marL="342900" indent="-342900">
              <a:lnSpc>
                <a:spcPts val="2818"/>
              </a:lnSpc>
              <a:buSzPct val="100000"/>
              <a:buChar char="•"/>
            </a:pPr>
            <a:r>
              <a:rPr lang="en-US" sz="1600" b="1">
                <a:solidFill>
                  <a:srgbClr val="383838"/>
                </a:solidFill>
                <a:latin typeface="Trebuchet MS"/>
                <a:ea typeface="Patrick Hand" pitchFamily="34" charset="-122"/>
                <a:cs typeface="Patrick Hand" pitchFamily="34" charset="-120"/>
              </a:rPr>
              <a:t>Affichage des Résultats </a:t>
            </a:r>
            <a:endParaRPr lang="en-US" sz="1600"/>
          </a:p>
        </p:txBody>
      </p:sp>
      <p:sp>
        <p:nvSpPr>
          <p:cNvPr id="15" name="Text 13"/>
          <p:cNvSpPr/>
          <p:nvPr/>
        </p:nvSpPr>
        <p:spPr>
          <a:xfrm>
            <a:off x="5091815" y="3080754"/>
            <a:ext cx="2646878" cy="357902"/>
          </a:xfrm>
          <a:prstGeom prst="rect">
            <a:avLst/>
          </a:prstGeom>
          <a:noFill/>
          <a:ln/>
        </p:spPr>
        <p:txBody>
          <a:bodyPr wrap="none" rtlCol="0" anchor="t"/>
          <a:lstStyle/>
          <a:p>
            <a:pPr marL="0" indent="0">
              <a:lnSpc>
                <a:spcPts val="2818"/>
              </a:lnSpc>
              <a:buNone/>
            </a:pPr>
            <a:endParaRPr lang="en-US" sz="1761"/>
          </a:p>
        </p:txBody>
      </p:sp>
      <p:sp>
        <p:nvSpPr>
          <p:cNvPr id="16" name="Shape 14"/>
          <p:cNvSpPr/>
          <p:nvPr/>
        </p:nvSpPr>
        <p:spPr>
          <a:xfrm>
            <a:off x="9761055" y="1551124"/>
            <a:ext cx="3109317" cy="2822019"/>
          </a:xfrm>
          <a:prstGeom prst="roundRect">
            <a:avLst>
              <a:gd name="adj" fmla="val 3567"/>
            </a:avLst>
          </a:prstGeom>
          <a:solidFill>
            <a:srgbClr val="E6E6E6"/>
          </a:solidFill>
          <a:ln w="7620">
            <a:solidFill>
              <a:srgbClr val="CCCCCC"/>
            </a:solidFill>
            <a:prstDash val="solid"/>
          </a:ln>
        </p:spPr>
        <p:txBody>
          <a:bodyPr/>
          <a:lstStyle/>
          <a:p>
            <a:endParaRPr lang="en-GB"/>
          </a:p>
        </p:txBody>
      </p:sp>
      <p:sp>
        <p:nvSpPr>
          <p:cNvPr id="17" name="Text 15"/>
          <p:cNvSpPr/>
          <p:nvPr/>
        </p:nvSpPr>
        <p:spPr>
          <a:xfrm>
            <a:off x="10209989" y="1608171"/>
            <a:ext cx="2646878" cy="559118"/>
          </a:xfrm>
          <a:prstGeom prst="rect">
            <a:avLst/>
          </a:prstGeom>
          <a:noFill/>
          <a:ln/>
        </p:spPr>
        <p:txBody>
          <a:bodyPr wrap="square" lIns="91440" tIns="45720" rIns="91440" bIns="45720" rtlCol="0" anchor="t"/>
          <a:lstStyle/>
          <a:p>
            <a:pPr marL="0" indent="0">
              <a:lnSpc>
                <a:spcPts val="2202"/>
              </a:lnSpc>
              <a:buNone/>
            </a:pPr>
            <a:r>
              <a:rPr lang="en-US" sz="1750" b="1">
                <a:solidFill>
                  <a:srgbClr val="383838"/>
                </a:solidFill>
                <a:latin typeface="Montserrat"/>
                <a:ea typeface="Patrick Hand" pitchFamily="34" charset="-122"/>
                <a:cs typeface="Patrick Hand" pitchFamily="34" charset="-120"/>
              </a:rPr>
              <a:t>Modification et Gestion des Films</a:t>
            </a:r>
            <a:endParaRPr lang="en-US" sz="1750" b="1">
              <a:latin typeface="Montserrat"/>
            </a:endParaRPr>
          </a:p>
        </p:txBody>
      </p:sp>
      <p:sp>
        <p:nvSpPr>
          <p:cNvPr id="18" name="Text 16"/>
          <p:cNvSpPr/>
          <p:nvPr/>
        </p:nvSpPr>
        <p:spPr>
          <a:xfrm>
            <a:off x="9754972" y="2403072"/>
            <a:ext cx="2289096" cy="357902"/>
          </a:xfrm>
          <a:prstGeom prst="rect">
            <a:avLst/>
          </a:prstGeom>
          <a:noFill/>
          <a:ln/>
        </p:spPr>
        <p:txBody>
          <a:bodyPr wrap="none" lIns="91440" tIns="45720" rIns="91440" bIns="45720" rtlCol="0" anchor="t"/>
          <a:lstStyle/>
          <a:p>
            <a:pPr marL="342900" indent="-342900">
              <a:lnSpc>
                <a:spcPts val="2818"/>
              </a:lnSpc>
              <a:buSzPct val="100000"/>
              <a:buChar char="•"/>
            </a:pPr>
            <a:r>
              <a:rPr lang="en-US" sz="1600" b="1">
                <a:solidFill>
                  <a:srgbClr val="383838"/>
                </a:solidFill>
                <a:latin typeface="Trebuchet MS"/>
                <a:ea typeface="Patrick Hand" pitchFamily="34" charset="-122"/>
                <a:cs typeface="Patrick Hand" pitchFamily="34" charset="-120"/>
              </a:rPr>
              <a:t>Recherche de Film </a:t>
            </a:r>
            <a:endParaRPr lang="en-US" sz="1600"/>
          </a:p>
        </p:txBody>
      </p:sp>
      <p:sp>
        <p:nvSpPr>
          <p:cNvPr id="19" name="Text 17"/>
          <p:cNvSpPr/>
          <p:nvPr/>
        </p:nvSpPr>
        <p:spPr>
          <a:xfrm>
            <a:off x="9740458" y="2868227"/>
            <a:ext cx="2289096" cy="357902"/>
          </a:xfrm>
          <a:prstGeom prst="rect">
            <a:avLst/>
          </a:prstGeom>
          <a:noFill/>
          <a:ln/>
        </p:spPr>
        <p:txBody>
          <a:bodyPr wrap="none" lIns="91440" tIns="45720" rIns="91440" bIns="45720" rtlCol="0" anchor="t"/>
          <a:lstStyle/>
          <a:p>
            <a:pPr marL="342900" indent="-342900">
              <a:lnSpc>
                <a:spcPts val="2818"/>
              </a:lnSpc>
              <a:buSzPct val="100000"/>
              <a:buChar char="•"/>
            </a:pPr>
            <a:r>
              <a:rPr lang="en-US" sz="1600" b="1">
                <a:solidFill>
                  <a:srgbClr val="383838"/>
                </a:solidFill>
                <a:latin typeface="Trebuchet MS"/>
                <a:ea typeface="Patrick Hand" pitchFamily="34" charset="-122"/>
                <a:cs typeface="Patrick Hand" pitchFamily="34" charset="-120"/>
              </a:rPr>
              <a:t>Formulaire de Modification </a:t>
            </a:r>
            <a:endParaRPr lang="en-US" sz="1600"/>
          </a:p>
        </p:txBody>
      </p:sp>
      <p:sp>
        <p:nvSpPr>
          <p:cNvPr id="20" name="Text 18"/>
          <p:cNvSpPr/>
          <p:nvPr/>
        </p:nvSpPr>
        <p:spPr>
          <a:xfrm>
            <a:off x="9740458" y="3391439"/>
            <a:ext cx="2289096" cy="715804"/>
          </a:xfrm>
          <a:prstGeom prst="rect">
            <a:avLst/>
          </a:prstGeom>
          <a:noFill/>
          <a:ln/>
        </p:spPr>
        <p:txBody>
          <a:bodyPr wrap="square" lIns="91440" tIns="45720" rIns="91440" bIns="45720" rtlCol="0" anchor="t"/>
          <a:lstStyle/>
          <a:p>
            <a:pPr marL="342900" indent="-342900">
              <a:lnSpc>
                <a:spcPts val="2818"/>
              </a:lnSpc>
              <a:buSzPct val="100000"/>
              <a:buChar char="•"/>
            </a:pPr>
            <a:r>
              <a:rPr lang="en-US" sz="1600" b="1">
                <a:solidFill>
                  <a:srgbClr val="383838"/>
                </a:solidFill>
                <a:latin typeface="Trebuchet MS"/>
                <a:ea typeface="Patrick Hand" pitchFamily="34" charset="-122"/>
                <a:cs typeface="Patrick Hand" pitchFamily="34" charset="-120"/>
              </a:rPr>
              <a:t>Prévisualisation et Validation </a:t>
            </a:r>
            <a:endParaRPr lang="en-US" sz="1600"/>
          </a:p>
        </p:txBody>
      </p:sp>
      <p:sp>
        <p:nvSpPr>
          <p:cNvPr id="21" name="Shape 19"/>
          <p:cNvSpPr/>
          <p:nvPr/>
        </p:nvSpPr>
        <p:spPr>
          <a:xfrm>
            <a:off x="2456593" y="4625771"/>
            <a:ext cx="10399383" cy="3034546"/>
          </a:xfrm>
          <a:prstGeom prst="roundRect">
            <a:avLst>
              <a:gd name="adj" fmla="val 3317"/>
            </a:avLst>
          </a:prstGeom>
          <a:solidFill>
            <a:srgbClr val="E6E6E6"/>
          </a:solidFill>
          <a:ln w="7620">
            <a:solidFill>
              <a:srgbClr val="CCCCCC"/>
            </a:solidFill>
            <a:prstDash val="solid"/>
          </a:ln>
        </p:spPr>
        <p:txBody>
          <a:bodyPr/>
          <a:lstStyle/>
          <a:p>
            <a:endParaRPr lang="en-GB"/>
          </a:p>
        </p:txBody>
      </p:sp>
      <p:sp>
        <p:nvSpPr>
          <p:cNvPr id="22" name="Text 20"/>
          <p:cNvSpPr/>
          <p:nvPr/>
        </p:nvSpPr>
        <p:spPr>
          <a:xfrm>
            <a:off x="4763356" y="4769905"/>
            <a:ext cx="3816191" cy="279559"/>
          </a:xfrm>
          <a:prstGeom prst="rect">
            <a:avLst/>
          </a:prstGeom>
          <a:noFill/>
          <a:ln/>
        </p:spPr>
        <p:txBody>
          <a:bodyPr wrap="none" lIns="91440" tIns="45720" rIns="91440" bIns="45720" rtlCol="0" anchor="t"/>
          <a:lstStyle/>
          <a:p>
            <a:pPr marL="0" indent="0">
              <a:lnSpc>
                <a:spcPts val="2202"/>
              </a:lnSpc>
              <a:buNone/>
            </a:pPr>
            <a:r>
              <a:rPr lang="en-US" sz="1750" b="1">
                <a:solidFill>
                  <a:srgbClr val="383838"/>
                </a:solidFill>
                <a:latin typeface="Montserrat"/>
                <a:ea typeface="Patrick Hand" pitchFamily="34" charset="-122"/>
                <a:cs typeface="Patrick Hand" pitchFamily="34" charset="-120"/>
              </a:rPr>
              <a:t>Recherche Avancée et Fonctionnalités Spéciales</a:t>
            </a:r>
            <a:endParaRPr lang="en-US" sz="1750" b="1">
              <a:latin typeface="Montserrat"/>
            </a:endParaRPr>
          </a:p>
        </p:txBody>
      </p:sp>
      <p:sp>
        <p:nvSpPr>
          <p:cNvPr id="23" name="Text 21"/>
          <p:cNvSpPr/>
          <p:nvPr/>
        </p:nvSpPr>
        <p:spPr>
          <a:xfrm>
            <a:off x="3074625" y="5270732"/>
            <a:ext cx="8955048" cy="357902"/>
          </a:xfrm>
          <a:prstGeom prst="rect">
            <a:avLst/>
          </a:prstGeom>
          <a:noFill/>
          <a:ln/>
        </p:spPr>
        <p:txBody>
          <a:bodyPr wrap="none" lIns="91440" tIns="45720" rIns="91440" bIns="45720" rtlCol="0" anchor="t"/>
          <a:lstStyle/>
          <a:p>
            <a:pPr marL="342900" indent="-342900" algn="l">
              <a:lnSpc>
                <a:spcPts val="2818"/>
              </a:lnSpc>
              <a:buSzPct val="100000"/>
              <a:buChar char="•"/>
            </a:pPr>
            <a:r>
              <a:rPr lang="en-US" sz="1750" b="1">
                <a:solidFill>
                  <a:srgbClr val="383838"/>
                </a:solidFill>
                <a:latin typeface="Trebuchet MS"/>
                <a:ea typeface="Patrick Hand" pitchFamily="34" charset="-122"/>
                <a:cs typeface="Patrick Hand" pitchFamily="34" charset="-120"/>
              </a:rPr>
              <a:t>Films Communs</a:t>
            </a:r>
            <a:endParaRPr lang="en-US" sz="1750">
              <a:latin typeface="Trebuchet MS"/>
            </a:endParaRPr>
          </a:p>
        </p:txBody>
      </p:sp>
      <p:sp>
        <p:nvSpPr>
          <p:cNvPr id="24" name="Text 22"/>
          <p:cNvSpPr/>
          <p:nvPr/>
        </p:nvSpPr>
        <p:spPr>
          <a:xfrm>
            <a:off x="3074625" y="5706858"/>
            <a:ext cx="8955048" cy="357902"/>
          </a:xfrm>
          <a:prstGeom prst="rect">
            <a:avLst/>
          </a:prstGeom>
          <a:noFill/>
          <a:ln/>
        </p:spPr>
        <p:txBody>
          <a:bodyPr wrap="none" lIns="91440" tIns="45720" rIns="91440" bIns="45720" rtlCol="0" anchor="t"/>
          <a:lstStyle/>
          <a:p>
            <a:pPr marL="342900" indent="-342900" algn="l">
              <a:lnSpc>
                <a:spcPts val="2818"/>
              </a:lnSpc>
              <a:buSzPct val="100000"/>
              <a:buChar char="•"/>
            </a:pPr>
            <a:r>
              <a:rPr lang="en-US" sz="1750" b="1">
                <a:solidFill>
                  <a:srgbClr val="383838"/>
                </a:solidFill>
                <a:latin typeface="Trebuchet MS"/>
                <a:ea typeface="Patrick Hand" pitchFamily="34" charset="-122"/>
                <a:cs typeface="Patrick Hand" pitchFamily="34" charset="-120"/>
              </a:rPr>
              <a:t>Recherche par Période</a:t>
            </a:r>
            <a:endParaRPr lang="en-US" sz="1750">
              <a:latin typeface="Trebuchet MS"/>
            </a:endParaRPr>
          </a:p>
        </p:txBody>
      </p:sp>
      <p:sp>
        <p:nvSpPr>
          <p:cNvPr id="25" name="Text 23"/>
          <p:cNvSpPr/>
          <p:nvPr/>
        </p:nvSpPr>
        <p:spPr>
          <a:xfrm>
            <a:off x="3074625" y="6142984"/>
            <a:ext cx="8955048" cy="357902"/>
          </a:xfrm>
          <a:prstGeom prst="rect">
            <a:avLst/>
          </a:prstGeom>
          <a:noFill/>
          <a:ln/>
        </p:spPr>
        <p:txBody>
          <a:bodyPr wrap="none" lIns="91440" tIns="45720" rIns="91440" bIns="45720" rtlCol="0" anchor="t"/>
          <a:lstStyle/>
          <a:p>
            <a:pPr marL="342900" indent="-342900" algn="l">
              <a:lnSpc>
                <a:spcPts val="2818"/>
              </a:lnSpc>
              <a:buSzPct val="100000"/>
              <a:buChar char="•"/>
            </a:pPr>
            <a:r>
              <a:rPr lang="en-US" sz="1750" b="1">
                <a:solidFill>
                  <a:srgbClr val="383838"/>
                </a:solidFill>
                <a:latin typeface="Trebuchet MS"/>
                <a:ea typeface="Patrick Hand" pitchFamily="34" charset="-122"/>
                <a:cs typeface="Patrick Hand" pitchFamily="34" charset="-120"/>
              </a:rPr>
              <a:t>Acteur commun à deux films</a:t>
            </a:r>
            <a:endParaRPr lang="en-US" sz="1750">
              <a:latin typeface="Trebuchet MS"/>
            </a:endParaRPr>
          </a:p>
        </p:txBody>
      </p:sp>
      <p:sp>
        <p:nvSpPr>
          <p:cNvPr id="26" name="Text 24"/>
          <p:cNvSpPr/>
          <p:nvPr/>
        </p:nvSpPr>
        <p:spPr>
          <a:xfrm>
            <a:off x="3074625" y="6637168"/>
            <a:ext cx="8955048" cy="357902"/>
          </a:xfrm>
          <a:prstGeom prst="rect">
            <a:avLst/>
          </a:prstGeom>
          <a:noFill/>
          <a:ln/>
        </p:spPr>
        <p:txBody>
          <a:bodyPr wrap="none" lIns="91440" tIns="45720" rIns="91440" bIns="45720" rtlCol="0" anchor="t"/>
          <a:lstStyle/>
          <a:p>
            <a:pPr marL="342900" indent="-342900" algn="l">
              <a:lnSpc>
                <a:spcPts val="2818"/>
              </a:lnSpc>
              <a:buSzPct val="100000"/>
              <a:buChar char="•"/>
            </a:pPr>
            <a:r>
              <a:rPr lang="en-US" sz="1750" b="1">
                <a:solidFill>
                  <a:srgbClr val="383838"/>
                </a:solidFill>
                <a:latin typeface="Trebuchet MS"/>
                <a:ea typeface="Patrick Hand" pitchFamily="34" charset="-122"/>
                <a:cs typeface="Patrick Hand" pitchFamily="34" charset="-120"/>
              </a:rPr>
              <a:t>Films entre deux années avec un acteur commun</a:t>
            </a:r>
            <a:endParaRPr lang="en-US" sz="1750">
              <a:latin typeface="Trebuchet MS"/>
            </a:endParaRPr>
          </a:p>
        </p:txBody>
      </p:sp>
      <p:sp>
        <p:nvSpPr>
          <p:cNvPr id="27" name="Text 25"/>
          <p:cNvSpPr/>
          <p:nvPr/>
        </p:nvSpPr>
        <p:spPr>
          <a:xfrm>
            <a:off x="1758899" y="6998624"/>
            <a:ext cx="9312831" cy="357902"/>
          </a:xfrm>
          <a:prstGeom prst="rect">
            <a:avLst/>
          </a:prstGeom>
          <a:noFill/>
          <a:ln/>
        </p:spPr>
        <p:txBody>
          <a:bodyPr wrap="none" rtlCol="0" anchor="t"/>
          <a:lstStyle/>
          <a:p>
            <a:pPr marL="0" indent="0">
              <a:lnSpc>
                <a:spcPts val="2818"/>
              </a:lnSpc>
              <a:buNone/>
            </a:pPr>
            <a:endParaRPr lang="en-US" sz="1761"/>
          </a:p>
        </p:txBody>
      </p:sp>
    </p:spTree>
    <p:extLst>
      <p:ext uri="{BB962C8B-B14F-4D97-AF65-F5344CB8AC3E}">
        <p14:creationId xmlns:p14="http://schemas.microsoft.com/office/powerpoint/2010/main" val="13183208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2"/>
          <p:cNvSpPr/>
          <p:nvPr/>
        </p:nvSpPr>
        <p:spPr>
          <a:xfrm>
            <a:off x="2797163" y="951704"/>
            <a:ext cx="7646313" cy="617101"/>
          </a:xfrm>
          <a:prstGeom prst="rect">
            <a:avLst/>
          </a:prstGeom>
          <a:noFill/>
          <a:ln/>
        </p:spPr>
        <p:txBody>
          <a:bodyPr wrap="none" rtlCol="0" anchor="t"/>
          <a:lstStyle/>
          <a:p>
            <a:pPr marL="0" indent="0">
              <a:lnSpc>
                <a:spcPts val="4860"/>
              </a:lnSpc>
              <a:buNone/>
            </a:pPr>
            <a:r>
              <a:rPr lang="en-US" sz="3888">
                <a:solidFill>
                  <a:srgbClr val="383838"/>
                </a:solidFill>
                <a:latin typeface="Montserrat"/>
                <a:ea typeface="Patrick Hand" pitchFamily="34" charset="-122"/>
                <a:cs typeface="Patrick Hand" pitchFamily="34" charset="-120"/>
              </a:rPr>
              <a:t>Merci pour votre attention et votre intérêt</a:t>
            </a:r>
            <a:endParaRPr lang="en-US" sz="3888">
              <a:latin typeface="Montserrat"/>
            </a:endParaRPr>
          </a:p>
        </p:txBody>
      </p:sp>
      <p:pic>
        <p:nvPicPr>
          <p:cNvPr id="5" name="Image 0" descr="preencoded.png"/>
          <p:cNvPicPr>
            <a:picLocks noChangeAspect="1"/>
          </p:cNvPicPr>
          <p:nvPr/>
        </p:nvPicPr>
        <p:blipFill>
          <a:blip r:embed="rId3"/>
          <a:stretch>
            <a:fillRect/>
          </a:stretch>
        </p:blipFill>
        <p:spPr>
          <a:xfrm>
            <a:off x="1920716" y="2462451"/>
            <a:ext cx="3349466" cy="2070021"/>
          </a:xfrm>
          <a:prstGeom prst="rect">
            <a:avLst/>
          </a:prstGeom>
        </p:spPr>
      </p:pic>
      <p:sp>
        <p:nvSpPr>
          <p:cNvPr id="6" name="Text 3"/>
          <p:cNvSpPr/>
          <p:nvPr/>
        </p:nvSpPr>
        <p:spPr>
          <a:xfrm>
            <a:off x="2801302" y="4835842"/>
            <a:ext cx="2468880" cy="308610"/>
          </a:xfrm>
          <a:prstGeom prst="rect">
            <a:avLst/>
          </a:prstGeom>
          <a:noFill/>
          <a:ln/>
        </p:spPr>
        <p:txBody>
          <a:bodyPr wrap="none" lIns="91440" tIns="45720" rIns="91440" bIns="45720" rtlCol="0" anchor="t"/>
          <a:lstStyle/>
          <a:p>
            <a:pPr marL="0" indent="0" algn="l">
              <a:lnSpc>
                <a:spcPts val="2430"/>
              </a:lnSpc>
              <a:buNone/>
            </a:pPr>
            <a:r>
              <a:rPr lang="en-US">
                <a:latin typeface="Montserrat"/>
                <a:ea typeface="Patrick Hand" pitchFamily="34" charset="-122"/>
                <a:cs typeface="Patrick Hand" pitchFamily="34" charset="-120"/>
              </a:rPr>
              <a:t>Notre équipe</a:t>
            </a:r>
            <a:endParaRPr lang="en-US">
              <a:latin typeface="Montserrat"/>
            </a:endParaRPr>
          </a:p>
        </p:txBody>
      </p:sp>
      <p:sp>
        <p:nvSpPr>
          <p:cNvPr id="7" name="Text 4"/>
          <p:cNvSpPr/>
          <p:nvPr/>
        </p:nvSpPr>
        <p:spPr>
          <a:xfrm>
            <a:off x="1920716" y="5297804"/>
            <a:ext cx="3349466" cy="2070021"/>
          </a:xfrm>
          <a:prstGeom prst="rect">
            <a:avLst/>
          </a:prstGeom>
          <a:noFill/>
          <a:ln/>
        </p:spPr>
        <p:txBody>
          <a:bodyPr wrap="square" lIns="91440" tIns="45720" rIns="91440" bIns="45720" rtlCol="0" anchor="t"/>
          <a:lstStyle/>
          <a:p>
            <a:pPr marL="0" indent="0" algn="ctr">
              <a:lnSpc>
                <a:spcPts val="3110"/>
              </a:lnSpc>
              <a:buNone/>
            </a:pPr>
            <a:r>
              <a:rPr lang="en-US">
                <a:latin typeface="Heebo"/>
                <a:ea typeface="Patrick Hand" pitchFamily="34" charset="-122"/>
                <a:cs typeface="Heebo"/>
              </a:rPr>
              <a:t>Fatima Berrabah, Christopher Alfred, Dorian </a:t>
            </a:r>
            <a:r>
              <a:rPr lang="en-US" err="1">
                <a:latin typeface="Heebo"/>
                <a:ea typeface="Patrick Hand" pitchFamily="34" charset="-122"/>
                <a:cs typeface="Heebo"/>
              </a:rPr>
              <a:t>Cormerais</a:t>
            </a:r>
            <a:r>
              <a:rPr lang="en-US">
                <a:latin typeface="Heebo"/>
                <a:ea typeface="Patrick Hand" pitchFamily="34" charset="-122"/>
                <a:cs typeface="Heebo"/>
              </a:rPr>
              <a:t> et Christ </a:t>
            </a:r>
            <a:r>
              <a:rPr lang="en-US" err="1">
                <a:latin typeface="Heebo"/>
                <a:ea typeface="Patrick Hand" pitchFamily="34" charset="-122"/>
                <a:cs typeface="Heebo"/>
              </a:rPr>
              <a:t>Mougani</a:t>
            </a:r>
            <a:r>
              <a:rPr lang="en-US">
                <a:latin typeface="Heebo"/>
                <a:ea typeface="Patrick Hand" pitchFamily="34" charset="-122"/>
                <a:cs typeface="Heebo"/>
              </a:rPr>
              <a:t> </a:t>
            </a:r>
            <a:r>
              <a:rPr lang="en-US" err="1">
                <a:latin typeface="Heebo"/>
                <a:ea typeface="Patrick Hand" pitchFamily="34" charset="-122"/>
                <a:cs typeface="Heebo"/>
              </a:rPr>
              <a:t>ont</a:t>
            </a:r>
            <a:r>
              <a:rPr lang="en-US">
                <a:latin typeface="Heebo"/>
                <a:ea typeface="Patrick Hand" pitchFamily="34" charset="-122"/>
                <a:cs typeface="Heebo"/>
              </a:rPr>
              <a:t> </a:t>
            </a:r>
            <a:r>
              <a:rPr lang="en-US" err="1">
                <a:latin typeface="Heebo"/>
                <a:ea typeface="Patrick Hand" pitchFamily="34" charset="-122"/>
                <a:cs typeface="Heebo"/>
              </a:rPr>
              <a:t>travaillé</a:t>
            </a:r>
            <a:r>
              <a:rPr lang="en-US">
                <a:latin typeface="Heebo"/>
                <a:ea typeface="Patrick Hand" pitchFamily="34" charset="-122"/>
                <a:cs typeface="Heebo"/>
              </a:rPr>
              <a:t> avec passion pour </a:t>
            </a:r>
            <a:r>
              <a:rPr lang="en-US" err="1">
                <a:latin typeface="Heebo"/>
                <a:ea typeface="Patrick Hand" pitchFamily="34" charset="-122"/>
                <a:cs typeface="Heebo"/>
              </a:rPr>
              <a:t>vous</a:t>
            </a:r>
            <a:r>
              <a:rPr lang="en-US">
                <a:latin typeface="Heebo"/>
                <a:ea typeface="Patrick Hand" pitchFamily="34" charset="-122"/>
                <a:cs typeface="Heebo"/>
              </a:rPr>
              <a:t> </a:t>
            </a:r>
            <a:r>
              <a:rPr lang="en-US" err="1">
                <a:latin typeface="Heebo"/>
                <a:ea typeface="Patrick Hand" pitchFamily="34" charset="-122"/>
                <a:cs typeface="Heebo"/>
              </a:rPr>
              <a:t>offrir</a:t>
            </a:r>
            <a:r>
              <a:rPr lang="en-US">
                <a:latin typeface="Heebo"/>
                <a:ea typeface="Patrick Hand" pitchFamily="34" charset="-122"/>
                <a:cs typeface="Heebo"/>
              </a:rPr>
              <a:t> </a:t>
            </a:r>
            <a:r>
              <a:rPr lang="en-US" err="1">
                <a:latin typeface="Heebo"/>
                <a:ea typeface="Patrick Hand" pitchFamily="34" charset="-122"/>
                <a:cs typeface="Heebo"/>
              </a:rPr>
              <a:t>une</a:t>
            </a:r>
            <a:r>
              <a:rPr lang="en-US">
                <a:latin typeface="Heebo"/>
                <a:ea typeface="Patrick Hand" pitchFamily="34" charset="-122"/>
                <a:cs typeface="Heebo"/>
              </a:rPr>
              <a:t> </a:t>
            </a:r>
            <a:r>
              <a:rPr lang="en-US" err="1">
                <a:latin typeface="Heebo"/>
                <a:ea typeface="Patrick Hand" pitchFamily="34" charset="-122"/>
                <a:cs typeface="Heebo"/>
              </a:rPr>
              <a:t>présentation</a:t>
            </a:r>
            <a:r>
              <a:rPr lang="en-US">
                <a:latin typeface="Heebo"/>
                <a:ea typeface="Patrick Hand" pitchFamily="34" charset="-122"/>
                <a:cs typeface="Heebo"/>
              </a:rPr>
              <a:t> de </a:t>
            </a:r>
            <a:r>
              <a:rPr lang="en-US" err="1">
                <a:latin typeface="Heebo"/>
                <a:ea typeface="Patrick Hand" pitchFamily="34" charset="-122"/>
                <a:cs typeface="Heebo"/>
              </a:rPr>
              <a:t>qualité</a:t>
            </a:r>
            <a:r>
              <a:rPr lang="en-US">
                <a:latin typeface="Heebo"/>
                <a:ea typeface="Patrick Hand" pitchFamily="34" charset="-122"/>
                <a:cs typeface="Heebo"/>
              </a:rPr>
              <a:t>.</a:t>
            </a:r>
            <a:endParaRPr lang="en-US">
              <a:latin typeface="Heebo"/>
              <a:cs typeface="Heebo"/>
            </a:endParaRPr>
          </a:p>
        </p:txBody>
      </p:sp>
      <p:pic>
        <p:nvPicPr>
          <p:cNvPr id="8" name="Image 1" descr="preencoded.png"/>
          <p:cNvPicPr>
            <a:picLocks noChangeAspect="1"/>
          </p:cNvPicPr>
          <p:nvPr/>
        </p:nvPicPr>
        <p:blipFill>
          <a:blip r:embed="rId4"/>
          <a:stretch>
            <a:fillRect/>
          </a:stretch>
        </p:blipFill>
        <p:spPr>
          <a:xfrm>
            <a:off x="5640467" y="2462451"/>
            <a:ext cx="3349466" cy="2070021"/>
          </a:xfrm>
          <a:prstGeom prst="rect">
            <a:avLst/>
          </a:prstGeom>
        </p:spPr>
      </p:pic>
      <p:sp>
        <p:nvSpPr>
          <p:cNvPr id="9" name="Text 5"/>
          <p:cNvSpPr/>
          <p:nvPr/>
        </p:nvSpPr>
        <p:spPr>
          <a:xfrm>
            <a:off x="6080760" y="4835842"/>
            <a:ext cx="2468880" cy="308610"/>
          </a:xfrm>
          <a:prstGeom prst="rect">
            <a:avLst/>
          </a:prstGeom>
          <a:noFill/>
          <a:ln/>
        </p:spPr>
        <p:txBody>
          <a:bodyPr wrap="none" lIns="91440" tIns="45720" rIns="91440" bIns="45720" rtlCol="0" anchor="t"/>
          <a:lstStyle/>
          <a:p>
            <a:pPr marL="0" indent="0" algn="l">
              <a:lnSpc>
                <a:spcPts val="2430"/>
              </a:lnSpc>
              <a:buNone/>
            </a:pPr>
            <a:r>
              <a:rPr lang="en-US">
                <a:latin typeface="Montserrat"/>
                <a:ea typeface="Patrick Hand" pitchFamily="34" charset="-122"/>
                <a:cs typeface="Patrick Hand" pitchFamily="34" charset="-120"/>
              </a:rPr>
              <a:t>Merci pour </a:t>
            </a:r>
            <a:r>
              <a:rPr lang="en-US" err="1">
                <a:latin typeface="Montserrat"/>
                <a:ea typeface="Patrick Hand" pitchFamily="34" charset="-122"/>
                <a:cs typeface="Patrick Hand" pitchFamily="34" charset="-120"/>
              </a:rPr>
              <a:t>votre</a:t>
            </a:r>
            <a:r>
              <a:rPr lang="en-US">
                <a:latin typeface="Montserrat"/>
                <a:ea typeface="Patrick Hand" pitchFamily="34" charset="-122"/>
                <a:cs typeface="Patrick Hand" pitchFamily="34" charset="-120"/>
              </a:rPr>
              <a:t> temps</a:t>
            </a:r>
            <a:endParaRPr lang="en-US">
              <a:latin typeface="Montserrat"/>
            </a:endParaRPr>
          </a:p>
        </p:txBody>
      </p:sp>
      <p:sp>
        <p:nvSpPr>
          <p:cNvPr id="10" name="Text 6"/>
          <p:cNvSpPr/>
          <p:nvPr/>
        </p:nvSpPr>
        <p:spPr>
          <a:xfrm>
            <a:off x="5743872" y="5305854"/>
            <a:ext cx="3349466" cy="1377315"/>
          </a:xfrm>
          <a:prstGeom prst="rect">
            <a:avLst/>
          </a:prstGeom>
          <a:noFill/>
          <a:ln/>
        </p:spPr>
        <p:txBody>
          <a:bodyPr wrap="square" lIns="91440" tIns="45720" rIns="91440" bIns="45720" rtlCol="0" anchor="t"/>
          <a:lstStyle/>
          <a:p>
            <a:pPr marL="0" indent="0" algn="ctr">
              <a:lnSpc>
                <a:spcPts val="3110"/>
              </a:lnSpc>
              <a:buNone/>
            </a:pPr>
            <a:r>
              <a:rPr lang="en-US">
                <a:latin typeface="Heebo"/>
                <a:cs typeface="Heebo"/>
              </a:rPr>
              <a:t>Nous </a:t>
            </a:r>
            <a:r>
              <a:rPr lang="en-US" err="1">
                <a:latin typeface="Heebo"/>
                <a:cs typeface="Heebo"/>
              </a:rPr>
              <a:t>vous</a:t>
            </a:r>
            <a:r>
              <a:rPr lang="en-US">
                <a:latin typeface="Heebo"/>
                <a:cs typeface="Heebo"/>
              </a:rPr>
              <a:t> </a:t>
            </a:r>
            <a:r>
              <a:rPr lang="en-US" err="1">
                <a:latin typeface="Heebo"/>
                <a:cs typeface="Heebo"/>
              </a:rPr>
              <a:t>remercions</a:t>
            </a:r>
            <a:r>
              <a:rPr lang="en-US">
                <a:latin typeface="Heebo"/>
                <a:cs typeface="Heebo"/>
              </a:rPr>
              <a:t> </a:t>
            </a:r>
            <a:r>
              <a:rPr lang="en-US" err="1">
                <a:latin typeface="Heebo"/>
                <a:cs typeface="Heebo"/>
              </a:rPr>
              <a:t>sincèrement</a:t>
            </a:r>
            <a:r>
              <a:rPr lang="en-US">
                <a:latin typeface="Heebo"/>
                <a:cs typeface="Heebo"/>
              </a:rPr>
              <a:t> pour </a:t>
            </a:r>
            <a:r>
              <a:rPr lang="en-US" err="1">
                <a:latin typeface="Heebo"/>
                <a:cs typeface="Heebo"/>
              </a:rPr>
              <a:t>votre</a:t>
            </a:r>
            <a:r>
              <a:rPr lang="en-US">
                <a:latin typeface="Heebo"/>
                <a:cs typeface="Heebo"/>
              </a:rPr>
              <a:t> attention et </a:t>
            </a:r>
            <a:r>
              <a:rPr lang="en-US" err="1">
                <a:latin typeface="Heebo"/>
                <a:cs typeface="Heebo"/>
              </a:rPr>
              <a:t>votre</a:t>
            </a:r>
            <a:r>
              <a:rPr lang="en-US">
                <a:latin typeface="Heebo"/>
                <a:cs typeface="Heebo"/>
              </a:rPr>
              <a:t> </a:t>
            </a:r>
            <a:r>
              <a:rPr lang="en-US" err="1">
                <a:latin typeface="Heebo"/>
                <a:cs typeface="Heebo"/>
              </a:rPr>
              <a:t>considération</a:t>
            </a:r>
            <a:r>
              <a:rPr lang="en-US">
                <a:latin typeface="Heebo"/>
                <a:cs typeface="Heebo"/>
              </a:rPr>
              <a:t>.</a:t>
            </a:r>
          </a:p>
        </p:txBody>
      </p:sp>
      <p:pic>
        <p:nvPicPr>
          <p:cNvPr id="11" name="Image 2" descr="preencoded.png"/>
          <p:cNvPicPr>
            <a:picLocks noChangeAspect="1"/>
          </p:cNvPicPr>
          <p:nvPr/>
        </p:nvPicPr>
        <p:blipFill>
          <a:blip r:embed="rId5"/>
          <a:stretch>
            <a:fillRect/>
          </a:stretch>
        </p:blipFill>
        <p:spPr>
          <a:xfrm>
            <a:off x="9360218" y="2462451"/>
            <a:ext cx="3349466" cy="2070021"/>
          </a:xfrm>
          <a:prstGeom prst="rect">
            <a:avLst/>
          </a:prstGeom>
        </p:spPr>
      </p:pic>
      <p:sp>
        <p:nvSpPr>
          <p:cNvPr id="12" name="Text 7"/>
          <p:cNvSpPr/>
          <p:nvPr/>
        </p:nvSpPr>
        <p:spPr>
          <a:xfrm>
            <a:off x="10007322" y="4841081"/>
            <a:ext cx="2468880" cy="308610"/>
          </a:xfrm>
          <a:prstGeom prst="rect">
            <a:avLst/>
          </a:prstGeom>
          <a:noFill/>
          <a:ln/>
        </p:spPr>
        <p:txBody>
          <a:bodyPr wrap="none" rtlCol="0" anchor="t"/>
          <a:lstStyle/>
          <a:p>
            <a:pPr marL="0" indent="0" algn="l">
              <a:lnSpc>
                <a:spcPts val="2430"/>
              </a:lnSpc>
              <a:buNone/>
            </a:pPr>
            <a:r>
              <a:rPr lang="en-US" sz="1944">
                <a:solidFill>
                  <a:srgbClr val="383838"/>
                </a:solidFill>
                <a:latin typeface="Montserrat"/>
                <a:ea typeface="Patrick Hand" pitchFamily="34" charset="-122"/>
                <a:cs typeface="Patrick Hand" pitchFamily="34" charset="-120"/>
              </a:rPr>
              <a:t>Disponible pour </a:t>
            </a:r>
            <a:r>
              <a:rPr lang="en-US" sz="1944" err="1">
                <a:solidFill>
                  <a:srgbClr val="383838"/>
                </a:solidFill>
                <a:latin typeface="Montserrat"/>
                <a:ea typeface="Patrick Hand" pitchFamily="34" charset="-122"/>
                <a:cs typeface="Patrick Hand" pitchFamily="34" charset="-120"/>
              </a:rPr>
              <a:t>vous</a:t>
            </a:r>
            <a:endParaRPr lang="en-US" sz="1944">
              <a:latin typeface="Montserrat"/>
            </a:endParaRPr>
          </a:p>
        </p:txBody>
      </p:sp>
      <p:sp>
        <p:nvSpPr>
          <p:cNvPr id="13" name="Text 8"/>
          <p:cNvSpPr/>
          <p:nvPr/>
        </p:nvSpPr>
        <p:spPr>
          <a:xfrm>
            <a:off x="9360218" y="5297804"/>
            <a:ext cx="3349466" cy="1503045"/>
          </a:xfrm>
          <a:prstGeom prst="rect">
            <a:avLst/>
          </a:prstGeom>
          <a:noFill/>
          <a:ln/>
        </p:spPr>
        <p:txBody>
          <a:bodyPr wrap="square" lIns="91440" tIns="45720" rIns="91440" bIns="45720" rtlCol="0" anchor="t"/>
          <a:lstStyle/>
          <a:p>
            <a:pPr algn="ctr">
              <a:lnSpc>
                <a:spcPts val="3110"/>
              </a:lnSpc>
            </a:pPr>
            <a:r>
              <a:rPr lang="en-US">
                <a:latin typeface="Heebo"/>
                <a:cs typeface="Heebo"/>
              </a:rPr>
              <a:t>Nous </a:t>
            </a:r>
            <a:r>
              <a:rPr lang="en-US" err="1">
                <a:latin typeface="Heebo"/>
                <a:cs typeface="Heebo"/>
              </a:rPr>
              <a:t>sommes</a:t>
            </a:r>
            <a:r>
              <a:rPr lang="en-US">
                <a:latin typeface="Heebo"/>
                <a:cs typeface="Heebo"/>
              </a:rPr>
              <a:t> à </a:t>
            </a:r>
            <a:r>
              <a:rPr lang="en-US" err="1">
                <a:latin typeface="Heebo"/>
                <a:cs typeface="Heebo"/>
              </a:rPr>
              <a:t>votre</a:t>
            </a:r>
            <a:r>
              <a:rPr lang="en-US">
                <a:latin typeface="Heebo"/>
                <a:cs typeface="Heebo"/>
              </a:rPr>
              <a:t> disposition pour </a:t>
            </a:r>
            <a:r>
              <a:rPr lang="en-US" err="1">
                <a:latin typeface="Heebo"/>
                <a:cs typeface="Heebo"/>
              </a:rPr>
              <a:t>répondre</a:t>
            </a:r>
            <a:r>
              <a:rPr lang="en-US">
                <a:latin typeface="Heebo"/>
                <a:cs typeface="Heebo"/>
              </a:rPr>
              <a:t> à </a:t>
            </a:r>
            <a:r>
              <a:rPr lang="en-US" err="1">
                <a:latin typeface="Heebo"/>
                <a:cs typeface="Heebo"/>
              </a:rPr>
              <a:t>toutes</a:t>
            </a:r>
            <a:r>
              <a:rPr lang="en-US">
                <a:latin typeface="Heebo"/>
                <a:cs typeface="Heebo"/>
              </a:rPr>
              <a:t> </a:t>
            </a:r>
            <a:r>
              <a:rPr lang="en-US" err="1">
                <a:latin typeface="Heebo"/>
                <a:cs typeface="Heebo"/>
              </a:rPr>
              <a:t>vos</a:t>
            </a:r>
            <a:r>
              <a:rPr lang="en-US">
                <a:latin typeface="Heebo"/>
                <a:cs typeface="Heebo"/>
              </a:rPr>
              <a:t> questions</a:t>
            </a:r>
            <a:r>
              <a:rPr lang="en-US" sz="1900">
                <a:solidFill>
                  <a:srgbClr val="383838"/>
                </a:solidFill>
                <a:latin typeface="Heebo"/>
                <a:ea typeface="Patrick Hand" pitchFamily="34" charset="-122"/>
                <a:cs typeface="Heebo"/>
              </a:rPr>
              <a:t>.</a:t>
            </a:r>
            <a:endParaRPr lang="en-US" sz="1900">
              <a:latin typeface="Heebo"/>
              <a:cs typeface="Heebo"/>
            </a:endParaRPr>
          </a:p>
        </p:txBody>
      </p:sp>
    </p:spTree>
    <p:extLst>
      <p:ext uri="{BB962C8B-B14F-4D97-AF65-F5344CB8AC3E}">
        <p14:creationId xmlns:p14="http://schemas.microsoft.com/office/powerpoint/2010/main" val="2302638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2"/>
          <p:cNvSpPr/>
          <p:nvPr/>
        </p:nvSpPr>
        <p:spPr>
          <a:xfrm>
            <a:off x="5694363" y="985838"/>
            <a:ext cx="3509963" cy="617538"/>
          </a:xfrm>
          <a:prstGeom prst="rect">
            <a:avLst/>
          </a:prstGeom>
          <a:noFill/>
          <a:ln/>
        </p:spPr>
        <p:txBody>
          <a:bodyPr wrap="none" lIns="91440" tIns="45720" rIns="91440" bIns="45720" rtlCol="0" anchor="t"/>
          <a:lstStyle/>
          <a:p>
            <a:pPr marL="0" indent="0" algn="ctr">
              <a:lnSpc>
                <a:spcPts val="4860"/>
              </a:lnSpc>
              <a:buNone/>
            </a:pPr>
            <a:r>
              <a:rPr lang="en-US" sz="3850" err="1">
                <a:solidFill>
                  <a:srgbClr val="383838"/>
                </a:solidFill>
                <a:latin typeface="Montserrat"/>
                <a:ea typeface="Patrick Hand" pitchFamily="34" charset="-122"/>
                <a:cs typeface="Patrick Hand" pitchFamily="34" charset="-120"/>
              </a:rPr>
              <a:t>Outils</a:t>
            </a:r>
            <a:r>
              <a:rPr lang="en-US" sz="3850">
                <a:solidFill>
                  <a:srgbClr val="383838"/>
                </a:solidFill>
                <a:latin typeface="Montserrat"/>
                <a:ea typeface="Patrick Hand" pitchFamily="34" charset="-122"/>
                <a:cs typeface="Patrick Hand" pitchFamily="34" charset="-120"/>
              </a:rPr>
              <a:t> </a:t>
            </a:r>
            <a:r>
              <a:rPr lang="en-US" sz="3850" err="1">
                <a:solidFill>
                  <a:srgbClr val="383838"/>
                </a:solidFill>
                <a:latin typeface="Montserrat"/>
                <a:ea typeface="Patrick Hand" pitchFamily="34" charset="-122"/>
                <a:cs typeface="Patrick Hand" pitchFamily="34" charset="-120"/>
              </a:rPr>
              <a:t>Utilisés</a:t>
            </a:r>
            <a:endParaRPr lang="en-US" sz="3850" err="1">
              <a:latin typeface="Montserrat"/>
            </a:endParaRPr>
          </a:p>
        </p:txBody>
      </p:sp>
      <p:pic>
        <p:nvPicPr>
          <p:cNvPr id="16" name="Picture 15" descr="A blue and black logo&#10;&#10;Description automatically generated">
            <a:extLst>
              <a:ext uri="{FF2B5EF4-FFF2-40B4-BE49-F238E27FC236}">
                <a16:creationId xmlns:a16="http://schemas.microsoft.com/office/drawing/2014/main" id="{1A1FF63B-EAFB-A25B-CB41-7463D7FEB803}"/>
              </a:ext>
            </a:extLst>
          </p:cNvPr>
          <p:cNvPicPr>
            <a:picLocks noChangeAspect="1"/>
          </p:cNvPicPr>
          <p:nvPr/>
        </p:nvPicPr>
        <p:blipFill>
          <a:blip r:embed="rId3"/>
          <a:stretch>
            <a:fillRect/>
          </a:stretch>
        </p:blipFill>
        <p:spPr>
          <a:xfrm>
            <a:off x="1606551" y="3330121"/>
            <a:ext cx="3509963" cy="1328738"/>
          </a:xfrm>
          <a:prstGeom prst="rect">
            <a:avLst/>
          </a:prstGeom>
        </p:spPr>
      </p:pic>
      <p:pic>
        <p:nvPicPr>
          <p:cNvPr id="18" name="Picture 17" descr="A logo of a company&#10;&#10;Description automatically generated">
            <a:extLst>
              <a:ext uri="{FF2B5EF4-FFF2-40B4-BE49-F238E27FC236}">
                <a16:creationId xmlns:a16="http://schemas.microsoft.com/office/drawing/2014/main" id="{0EB44C44-B82E-7A14-62E1-354F0382BADE}"/>
              </a:ext>
            </a:extLst>
          </p:cNvPr>
          <p:cNvPicPr>
            <a:picLocks noChangeAspect="1"/>
          </p:cNvPicPr>
          <p:nvPr/>
        </p:nvPicPr>
        <p:blipFill>
          <a:blip r:embed="rId4"/>
          <a:stretch>
            <a:fillRect/>
          </a:stretch>
        </p:blipFill>
        <p:spPr>
          <a:xfrm>
            <a:off x="9782176" y="3006271"/>
            <a:ext cx="3509963" cy="19748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Picture 19" descr="A blue text on a white background&#10;&#10;Description automatically generated">
            <a:extLst>
              <a:ext uri="{FF2B5EF4-FFF2-40B4-BE49-F238E27FC236}">
                <a16:creationId xmlns:a16="http://schemas.microsoft.com/office/drawing/2014/main" id="{AD289853-1199-7E6D-352E-CD3C67101F03}"/>
              </a:ext>
            </a:extLst>
          </p:cNvPr>
          <p:cNvPicPr>
            <a:picLocks noChangeAspect="1"/>
          </p:cNvPicPr>
          <p:nvPr/>
        </p:nvPicPr>
        <p:blipFill>
          <a:blip r:embed="rId5"/>
          <a:stretch>
            <a:fillRect/>
          </a:stretch>
        </p:blipFill>
        <p:spPr>
          <a:xfrm>
            <a:off x="5694364" y="3018971"/>
            <a:ext cx="3509963" cy="1951038"/>
          </a:xfrm>
          <a:prstGeom prst="rect">
            <a:avLst/>
          </a:prstGeom>
          <a:ln>
            <a:noFill/>
          </a:ln>
          <a:effectLst>
            <a:softEdge rad="112500"/>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2"/>
          <p:cNvSpPr/>
          <p:nvPr/>
        </p:nvSpPr>
        <p:spPr>
          <a:xfrm>
            <a:off x="4846320" y="752237"/>
            <a:ext cx="4937760" cy="617101"/>
          </a:xfrm>
          <a:prstGeom prst="rect">
            <a:avLst/>
          </a:prstGeom>
          <a:noFill/>
          <a:ln/>
        </p:spPr>
        <p:txBody>
          <a:bodyPr wrap="none" lIns="91440" tIns="45720" rIns="91440" bIns="45720" rtlCol="0" anchor="t"/>
          <a:lstStyle/>
          <a:p>
            <a:pPr marL="0" indent="0" algn="ctr">
              <a:lnSpc>
                <a:spcPts val="4860"/>
              </a:lnSpc>
              <a:buNone/>
            </a:pPr>
            <a:r>
              <a:rPr lang="en-US" sz="3850" err="1">
                <a:solidFill>
                  <a:srgbClr val="383838"/>
                </a:solidFill>
                <a:latin typeface="Montserrat"/>
                <a:ea typeface="Patrick Hand" pitchFamily="34" charset="-122"/>
                <a:cs typeface="Patrick Hand" pitchFamily="34" charset="-120"/>
              </a:rPr>
              <a:t>Définition</a:t>
            </a:r>
            <a:r>
              <a:rPr lang="en-US" sz="3850">
                <a:solidFill>
                  <a:srgbClr val="383838"/>
                </a:solidFill>
                <a:latin typeface="Montserrat"/>
                <a:ea typeface="Patrick Hand" pitchFamily="34" charset="-122"/>
                <a:cs typeface="Patrick Hand" pitchFamily="34" charset="-120"/>
              </a:rPr>
              <a:t> des </a:t>
            </a:r>
            <a:r>
              <a:rPr lang="en-US" sz="3850" err="1">
                <a:solidFill>
                  <a:srgbClr val="383838"/>
                </a:solidFill>
                <a:latin typeface="Montserrat"/>
                <a:ea typeface="Patrick Hand" pitchFamily="34" charset="-122"/>
                <a:cs typeface="Patrick Hand" pitchFamily="34" charset="-120"/>
              </a:rPr>
              <a:t>Rôles</a:t>
            </a:r>
            <a:endParaRPr lang="en-US" sz="3850" err="1">
              <a:latin typeface="Montserrat"/>
            </a:endParaRPr>
          </a:p>
        </p:txBody>
      </p:sp>
      <p:sp>
        <p:nvSpPr>
          <p:cNvPr id="5" name="Shape 3"/>
          <p:cNvSpPr/>
          <p:nvPr/>
        </p:nvSpPr>
        <p:spPr>
          <a:xfrm>
            <a:off x="1920716" y="2121575"/>
            <a:ext cx="5271135" cy="2561034"/>
          </a:xfrm>
          <a:prstGeom prst="roundRect">
            <a:avLst>
              <a:gd name="adj" fmla="val 4338"/>
            </a:avLst>
          </a:prstGeom>
          <a:solidFill>
            <a:srgbClr val="E6E6E6"/>
          </a:solidFill>
          <a:ln w="15240">
            <a:solidFill>
              <a:srgbClr val="CCCCCC"/>
            </a:solidFill>
            <a:prstDash val="solid"/>
          </a:ln>
        </p:spPr>
        <p:txBody>
          <a:bodyPr/>
          <a:lstStyle/>
          <a:p>
            <a:endParaRPr lang="en-GB"/>
          </a:p>
        </p:txBody>
      </p:sp>
      <p:sp>
        <p:nvSpPr>
          <p:cNvPr id="6" name="Text 4"/>
          <p:cNvSpPr/>
          <p:nvPr/>
        </p:nvSpPr>
        <p:spPr>
          <a:xfrm>
            <a:off x="3321844" y="2383631"/>
            <a:ext cx="2468880" cy="308610"/>
          </a:xfrm>
          <a:prstGeom prst="rect">
            <a:avLst/>
          </a:prstGeom>
          <a:noFill/>
          <a:ln/>
        </p:spPr>
        <p:txBody>
          <a:bodyPr wrap="none" lIns="91440" tIns="45720" rIns="91440" bIns="45720" rtlCol="0" anchor="t"/>
          <a:lstStyle/>
          <a:p>
            <a:pPr marL="0" indent="0" algn="ctr">
              <a:lnSpc>
                <a:spcPts val="2430"/>
              </a:lnSpc>
              <a:buNone/>
            </a:pPr>
            <a:r>
              <a:rPr lang="en-US" sz="1900" b="1">
                <a:solidFill>
                  <a:srgbClr val="383838"/>
                </a:solidFill>
                <a:latin typeface="Montserrat"/>
                <a:ea typeface="Patrick Hand" pitchFamily="34" charset="-122"/>
                <a:cs typeface="Patrick Hand" pitchFamily="34" charset="-120"/>
              </a:rPr>
              <a:t>Un Chef de </a:t>
            </a:r>
            <a:r>
              <a:rPr lang="en-US" sz="1900" b="1" err="1">
                <a:solidFill>
                  <a:srgbClr val="383838"/>
                </a:solidFill>
                <a:latin typeface="Montserrat"/>
                <a:ea typeface="Patrick Hand" pitchFamily="34" charset="-122"/>
                <a:cs typeface="Patrick Hand" pitchFamily="34" charset="-120"/>
              </a:rPr>
              <a:t>Projet</a:t>
            </a:r>
            <a:endParaRPr lang="en-US" sz="1900" err="1">
              <a:latin typeface="Montserrat"/>
            </a:endParaRPr>
          </a:p>
        </p:txBody>
      </p:sp>
      <p:sp>
        <p:nvSpPr>
          <p:cNvPr id="7" name="Text 5"/>
          <p:cNvSpPr/>
          <p:nvPr/>
        </p:nvSpPr>
        <p:spPr>
          <a:xfrm>
            <a:off x="2182773" y="3095849"/>
            <a:ext cx="4747022" cy="1580198"/>
          </a:xfrm>
          <a:prstGeom prst="rect">
            <a:avLst/>
          </a:prstGeom>
          <a:noFill/>
          <a:ln/>
        </p:spPr>
        <p:txBody>
          <a:bodyPr wrap="square" lIns="91440" tIns="45720" rIns="91440" bIns="45720" rtlCol="0" anchor="t"/>
          <a:lstStyle/>
          <a:p>
            <a:pPr algn="ctr">
              <a:lnSpc>
                <a:spcPts val="3110"/>
              </a:lnSpc>
            </a:pPr>
            <a:r>
              <a:rPr lang="en-US" sz="1900">
                <a:solidFill>
                  <a:srgbClr val="383838"/>
                </a:solidFill>
                <a:latin typeface="Heebo"/>
                <a:ea typeface="Patrick Hand" pitchFamily="34" charset="-122"/>
                <a:cs typeface="Patrick Hand" pitchFamily="34" charset="-120"/>
              </a:rPr>
              <a:t>Coordination </a:t>
            </a:r>
            <a:r>
              <a:rPr lang="en-US" sz="1900" err="1">
                <a:solidFill>
                  <a:srgbClr val="383838"/>
                </a:solidFill>
                <a:latin typeface="Heebo"/>
                <a:ea typeface="Patrick Hand" pitchFamily="34" charset="-122"/>
                <a:cs typeface="Patrick Hand" pitchFamily="34" charset="-120"/>
              </a:rPr>
              <a:t>globale</a:t>
            </a:r>
            <a:r>
              <a:rPr lang="en-US" sz="1900">
                <a:solidFill>
                  <a:srgbClr val="383838"/>
                </a:solidFill>
                <a:latin typeface="Heebo"/>
                <a:ea typeface="Patrick Hand" pitchFamily="34" charset="-122"/>
                <a:cs typeface="Patrick Hand" pitchFamily="34" charset="-120"/>
              </a:rPr>
              <a:t>, planification, communication avec les parties </a:t>
            </a:r>
            <a:r>
              <a:rPr lang="en-US" sz="1900" err="1">
                <a:solidFill>
                  <a:srgbClr val="383838"/>
                </a:solidFill>
                <a:latin typeface="Heebo"/>
                <a:ea typeface="Patrick Hand" pitchFamily="34" charset="-122"/>
                <a:cs typeface="Patrick Hand" pitchFamily="34" charset="-120"/>
              </a:rPr>
              <a:t>prenantes</a:t>
            </a:r>
            <a:r>
              <a:rPr lang="en-US" sz="1900">
                <a:solidFill>
                  <a:srgbClr val="383838"/>
                </a:solidFill>
                <a:latin typeface="Heebo"/>
                <a:ea typeface="Patrick Hand" pitchFamily="34" charset="-122"/>
                <a:cs typeface="Patrick Hand" pitchFamily="34" charset="-120"/>
              </a:rPr>
              <a:t>.</a:t>
            </a:r>
            <a:endParaRPr lang="en-US" sz="1900">
              <a:solidFill>
                <a:srgbClr val="383838"/>
              </a:solidFill>
              <a:latin typeface="Heebo"/>
              <a:cs typeface="Heebo"/>
            </a:endParaRPr>
          </a:p>
        </p:txBody>
      </p:sp>
      <p:sp>
        <p:nvSpPr>
          <p:cNvPr id="8" name="Shape 6"/>
          <p:cNvSpPr/>
          <p:nvPr/>
        </p:nvSpPr>
        <p:spPr>
          <a:xfrm>
            <a:off x="7438668" y="2121575"/>
            <a:ext cx="5271135" cy="2561034"/>
          </a:xfrm>
          <a:prstGeom prst="roundRect">
            <a:avLst>
              <a:gd name="adj" fmla="val 4338"/>
            </a:avLst>
          </a:prstGeom>
          <a:solidFill>
            <a:srgbClr val="E6E6E6"/>
          </a:solidFill>
          <a:ln w="15240">
            <a:solidFill>
              <a:srgbClr val="CCCCCC"/>
            </a:solidFill>
            <a:prstDash val="solid"/>
          </a:ln>
        </p:spPr>
        <p:txBody>
          <a:bodyPr/>
          <a:lstStyle/>
          <a:p>
            <a:endParaRPr lang="en-GB"/>
          </a:p>
        </p:txBody>
      </p:sp>
      <p:sp>
        <p:nvSpPr>
          <p:cNvPr id="9" name="Text 7"/>
          <p:cNvSpPr/>
          <p:nvPr/>
        </p:nvSpPr>
        <p:spPr>
          <a:xfrm>
            <a:off x="8839795" y="2383631"/>
            <a:ext cx="2468880" cy="308610"/>
          </a:xfrm>
          <a:prstGeom prst="rect">
            <a:avLst/>
          </a:prstGeom>
          <a:noFill/>
          <a:ln/>
        </p:spPr>
        <p:txBody>
          <a:bodyPr wrap="none" lIns="91440" tIns="45720" rIns="91440" bIns="45720" rtlCol="0" anchor="t"/>
          <a:lstStyle/>
          <a:p>
            <a:pPr marL="0" indent="0" algn="ctr">
              <a:lnSpc>
                <a:spcPts val="2430"/>
              </a:lnSpc>
              <a:buNone/>
            </a:pPr>
            <a:r>
              <a:rPr lang="en-US" sz="1900" b="1">
                <a:solidFill>
                  <a:srgbClr val="383838"/>
                </a:solidFill>
                <a:latin typeface="Montserrat"/>
                <a:ea typeface="Patrick Hand" pitchFamily="34" charset="-122"/>
                <a:cs typeface="Patrick Hand" pitchFamily="34" charset="-120"/>
              </a:rPr>
              <a:t>Un </a:t>
            </a:r>
            <a:r>
              <a:rPr lang="en-US" sz="1900" b="1" err="1">
                <a:solidFill>
                  <a:srgbClr val="383838"/>
                </a:solidFill>
                <a:latin typeface="Montserrat"/>
                <a:ea typeface="Patrick Hand" pitchFamily="34" charset="-122"/>
                <a:cs typeface="Patrick Hand" pitchFamily="34" charset="-120"/>
              </a:rPr>
              <a:t>Développeur</a:t>
            </a:r>
            <a:r>
              <a:rPr lang="en-US" sz="1900" b="1">
                <a:solidFill>
                  <a:srgbClr val="383838"/>
                </a:solidFill>
                <a:latin typeface="Montserrat"/>
                <a:ea typeface="Patrick Hand" pitchFamily="34" charset="-122"/>
                <a:cs typeface="Patrick Hand" pitchFamily="34" charset="-120"/>
              </a:rPr>
              <a:t> Principal</a:t>
            </a:r>
            <a:endParaRPr lang="en-US" sz="1900">
              <a:latin typeface="Montserrat"/>
            </a:endParaRPr>
          </a:p>
        </p:txBody>
      </p:sp>
      <p:sp>
        <p:nvSpPr>
          <p:cNvPr id="10" name="Text 8"/>
          <p:cNvSpPr/>
          <p:nvPr/>
        </p:nvSpPr>
        <p:spPr>
          <a:xfrm>
            <a:off x="7700724" y="3095849"/>
            <a:ext cx="4747022" cy="1185148"/>
          </a:xfrm>
          <a:prstGeom prst="rect">
            <a:avLst/>
          </a:prstGeom>
          <a:noFill/>
          <a:ln/>
        </p:spPr>
        <p:txBody>
          <a:bodyPr wrap="square" lIns="91440" tIns="45720" rIns="91440" bIns="45720" rtlCol="0" anchor="t"/>
          <a:lstStyle/>
          <a:p>
            <a:pPr algn="ctr">
              <a:lnSpc>
                <a:spcPts val="3110"/>
              </a:lnSpc>
            </a:pPr>
            <a:r>
              <a:rPr lang="en-US" sz="1900">
                <a:solidFill>
                  <a:srgbClr val="383838"/>
                </a:solidFill>
                <a:latin typeface="Heebo"/>
                <a:ea typeface="Patrick Hand" pitchFamily="34" charset="-122"/>
                <a:cs typeface="Patrick Hand" pitchFamily="34" charset="-120"/>
              </a:rPr>
              <a:t>Développement principal, </a:t>
            </a:r>
            <a:r>
              <a:rPr lang="en-US" sz="1900" err="1">
                <a:solidFill>
                  <a:srgbClr val="383838"/>
                </a:solidFill>
                <a:latin typeface="Heebo"/>
                <a:ea typeface="Patrick Hand" pitchFamily="34" charset="-122"/>
                <a:cs typeface="Patrick Hand" pitchFamily="34" charset="-120"/>
              </a:rPr>
              <a:t>révision</a:t>
            </a:r>
            <a:r>
              <a:rPr lang="en-US" sz="1900">
                <a:solidFill>
                  <a:srgbClr val="383838"/>
                </a:solidFill>
                <a:latin typeface="Heebo"/>
                <a:ea typeface="Patrick Hand" pitchFamily="34" charset="-122"/>
                <a:cs typeface="Patrick Hand" pitchFamily="34" charset="-120"/>
              </a:rPr>
              <a:t> du code. </a:t>
            </a:r>
            <a:endParaRPr lang="en-US" sz="1900">
              <a:solidFill>
                <a:srgbClr val="383838"/>
              </a:solidFill>
              <a:latin typeface="Heebo"/>
              <a:cs typeface="Heebo"/>
            </a:endParaRPr>
          </a:p>
        </p:txBody>
      </p:sp>
      <p:sp>
        <p:nvSpPr>
          <p:cNvPr id="11" name="Shape 9"/>
          <p:cNvSpPr/>
          <p:nvPr/>
        </p:nvSpPr>
        <p:spPr>
          <a:xfrm>
            <a:off x="1920716" y="4929426"/>
            <a:ext cx="5271135" cy="2472271"/>
          </a:xfrm>
          <a:prstGeom prst="roundRect">
            <a:avLst>
              <a:gd name="adj" fmla="val 5129"/>
            </a:avLst>
          </a:prstGeom>
          <a:solidFill>
            <a:srgbClr val="E6E6E6"/>
          </a:solidFill>
          <a:ln w="15240">
            <a:solidFill>
              <a:srgbClr val="CCCCCC"/>
            </a:solidFill>
            <a:prstDash val="solid"/>
          </a:ln>
        </p:spPr>
        <p:txBody>
          <a:bodyPr/>
          <a:lstStyle/>
          <a:p>
            <a:endParaRPr lang="en-GB"/>
          </a:p>
        </p:txBody>
      </p:sp>
      <p:sp>
        <p:nvSpPr>
          <p:cNvPr id="12" name="Text 10"/>
          <p:cNvSpPr/>
          <p:nvPr/>
        </p:nvSpPr>
        <p:spPr>
          <a:xfrm>
            <a:off x="2845237" y="5191482"/>
            <a:ext cx="3421975" cy="308610"/>
          </a:xfrm>
          <a:prstGeom prst="rect">
            <a:avLst/>
          </a:prstGeom>
          <a:noFill/>
          <a:ln/>
        </p:spPr>
        <p:txBody>
          <a:bodyPr wrap="none" lIns="91440" tIns="45720" rIns="91440" bIns="45720" rtlCol="0" anchor="t"/>
          <a:lstStyle/>
          <a:p>
            <a:pPr marL="0" indent="0" algn="ctr">
              <a:lnSpc>
                <a:spcPts val="2430"/>
              </a:lnSpc>
              <a:buNone/>
            </a:pPr>
            <a:r>
              <a:rPr lang="en-US" sz="1900" b="1">
                <a:solidFill>
                  <a:srgbClr val="383838"/>
                </a:solidFill>
                <a:latin typeface="Montserrat"/>
                <a:ea typeface="Patrick Hand" pitchFamily="34" charset="-122"/>
                <a:cs typeface="Patrick Hand" pitchFamily="34" charset="-120"/>
              </a:rPr>
              <a:t>Un </a:t>
            </a:r>
            <a:r>
              <a:rPr lang="en-US" sz="1900" b="1" err="1">
                <a:solidFill>
                  <a:srgbClr val="383838"/>
                </a:solidFill>
                <a:latin typeface="Montserrat"/>
                <a:ea typeface="Patrick Hand" pitchFamily="34" charset="-122"/>
                <a:cs typeface="Patrick Hand" pitchFamily="34" charset="-120"/>
              </a:rPr>
              <a:t>Administrateur</a:t>
            </a:r>
            <a:r>
              <a:rPr lang="en-US" sz="1900" b="1">
                <a:solidFill>
                  <a:srgbClr val="383838"/>
                </a:solidFill>
                <a:latin typeface="Montserrat"/>
                <a:ea typeface="Patrick Hand" pitchFamily="34" charset="-122"/>
                <a:cs typeface="Patrick Hand" pitchFamily="34" charset="-120"/>
              </a:rPr>
              <a:t> de Base de Données</a:t>
            </a:r>
            <a:endParaRPr lang="en-US" sz="1900">
              <a:latin typeface="Montserrat"/>
            </a:endParaRPr>
          </a:p>
        </p:txBody>
      </p:sp>
      <p:sp>
        <p:nvSpPr>
          <p:cNvPr id="13" name="Text 11"/>
          <p:cNvSpPr/>
          <p:nvPr/>
        </p:nvSpPr>
        <p:spPr>
          <a:xfrm>
            <a:off x="2182773" y="5863359"/>
            <a:ext cx="4747022" cy="1185148"/>
          </a:xfrm>
          <a:prstGeom prst="rect">
            <a:avLst/>
          </a:prstGeom>
          <a:noFill/>
          <a:ln/>
        </p:spPr>
        <p:txBody>
          <a:bodyPr wrap="square" lIns="91440" tIns="45720" rIns="91440" bIns="45720" rtlCol="0" anchor="t"/>
          <a:lstStyle/>
          <a:p>
            <a:pPr algn="ctr">
              <a:lnSpc>
                <a:spcPts val="3110"/>
              </a:lnSpc>
            </a:pPr>
            <a:r>
              <a:rPr lang="en-US" sz="1900">
                <a:solidFill>
                  <a:srgbClr val="383838"/>
                </a:solidFill>
                <a:latin typeface="Heebo"/>
                <a:cs typeface="Heebo"/>
              </a:rPr>
              <a:t>Conception, mise </a:t>
            </a:r>
            <a:r>
              <a:rPr lang="en-US" sz="1900" err="1">
                <a:solidFill>
                  <a:srgbClr val="383838"/>
                </a:solidFill>
                <a:latin typeface="Heebo"/>
                <a:cs typeface="Heebo"/>
              </a:rPr>
              <a:t>en</a:t>
            </a:r>
            <a:r>
              <a:rPr lang="en-US" sz="1900">
                <a:solidFill>
                  <a:srgbClr val="383838"/>
                </a:solidFill>
                <a:latin typeface="Heebo"/>
                <a:cs typeface="Heebo"/>
              </a:rPr>
              <a:t> place,  maintenance des bases de données.</a:t>
            </a:r>
          </a:p>
        </p:txBody>
      </p:sp>
      <p:sp>
        <p:nvSpPr>
          <p:cNvPr id="14" name="Shape 12"/>
          <p:cNvSpPr/>
          <p:nvPr/>
        </p:nvSpPr>
        <p:spPr>
          <a:xfrm>
            <a:off x="7438668" y="4929426"/>
            <a:ext cx="5271135" cy="2472271"/>
          </a:xfrm>
          <a:prstGeom prst="roundRect">
            <a:avLst>
              <a:gd name="adj" fmla="val 5129"/>
            </a:avLst>
          </a:prstGeom>
          <a:solidFill>
            <a:srgbClr val="E6E6E6"/>
          </a:solidFill>
          <a:ln w="15240">
            <a:solidFill>
              <a:srgbClr val="CCCCCC"/>
            </a:solidFill>
            <a:prstDash val="solid"/>
          </a:ln>
        </p:spPr>
        <p:txBody>
          <a:bodyPr/>
          <a:lstStyle/>
          <a:p>
            <a:endParaRPr lang="en-GB"/>
          </a:p>
        </p:txBody>
      </p:sp>
      <p:sp>
        <p:nvSpPr>
          <p:cNvPr id="15" name="Text 13"/>
          <p:cNvSpPr/>
          <p:nvPr/>
        </p:nvSpPr>
        <p:spPr>
          <a:xfrm>
            <a:off x="8839795" y="5191482"/>
            <a:ext cx="2468880" cy="308610"/>
          </a:xfrm>
          <a:prstGeom prst="rect">
            <a:avLst/>
          </a:prstGeom>
          <a:noFill/>
          <a:ln/>
        </p:spPr>
        <p:txBody>
          <a:bodyPr wrap="none" lIns="91440" tIns="45720" rIns="91440" bIns="45720" rtlCol="0" anchor="t"/>
          <a:lstStyle/>
          <a:p>
            <a:pPr marL="0" indent="0" algn="ctr">
              <a:lnSpc>
                <a:spcPts val="2430"/>
              </a:lnSpc>
              <a:buNone/>
            </a:pPr>
            <a:r>
              <a:rPr lang="en-US" sz="1900" b="1">
                <a:solidFill>
                  <a:srgbClr val="383838"/>
                </a:solidFill>
                <a:latin typeface="Montserrat"/>
                <a:ea typeface="Patrick Hand" pitchFamily="34" charset="-122"/>
                <a:cs typeface="Patrick Hand" pitchFamily="34" charset="-120"/>
              </a:rPr>
              <a:t>Un </a:t>
            </a:r>
            <a:r>
              <a:rPr lang="en-US" sz="1900" b="1" err="1">
                <a:solidFill>
                  <a:srgbClr val="383838"/>
                </a:solidFill>
                <a:latin typeface="Montserrat"/>
                <a:ea typeface="Patrick Hand" pitchFamily="34" charset="-122"/>
                <a:cs typeface="Patrick Hand" pitchFamily="34" charset="-120"/>
              </a:rPr>
              <a:t>Ingénieur</a:t>
            </a:r>
            <a:r>
              <a:rPr lang="en-US" sz="1900" b="1">
                <a:solidFill>
                  <a:srgbClr val="383838"/>
                </a:solidFill>
                <a:latin typeface="Montserrat"/>
                <a:ea typeface="Patrick Hand" pitchFamily="34" charset="-122"/>
                <a:cs typeface="Patrick Hand" pitchFamily="34" charset="-120"/>
              </a:rPr>
              <a:t> DevOps</a:t>
            </a:r>
            <a:endParaRPr lang="en-US" sz="1900">
              <a:latin typeface="Montserrat"/>
            </a:endParaRPr>
          </a:p>
        </p:txBody>
      </p:sp>
      <p:sp>
        <p:nvSpPr>
          <p:cNvPr id="16" name="Text 14"/>
          <p:cNvSpPr/>
          <p:nvPr/>
        </p:nvSpPr>
        <p:spPr>
          <a:xfrm>
            <a:off x="7700724" y="5863359"/>
            <a:ext cx="4747022" cy="1185148"/>
          </a:xfrm>
          <a:prstGeom prst="rect">
            <a:avLst/>
          </a:prstGeom>
          <a:noFill/>
          <a:ln/>
        </p:spPr>
        <p:txBody>
          <a:bodyPr wrap="square" lIns="91440" tIns="45720" rIns="91440" bIns="45720" rtlCol="0" anchor="t"/>
          <a:lstStyle/>
          <a:p>
            <a:pPr algn="ctr">
              <a:lnSpc>
                <a:spcPts val="3110"/>
              </a:lnSpc>
            </a:pPr>
            <a:r>
              <a:rPr lang="en-US" sz="1900">
                <a:solidFill>
                  <a:srgbClr val="383838"/>
                </a:solidFill>
                <a:latin typeface="Heebo"/>
                <a:ea typeface="Patrick Hand" pitchFamily="34" charset="-122"/>
                <a:cs typeface="Patrick Hand" pitchFamily="34" charset="-120"/>
              </a:rPr>
              <a:t>Solutions CI/CD, surveillance, </a:t>
            </a:r>
            <a:r>
              <a:rPr lang="en-US" sz="1900" err="1">
                <a:solidFill>
                  <a:srgbClr val="383838"/>
                </a:solidFill>
                <a:latin typeface="Heebo"/>
                <a:ea typeface="Patrick Hand" pitchFamily="34" charset="-122"/>
                <a:cs typeface="Patrick Hand" pitchFamily="34" charset="-120"/>
              </a:rPr>
              <a:t>opérations</a:t>
            </a:r>
            <a:r>
              <a:rPr lang="en-US" sz="1900">
                <a:solidFill>
                  <a:srgbClr val="383838"/>
                </a:solidFill>
                <a:latin typeface="Heebo"/>
                <a:ea typeface="Patrick Hand" pitchFamily="34" charset="-122"/>
                <a:cs typeface="Patrick Hand" pitchFamily="34" charset="-120"/>
              </a:rPr>
              <a:t> continues.</a:t>
            </a:r>
            <a:endParaRPr lang="en-US" sz="1900">
              <a:solidFill>
                <a:srgbClr val="383838"/>
              </a:solidFill>
              <a:latin typeface="Heebo"/>
              <a:cs typeface="Heebo"/>
            </a:endParaRPr>
          </a:p>
        </p:txBody>
      </p:sp>
    </p:spTree>
    <p:extLst>
      <p:ext uri="{BB962C8B-B14F-4D97-AF65-F5344CB8AC3E}">
        <p14:creationId xmlns:p14="http://schemas.microsoft.com/office/powerpoint/2010/main" val="1334872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name="Slide 7">
    <p:spTree>
      <p:nvGrpSpPr>
        <p:cNvPr id="1" name=""/>
        <p:cNvGrpSpPr/>
        <p:nvPr/>
      </p:nvGrpSpPr>
      <p:grpSpPr>
        <a:xfrm>
          <a:off x="0" y="0"/>
          <a:ext cx="0" cy="0"/>
          <a:chOff x="0" y="0"/>
          <a:chExt cx="0" cy="0"/>
        </a:xfrm>
      </p:grpSpPr>
      <p:sp>
        <p:nvSpPr>
          <p:cNvPr id="4" name="Text 2"/>
          <p:cNvSpPr/>
          <p:nvPr/>
        </p:nvSpPr>
        <p:spPr>
          <a:xfrm>
            <a:off x="4147185" y="956548"/>
            <a:ext cx="6335911" cy="617101"/>
          </a:xfrm>
          <a:prstGeom prst="rect">
            <a:avLst/>
          </a:prstGeom>
          <a:noFill/>
          <a:ln/>
        </p:spPr>
        <p:txBody>
          <a:bodyPr wrap="none" lIns="91440" tIns="45720" rIns="91440" bIns="45720" rtlCol="0" anchor="t"/>
          <a:lstStyle/>
          <a:p>
            <a:pPr marL="0" indent="0" algn="ctr">
              <a:lnSpc>
                <a:spcPts val="4860"/>
              </a:lnSpc>
              <a:buNone/>
            </a:pPr>
            <a:r>
              <a:rPr lang="en-US" sz="3850">
                <a:solidFill>
                  <a:srgbClr val="383838"/>
                </a:solidFill>
                <a:latin typeface="Montserrat"/>
                <a:ea typeface="Patrick Hand" pitchFamily="34" charset="-122"/>
                <a:cs typeface="Patrick Hand" pitchFamily="34" charset="-120"/>
              </a:rPr>
              <a:t>Planification, Collaboration et Suivi</a:t>
            </a:r>
            <a:endParaRPr lang="en-US" sz="3850">
              <a:latin typeface="Montserrat"/>
            </a:endParaRPr>
          </a:p>
        </p:txBody>
      </p:sp>
      <p:pic>
        <p:nvPicPr>
          <p:cNvPr id="5" name="Image 0" descr="preencoded.png"/>
          <p:cNvPicPr>
            <a:picLocks noChangeAspect="1"/>
          </p:cNvPicPr>
          <p:nvPr/>
        </p:nvPicPr>
        <p:blipFill>
          <a:blip r:embed="rId3"/>
          <a:stretch>
            <a:fillRect/>
          </a:stretch>
        </p:blipFill>
        <p:spPr>
          <a:xfrm>
            <a:off x="1920716" y="2067401"/>
            <a:ext cx="3349466" cy="2070021"/>
          </a:xfrm>
          <a:prstGeom prst="rect">
            <a:avLst/>
          </a:prstGeom>
        </p:spPr>
      </p:pic>
      <p:sp>
        <p:nvSpPr>
          <p:cNvPr id="6" name="Text 3"/>
          <p:cNvSpPr/>
          <p:nvPr/>
        </p:nvSpPr>
        <p:spPr>
          <a:xfrm>
            <a:off x="1931727" y="4446032"/>
            <a:ext cx="2630640" cy="453752"/>
          </a:xfrm>
          <a:prstGeom prst="rect">
            <a:avLst/>
          </a:prstGeom>
          <a:noFill/>
          <a:ln/>
        </p:spPr>
        <p:txBody>
          <a:bodyPr wrap="none" lIns="91440" tIns="45720" rIns="91440" bIns="45720" rtlCol="0" anchor="t"/>
          <a:lstStyle/>
          <a:p>
            <a:pPr marL="0" indent="0" algn="ctr">
              <a:lnSpc>
                <a:spcPts val="2430"/>
              </a:lnSpc>
              <a:buNone/>
            </a:pPr>
            <a:r>
              <a:rPr lang="en-US" sz="1900" b="1">
                <a:solidFill>
                  <a:srgbClr val="383838"/>
                </a:solidFill>
                <a:latin typeface="Montserrat"/>
                <a:ea typeface="Patrick Hand" pitchFamily="34" charset="-122"/>
                <a:cs typeface="Patrick Hand" pitchFamily="34" charset="-120"/>
              </a:rPr>
              <a:t>Planification et Coordination</a:t>
            </a:r>
            <a:endParaRPr lang="en-US" sz="1900">
              <a:latin typeface="Montserrat"/>
            </a:endParaRPr>
          </a:p>
        </p:txBody>
      </p:sp>
      <p:sp>
        <p:nvSpPr>
          <p:cNvPr id="7" name="Text 4"/>
          <p:cNvSpPr/>
          <p:nvPr/>
        </p:nvSpPr>
        <p:spPr>
          <a:xfrm>
            <a:off x="1987951" y="5104462"/>
            <a:ext cx="3349466" cy="1580198"/>
          </a:xfrm>
          <a:prstGeom prst="rect">
            <a:avLst/>
          </a:prstGeom>
          <a:noFill/>
          <a:ln/>
        </p:spPr>
        <p:txBody>
          <a:bodyPr wrap="square" lIns="91440" tIns="45720" rIns="91440" bIns="45720" rtlCol="0" anchor="t"/>
          <a:lstStyle/>
          <a:p>
            <a:pPr marL="0" indent="0" algn="ctr">
              <a:lnSpc>
                <a:spcPts val="3110"/>
              </a:lnSpc>
              <a:buNone/>
            </a:pPr>
            <a:r>
              <a:rPr lang="en-US" sz="1900" err="1">
                <a:solidFill>
                  <a:srgbClr val="383838"/>
                </a:solidFill>
                <a:latin typeface="Heebo"/>
                <a:ea typeface="Patrick Hand" pitchFamily="34" charset="-122"/>
                <a:cs typeface="Patrick Hand" pitchFamily="34" charset="-120"/>
              </a:rPr>
              <a:t>Utilisation</a:t>
            </a:r>
            <a:r>
              <a:rPr lang="en-US" sz="1900">
                <a:solidFill>
                  <a:srgbClr val="383838"/>
                </a:solidFill>
                <a:latin typeface="Heebo"/>
                <a:ea typeface="Patrick Hand" pitchFamily="34" charset="-122"/>
                <a:cs typeface="Patrick Hand" pitchFamily="34" charset="-120"/>
              </a:rPr>
              <a:t> </a:t>
            </a:r>
            <a:r>
              <a:rPr lang="en-US" sz="1900" err="1">
                <a:solidFill>
                  <a:srgbClr val="383838"/>
                </a:solidFill>
                <a:latin typeface="Heebo"/>
                <a:ea typeface="Patrick Hand" pitchFamily="34" charset="-122"/>
                <a:cs typeface="Patrick Hand" pitchFamily="34" charset="-120"/>
              </a:rPr>
              <a:t>d'outils</a:t>
            </a:r>
            <a:r>
              <a:rPr lang="en-US" sz="1900">
                <a:solidFill>
                  <a:srgbClr val="383838"/>
                </a:solidFill>
                <a:latin typeface="Heebo"/>
                <a:ea typeface="Patrick Hand" pitchFamily="34" charset="-122"/>
                <a:cs typeface="Patrick Hand" pitchFamily="34" charset="-120"/>
              </a:rPr>
              <a:t> </a:t>
            </a:r>
            <a:r>
              <a:rPr lang="en-US" sz="1900" err="1">
                <a:solidFill>
                  <a:srgbClr val="383838"/>
                </a:solidFill>
                <a:latin typeface="Heebo"/>
                <a:ea typeface="Patrick Hand" pitchFamily="34" charset="-122"/>
                <a:cs typeface="Patrick Hand" pitchFamily="34" charset="-120"/>
              </a:rPr>
              <a:t>spécifiques</a:t>
            </a:r>
            <a:r>
              <a:rPr lang="en-US" sz="1900">
                <a:solidFill>
                  <a:srgbClr val="383838"/>
                </a:solidFill>
                <a:latin typeface="Heebo"/>
                <a:ea typeface="Patrick Hand" pitchFamily="34" charset="-122"/>
                <a:cs typeface="Patrick Hand" pitchFamily="34" charset="-120"/>
              </a:rPr>
              <a:t> pour </a:t>
            </a:r>
            <a:r>
              <a:rPr lang="en-US" sz="1900" err="1">
                <a:solidFill>
                  <a:srgbClr val="383838"/>
                </a:solidFill>
                <a:latin typeface="Heebo"/>
                <a:ea typeface="Patrick Hand" pitchFamily="34" charset="-122"/>
                <a:cs typeface="Patrick Hand" pitchFamily="34" charset="-120"/>
              </a:rPr>
              <a:t>chaque</a:t>
            </a:r>
            <a:r>
              <a:rPr lang="en-US" sz="1900">
                <a:solidFill>
                  <a:srgbClr val="383838"/>
                </a:solidFill>
                <a:latin typeface="Heebo"/>
                <a:ea typeface="Patrick Hand" pitchFamily="34" charset="-122"/>
                <a:cs typeface="Patrick Hand" pitchFamily="34" charset="-120"/>
              </a:rPr>
              <a:t> </a:t>
            </a:r>
            <a:r>
              <a:rPr lang="en-US" sz="1900" err="1">
                <a:solidFill>
                  <a:srgbClr val="383838"/>
                </a:solidFill>
                <a:latin typeface="Heebo"/>
                <a:ea typeface="Patrick Hand" pitchFamily="34" charset="-122"/>
                <a:cs typeface="Patrick Hand" pitchFamily="34" charset="-120"/>
              </a:rPr>
              <a:t>projet</a:t>
            </a:r>
            <a:endParaRPr lang="en-US" sz="1900">
              <a:solidFill>
                <a:srgbClr val="383838"/>
              </a:solidFill>
              <a:latin typeface="Heebo"/>
              <a:cs typeface="Heebo"/>
            </a:endParaRPr>
          </a:p>
        </p:txBody>
      </p:sp>
      <p:pic>
        <p:nvPicPr>
          <p:cNvPr id="8" name="Image 1" descr="preencoded.png"/>
          <p:cNvPicPr>
            <a:picLocks noChangeAspect="1"/>
          </p:cNvPicPr>
          <p:nvPr/>
        </p:nvPicPr>
        <p:blipFill>
          <a:blip r:embed="rId4"/>
          <a:stretch>
            <a:fillRect/>
          </a:stretch>
        </p:blipFill>
        <p:spPr>
          <a:xfrm>
            <a:off x="5640467" y="2067401"/>
            <a:ext cx="3349466" cy="2070021"/>
          </a:xfrm>
          <a:prstGeom prst="rect">
            <a:avLst/>
          </a:prstGeom>
        </p:spPr>
      </p:pic>
      <p:sp>
        <p:nvSpPr>
          <p:cNvPr id="9" name="Text 5"/>
          <p:cNvSpPr/>
          <p:nvPr/>
        </p:nvSpPr>
        <p:spPr>
          <a:xfrm>
            <a:off x="5873472" y="4446032"/>
            <a:ext cx="2883337" cy="308610"/>
          </a:xfrm>
          <a:prstGeom prst="rect">
            <a:avLst/>
          </a:prstGeom>
          <a:noFill/>
          <a:ln/>
        </p:spPr>
        <p:txBody>
          <a:bodyPr wrap="none" lIns="91440" tIns="45720" rIns="91440" bIns="45720" rtlCol="0" anchor="t"/>
          <a:lstStyle/>
          <a:p>
            <a:pPr marL="0" indent="0" algn="ctr">
              <a:lnSpc>
                <a:spcPts val="2430"/>
              </a:lnSpc>
              <a:buNone/>
            </a:pPr>
            <a:r>
              <a:rPr lang="en-US" sz="1900" b="1">
                <a:solidFill>
                  <a:srgbClr val="383838"/>
                </a:solidFill>
                <a:latin typeface="Montserrat"/>
                <a:ea typeface="Patrick Hand" pitchFamily="34" charset="-122"/>
                <a:cs typeface="Patrick Hand" pitchFamily="34" charset="-120"/>
              </a:rPr>
              <a:t>Collaboration et Communication</a:t>
            </a:r>
            <a:endParaRPr lang="en-US" sz="1900">
              <a:latin typeface="Montserrat"/>
            </a:endParaRPr>
          </a:p>
        </p:txBody>
      </p:sp>
      <p:sp>
        <p:nvSpPr>
          <p:cNvPr id="10" name="Text 6"/>
          <p:cNvSpPr/>
          <p:nvPr/>
        </p:nvSpPr>
        <p:spPr>
          <a:xfrm>
            <a:off x="5640467" y="5104462"/>
            <a:ext cx="3349466" cy="2370296"/>
          </a:xfrm>
          <a:prstGeom prst="rect">
            <a:avLst/>
          </a:prstGeom>
          <a:noFill/>
          <a:ln/>
        </p:spPr>
        <p:txBody>
          <a:bodyPr wrap="square" lIns="91440" tIns="45720" rIns="91440" bIns="45720" rtlCol="0" anchor="t"/>
          <a:lstStyle/>
          <a:p>
            <a:pPr algn="ctr">
              <a:lnSpc>
                <a:spcPts val="3110"/>
              </a:lnSpc>
            </a:pPr>
            <a:r>
              <a:rPr lang="en-US" sz="1900">
                <a:solidFill>
                  <a:srgbClr val="383838"/>
                </a:solidFill>
                <a:latin typeface="Heebo"/>
                <a:ea typeface="Patrick Hand" pitchFamily="34" charset="-122"/>
                <a:cs typeface="Patrick Hand" pitchFamily="34" charset="-120"/>
              </a:rPr>
              <a:t>Sessions de planification, processus de revue de code, </a:t>
            </a:r>
            <a:r>
              <a:rPr lang="en-US" sz="1900" err="1">
                <a:solidFill>
                  <a:srgbClr val="383838"/>
                </a:solidFill>
                <a:latin typeface="Heebo"/>
                <a:ea typeface="Patrick Hand" pitchFamily="34" charset="-122"/>
                <a:cs typeface="Patrick Hand" pitchFamily="34" charset="-120"/>
              </a:rPr>
              <a:t>outils</a:t>
            </a:r>
            <a:r>
              <a:rPr lang="en-US" sz="1900">
                <a:solidFill>
                  <a:srgbClr val="383838"/>
                </a:solidFill>
                <a:latin typeface="Heebo"/>
                <a:ea typeface="Patrick Hand" pitchFamily="34" charset="-122"/>
                <a:cs typeface="Patrick Hand" pitchFamily="34" charset="-120"/>
              </a:rPr>
              <a:t> </a:t>
            </a:r>
            <a:r>
              <a:rPr lang="en-US" sz="1900" err="1">
                <a:solidFill>
                  <a:srgbClr val="383838"/>
                </a:solidFill>
                <a:latin typeface="Heebo"/>
                <a:ea typeface="Patrick Hand" pitchFamily="34" charset="-122"/>
                <a:cs typeface="Patrick Hand" pitchFamily="34" charset="-120"/>
              </a:rPr>
              <a:t>d'intégration</a:t>
            </a:r>
            <a:r>
              <a:rPr lang="en-US" sz="1900">
                <a:solidFill>
                  <a:srgbClr val="383838"/>
                </a:solidFill>
                <a:latin typeface="Heebo"/>
                <a:ea typeface="Patrick Hand" pitchFamily="34" charset="-122"/>
                <a:cs typeface="Patrick Hand" pitchFamily="34" charset="-120"/>
              </a:rPr>
              <a:t> continue</a:t>
            </a:r>
            <a:endParaRPr lang="en-US" sz="1900">
              <a:solidFill>
                <a:srgbClr val="383838"/>
              </a:solidFill>
              <a:latin typeface="Heebo"/>
              <a:cs typeface="Heebo"/>
            </a:endParaRPr>
          </a:p>
        </p:txBody>
      </p:sp>
      <p:pic>
        <p:nvPicPr>
          <p:cNvPr id="11" name="Image 2" descr="preencoded.png"/>
          <p:cNvPicPr>
            <a:picLocks noChangeAspect="1"/>
          </p:cNvPicPr>
          <p:nvPr/>
        </p:nvPicPr>
        <p:blipFill>
          <a:blip r:embed="rId5"/>
          <a:stretch>
            <a:fillRect/>
          </a:stretch>
        </p:blipFill>
        <p:spPr>
          <a:xfrm>
            <a:off x="9360218" y="2067401"/>
            <a:ext cx="3349466" cy="2070021"/>
          </a:xfrm>
          <a:prstGeom prst="rect">
            <a:avLst/>
          </a:prstGeom>
        </p:spPr>
      </p:pic>
      <p:sp>
        <p:nvSpPr>
          <p:cNvPr id="12" name="Text 7"/>
          <p:cNvSpPr/>
          <p:nvPr/>
        </p:nvSpPr>
        <p:spPr>
          <a:xfrm>
            <a:off x="9800511" y="4446032"/>
            <a:ext cx="2468880" cy="308610"/>
          </a:xfrm>
          <a:prstGeom prst="rect">
            <a:avLst/>
          </a:prstGeom>
          <a:noFill/>
          <a:ln/>
        </p:spPr>
        <p:txBody>
          <a:bodyPr wrap="none" lIns="91440" tIns="45720" rIns="91440" bIns="45720" rtlCol="0" anchor="t"/>
          <a:lstStyle/>
          <a:p>
            <a:pPr marL="0" indent="0" algn="ctr">
              <a:lnSpc>
                <a:spcPts val="2430"/>
              </a:lnSpc>
              <a:buNone/>
            </a:pPr>
            <a:r>
              <a:rPr lang="en-US" sz="1900" b="1">
                <a:solidFill>
                  <a:srgbClr val="383838"/>
                </a:solidFill>
                <a:latin typeface="Montserrat"/>
                <a:ea typeface="Patrick Hand" pitchFamily="34" charset="-122"/>
                <a:cs typeface="Patrick Hand" pitchFamily="34" charset="-120"/>
              </a:rPr>
              <a:t>Suivi et </a:t>
            </a:r>
            <a:r>
              <a:rPr lang="en-US" sz="1900" b="1" err="1">
                <a:solidFill>
                  <a:srgbClr val="383838"/>
                </a:solidFill>
                <a:latin typeface="Montserrat"/>
                <a:ea typeface="Patrick Hand" pitchFamily="34" charset="-122"/>
                <a:cs typeface="Patrick Hand" pitchFamily="34" charset="-120"/>
              </a:rPr>
              <a:t>Amélioration</a:t>
            </a:r>
            <a:endParaRPr lang="en-US" sz="1900" err="1">
              <a:latin typeface="Montserrat"/>
            </a:endParaRPr>
          </a:p>
        </p:txBody>
      </p:sp>
      <p:sp>
        <p:nvSpPr>
          <p:cNvPr id="13" name="Text 8"/>
          <p:cNvSpPr/>
          <p:nvPr/>
        </p:nvSpPr>
        <p:spPr>
          <a:xfrm>
            <a:off x="9360218" y="5104462"/>
            <a:ext cx="3349466" cy="2370296"/>
          </a:xfrm>
          <a:prstGeom prst="rect">
            <a:avLst/>
          </a:prstGeom>
          <a:noFill/>
          <a:ln/>
        </p:spPr>
        <p:txBody>
          <a:bodyPr wrap="square" lIns="91440" tIns="45720" rIns="91440" bIns="45720" rtlCol="0" anchor="t"/>
          <a:lstStyle/>
          <a:p>
            <a:pPr algn="ctr">
              <a:lnSpc>
                <a:spcPts val="3110"/>
              </a:lnSpc>
            </a:pPr>
            <a:r>
              <a:rPr lang="en-US" sz="1900" err="1">
                <a:solidFill>
                  <a:srgbClr val="383838"/>
                </a:solidFill>
                <a:latin typeface="Heebo"/>
                <a:ea typeface="Patrick Hand" pitchFamily="34" charset="-122"/>
                <a:cs typeface="Patrick Hand" pitchFamily="34" charset="-120"/>
              </a:rPr>
              <a:t>Réunions</a:t>
            </a:r>
            <a:r>
              <a:rPr lang="en-US" sz="1900">
                <a:solidFill>
                  <a:srgbClr val="383838"/>
                </a:solidFill>
                <a:latin typeface="Heebo"/>
                <a:ea typeface="Patrick Hand" pitchFamily="34" charset="-122"/>
                <a:cs typeface="Patrick Hand" pitchFamily="34" charset="-120"/>
              </a:rPr>
              <a:t> de stand-up,  </a:t>
            </a:r>
            <a:r>
              <a:rPr lang="en-US" sz="1900" err="1">
                <a:solidFill>
                  <a:srgbClr val="383838"/>
                </a:solidFill>
                <a:latin typeface="Heebo"/>
                <a:ea typeface="Patrick Hand" pitchFamily="34" charset="-122"/>
                <a:cs typeface="Patrick Hand" pitchFamily="34" charset="-120"/>
              </a:rPr>
              <a:t>rétrospectives</a:t>
            </a:r>
            <a:r>
              <a:rPr lang="en-US" sz="1900">
                <a:solidFill>
                  <a:srgbClr val="383838"/>
                </a:solidFill>
                <a:latin typeface="Heebo"/>
                <a:ea typeface="Patrick Hand" pitchFamily="34" charset="-122"/>
                <a:cs typeface="Patrick Hand" pitchFamily="34" charset="-120"/>
              </a:rPr>
              <a:t>, rapports de </a:t>
            </a:r>
            <a:r>
              <a:rPr lang="en-US" sz="1900" err="1">
                <a:solidFill>
                  <a:srgbClr val="383838"/>
                </a:solidFill>
                <a:latin typeface="Heebo"/>
                <a:ea typeface="Patrick Hand" pitchFamily="34" charset="-122"/>
                <a:cs typeface="Patrick Hand" pitchFamily="34" charset="-120"/>
              </a:rPr>
              <a:t>suivi</a:t>
            </a:r>
            <a:endParaRPr lang="en-US" sz="1900">
              <a:solidFill>
                <a:srgbClr val="383838"/>
              </a:solidFill>
              <a:latin typeface="Heebo"/>
              <a:cs typeface="Heeb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name="Slide 8">
    <p:spTree>
      <p:nvGrpSpPr>
        <p:cNvPr id="1" name=""/>
        <p:cNvGrpSpPr/>
        <p:nvPr/>
      </p:nvGrpSpPr>
      <p:grpSpPr>
        <a:xfrm>
          <a:off x="0" y="0"/>
          <a:ext cx="0" cy="0"/>
          <a:chOff x="0" y="0"/>
          <a:chExt cx="0" cy="0"/>
        </a:xfrm>
      </p:grpSpPr>
      <p:sp>
        <p:nvSpPr>
          <p:cNvPr id="4" name="Text 2"/>
          <p:cNvSpPr/>
          <p:nvPr/>
        </p:nvSpPr>
        <p:spPr>
          <a:xfrm>
            <a:off x="4454366" y="1351598"/>
            <a:ext cx="5721668" cy="617101"/>
          </a:xfrm>
          <a:prstGeom prst="rect">
            <a:avLst/>
          </a:prstGeom>
          <a:noFill/>
          <a:ln/>
        </p:spPr>
        <p:txBody>
          <a:bodyPr wrap="none" lIns="91440" tIns="45720" rIns="91440" bIns="45720" rtlCol="0" anchor="t"/>
          <a:lstStyle/>
          <a:p>
            <a:pPr marL="0" indent="0" algn="ctr">
              <a:lnSpc>
                <a:spcPts val="4860"/>
              </a:lnSpc>
              <a:buNone/>
            </a:pPr>
            <a:r>
              <a:rPr lang="en-US" sz="3850">
                <a:solidFill>
                  <a:srgbClr val="383838"/>
                </a:solidFill>
                <a:latin typeface="Montserrat"/>
                <a:ea typeface="Patrick Hand" pitchFamily="34" charset="-122"/>
                <a:cs typeface="Patrick Hand" pitchFamily="34" charset="-120"/>
              </a:rPr>
              <a:t>Configuration et Documentation</a:t>
            </a:r>
            <a:endParaRPr lang="en-US" sz="3850">
              <a:latin typeface="Montserrat"/>
            </a:endParaRPr>
          </a:p>
        </p:txBody>
      </p:sp>
      <p:pic>
        <p:nvPicPr>
          <p:cNvPr id="5" name="Image 0" descr="preencoded.png"/>
          <p:cNvPicPr>
            <a:picLocks noChangeAspect="1"/>
          </p:cNvPicPr>
          <p:nvPr/>
        </p:nvPicPr>
        <p:blipFill>
          <a:blip r:embed="rId3"/>
          <a:stretch>
            <a:fillRect/>
          </a:stretch>
        </p:blipFill>
        <p:spPr>
          <a:xfrm>
            <a:off x="1920716" y="2462451"/>
            <a:ext cx="3349466" cy="2070021"/>
          </a:xfrm>
          <a:prstGeom prst="rect">
            <a:avLst/>
          </a:prstGeom>
        </p:spPr>
      </p:pic>
      <p:sp>
        <p:nvSpPr>
          <p:cNvPr id="6" name="Text 3"/>
          <p:cNvSpPr/>
          <p:nvPr/>
        </p:nvSpPr>
        <p:spPr>
          <a:xfrm>
            <a:off x="2361009" y="4841081"/>
            <a:ext cx="2468880" cy="308610"/>
          </a:xfrm>
          <a:prstGeom prst="rect">
            <a:avLst/>
          </a:prstGeom>
          <a:noFill/>
          <a:ln/>
        </p:spPr>
        <p:txBody>
          <a:bodyPr wrap="none" lIns="91440" tIns="45720" rIns="91440" bIns="45720" rtlCol="0" anchor="t"/>
          <a:lstStyle/>
          <a:p>
            <a:pPr marL="0" indent="0" algn="ctr">
              <a:lnSpc>
                <a:spcPts val="2430"/>
              </a:lnSpc>
              <a:buNone/>
            </a:pPr>
            <a:r>
              <a:rPr lang="en-US" sz="1900" b="1" err="1">
                <a:solidFill>
                  <a:srgbClr val="383838"/>
                </a:solidFill>
                <a:latin typeface="Montserrat"/>
                <a:ea typeface="Patrick Hand" pitchFamily="34" charset="-122"/>
                <a:cs typeface="Patrick Hand" pitchFamily="34" charset="-120"/>
              </a:rPr>
              <a:t>Configurer</a:t>
            </a:r>
            <a:r>
              <a:rPr lang="en-US" sz="1900" b="1">
                <a:solidFill>
                  <a:srgbClr val="383838"/>
                </a:solidFill>
                <a:latin typeface="Montserrat"/>
                <a:ea typeface="Patrick Hand" pitchFamily="34" charset="-122"/>
                <a:cs typeface="Patrick Hand" pitchFamily="34" charset="-120"/>
              </a:rPr>
              <a:t> les </a:t>
            </a:r>
            <a:r>
              <a:rPr lang="en-US" sz="1900" b="1" err="1">
                <a:solidFill>
                  <a:srgbClr val="383838"/>
                </a:solidFill>
                <a:latin typeface="Montserrat"/>
                <a:ea typeface="Patrick Hand" pitchFamily="34" charset="-122"/>
                <a:cs typeface="Patrick Hand" pitchFamily="34" charset="-120"/>
              </a:rPr>
              <a:t>Outils</a:t>
            </a:r>
            <a:endParaRPr lang="en-US" sz="1900" err="1">
              <a:latin typeface="Montserrat"/>
            </a:endParaRPr>
          </a:p>
        </p:txBody>
      </p:sp>
      <p:sp>
        <p:nvSpPr>
          <p:cNvPr id="7" name="Text 4"/>
          <p:cNvSpPr/>
          <p:nvPr/>
        </p:nvSpPr>
        <p:spPr>
          <a:xfrm>
            <a:off x="1920716" y="5297805"/>
            <a:ext cx="3349466" cy="1185148"/>
          </a:xfrm>
          <a:prstGeom prst="rect">
            <a:avLst/>
          </a:prstGeom>
          <a:noFill/>
          <a:ln/>
        </p:spPr>
        <p:txBody>
          <a:bodyPr wrap="square" lIns="91440" tIns="45720" rIns="91440" bIns="45720" rtlCol="0" anchor="t"/>
          <a:lstStyle/>
          <a:p>
            <a:pPr algn="ctr">
              <a:lnSpc>
                <a:spcPts val="3110"/>
              </a:lnSpc>
            </a:pPr>
            <a:r>
              <a:rPr lang="en-US" sz="1900">
                <a:solidFill>
                  <a:srgbClr val="383838"/>
                </a:solidFill>
                <a:latin typeface="Heebo"/>
                <a:ea typeface="Patrick Hand" pitchFamily="34" charset="-122"/>
                <a:cs typeface="Patrick Hand" pitchFamily="34" charset="-120"/>
              </a:rPr>
              <a:t>Jira et  Confluence</a:t>
            </a:r>
            <a:endParaRPr lang="en-US" sz="1900">
              <a:solidFill>
                <a:srgbClr val="383838"/>
              </a:solidFill>
              <a:latin typeface="Heebo"/>
              <a:cs typeface="Heebo"/>
            </a:endParaRPr>
          </a:p>
        </p:txBody>
      </p:sp>
      <p:pic>
        <p:nvPicPr>
          <p:cNvPr id="8" name="Image 1" descr="preencoded.png"/>
          <p:cNvPicPr>
            <a:picLocks noChangeAspect="1"/>
          </p:cNvPicPr>
          <p:nvPr/>
        </p:nvPicPr>
        <p:blipFill>
          <a:blip r:embed="rId4"/>
          <a:stretch>
            <a:fillRect/>
          </a:stretch>
        </p:blipFill>
        <p:spPr>
          <a:xfrm>
            <a:off x="5640467" y="2462451"/>
            <a:ext cx="3349466" cy="2070021"/>
          </a:xfrm>
          <a:prstGeom prst="rect">
            <a:avLst/>
          </a:prstGeom>
        </p:spPr>
      </p:pic>
      <p:sp>
        <p:nvSpPr>
          <p:cNvPr id="9" name="Text 5"/>
          <p:cNvSpPr/>
          <p:nvPr/>
        </p:nvSpPr>
        <p:spPr>
          <a:xfrm>
            <a:off x="6080760" y="4841081"/>
            <a:ext cx="2468880" cy="308610"/>
          </a:xfrm>
          <a:prstGeom prst="rect">
            <a:avLst/>
          </a:prstGeom>
          <a:noFill/>
          <a:ln/>
        </p:spPr>
        <p:txBody>
          <a:bodyPr wrap="none" lIns="91440" tIns="45720" rIns="91440" bIns="45720" rtlCol="0" anchor="t"/>
          <a:lstStyle/>
          <a:p>
            <a:pPr marL="0" indent="0" algn="ctr">
              <a:lnSpc>
                <a:spcPts val="2430"/>
              </a:lnSpc>
              <a:buNone/>
            </a:pPr>
            <a:r>
              <a:rPr lang="en-US" sz="1900" b="1" err="1">
                <a:solidFill>
                  <a:srgbClr val="383838"/>
                </a:solidFill>
                <a:latin typeface="Montserrat"/>
                <a:ea typeface="Patrick Hand" pitchFamily="34" charset="-122"/>
                <a:cs typeface="Patrick Hand" pitchFamily="34" charset="-120"/>
              </a:rPr>
              <a:t>Définir</a:t>
            </a:r>
            <a:r>
              <a:rPr lang="en-US" sz="1900" b="1">
                <a:solidFill>
                  <a:srgbClr val="383838"/>
                </a:solidFill>
                <a:latin typeface="Montserrat"/>
                <a:ea typeface="Patrick Hand" pitchFamily="34" charset="-122"/>
                <a:cs typeface="Patrick Hand" pitchFamily="34" charset="-120"/>
              </a:rPr>
              <a:t> les </a:t>
            </a:r>
            <a:r>
              <a:rPr lang="en-US" sz="1900" b="1" err="1">
                <a:solidFill>
                  <a:srgbClr val="383838"/>
                </a:solidFill>
                <a:latin typeface="Montserrat"/>
                <a:ea typeface="Patrick Hand" pitchFamily="34" charset="-122"/>
                <a:cs typeface="Patrick Hand" pitchFamily="34" charset="-120"/>
              </a:rPr>
              <a:t>Tâches</a:t>
            </a:r>
            <a:endParaRPr lang="en-US" sz="1900" err="1">
              <a:latin typeface="Montserrat"/>
            </a:endParaRPr>
          </a:p>
        </p:txBody>
      </p:sp>
      <p:sp>
        <p:nvSpPr>
          <p:cNvPr id="10" name="Text 6"/>
          <p:cNvSpPr/>
          <p:nvPr/>
        </p:nvSpPr>
        <p:spPr>
          <a:xfrm>
            <a:off x="5640467" y="5297805"/>
            <a:ext cx="3349466" cy="1185148"/>
          </a:xfrm>
          <a:prstGeom prst="rect">
            <a:avLst/>
          </a:prstGeom>
          <a:noFill/>
          <a:ln/>
        </p:spPr>
        <p:txBody>
          <a:bodyPr wrap="square" lIns="91440" tIns="45720" rIns="91440" bIns="45720" rtlCol="0" anchor="t"/>
          <a:lstStyle/>
          <a:p>
            <a:pPr algn="ctr">
              <a:lnSpc>
                <a:spcPts val="3110"/>
              </a:lnSpc>
            </a:pPr>
            <a:r>
              <a:rPr lang="en-US" sz="1900">
                <a:solidFill>
                  <a:srgbClr val="383838"/>
                </a:solidFill>
                <a:latin typeface="Heebo"/>
                <a:ea typeface="Patrick Hand" pitchFamily="34" charset="-122"/>
                <a:cs typeface="Patrick Hand" pitchFamily="34" charset="-120"/>
              </a:rPr>
              <a:t> </a:t>
            </a:r>
            <a:r>
              <a:rPr lang="en-US" sz="1900" err="1">
                <a:solidFill>
                  <a:srgbClr val="383838"/>
                </a:solidFill>
                <a:latin typeface="Heebo"/>
                <a:ea typeface="Patrick Hand" pitchFamily="34" charset="-122"/>
                <a:cs typeface="Patrick Hand" pitchFamily="34" charset="-120"/>
              </a:rPr>
              <a:t>Épics</a:t>
            </a:r>
            <a:r>
              <a:rPr lang="en-US" sz="1900">
                <a:solidFill>
                  <a:srgbClr val="383838"/>
                </a:solidFill>
                <a:latin typeface="Heebo"/>
                <a:ea typeface="Patrick Hand" pitchFamily="34" charset="-122"/>
                <a:cs typeface="Patrick Hand" pitchFamily="34" charset="-120"/>
              </a:rPr>
              <a:t> et </a:t>
            </a:r>
            <a:r>
              <a:rPr lang="en-US" sz="1900" err="1">
                <a:solidFill>
                  <a:srgbClr val="383838"/>
                </a:solidFill>
                <a:latin typeface="Heebo"/>
                <a:ea typeface="Patrick Hand" pitchFamily="34" charset="-122"/>
                <a:cs typeface="Patrick Hand" pitchFamily="34" charset="-120"/>
              </a:rPr>
              <a:t>tâches</a:t>
            </a:r>
            <a:r>
              <a:rPr lang="en-US" sz="1900">
                <a:solidFill>
                  <a:srgbClr val="383838"/>
                </a:solidFill>
                <a:latin typeface="Heebo"/>
                <a:ea typeface="Patrick Hand" pitchFamily="34" charset="-122"/>
                <a:cs typeface="Patrick Hand" pitchFamily="34" charset="-120"/>
              </a:rPr>
              <a:t> </a:t>
            </a:r>
            <a:endParaRPr lang="en-US" sz="1900">
              <a:solidFill>
                <a:srgbClr val="383838"/>
              </a:solidFill>
              <a:latin typeface="Heebo"/>
              <a:cs typeface="Heebo"/>
            </a:endParaRPr>
          </a:p>
        </p:txBody>
      </p:sp>
      <p:pic>
        <p:nvPicPr>
          <p:cNvPr id="11" name="Image 2" descr="preencoded.png"/>
          <p:cNvPicPr>
            <a:picLocks noChangeAspect="1"/>
          </p:cNvPicPr>
          <p:nvPr/>
        </p:nvPicPr>
        <p:blipFill>
          <a:blip r:embed="rId5"/>
          <a:stretch>
            <a:fillRect/>
          </a:stretch>
        </p:blipFill>
        <p:spPr>
          <a:xfrm>
            <a:off x="9360218" y="2462451"/>
            <a:ext cx="3349466" cy="2070021"/>
          </a:xfrm>
          <a:prstGeom prst="rect">
            <a:avLst/>
          </a:prstGeom>
        </p:spPr>
      </p:pic>
      <p:sp>
        <p:nvSpPr>
          <p:cNvPr id="12" name="Text 7"/>
          <p:cNvSpPr/>
          <p:nvPr/>
        </p:nvSpPr>
        <p:spPr>
          <a:xfrm>
            <a:off x="9800511" y="4841081"/>
            <a:ext cx="2468880" cy="308610"/>
          </a:xfrm>
          <a:prstGeom prst="rect">
            <a:avLst/>
          </a:prstGeom>
          <a:noFill/>
          <a:ln/>
        </p:spPr>
        <p:txBody>
          <a:bodyPr wrap="none" lIns="91440" tIns="45720" rIns="91440" bIns="45720" rtlCol="0" anchor="t"/>
          <a:lstStyle/>
          <a:p>
            <a:pPr marL="0" indent="0" algn="ctr">
              <a:lnSpc>
                <a:spcPts val="2430"/>
              </a:lnSpc>
              <a:buNone/>
            </a:pPr>
            <a:r>
              <a:rPr lang="en-US" sz="1900" b="1">
                <a:solidFill>
                  <a:srgbClr val="383838"/>
                </a:solidFill>
                <a:latin typeface="Montserrat"/>
                <a:ea typeface="Patrick Hand" pitchFamily="34" charset="-122"/>
                <a:cs typeface="Patrick Hand" pitchFamily="34" charset="-120"/>
              </a:rPr>
              <a:t>Documenter</a:t>
            </a:r>
            <a:endParaRPr lang="en-US" sz="1900">
              <a:latin typeface="Montserrat"/>
            </a:endParaRPr>
          </a:p>
        </p:txBody>
      </p:sp>
      <p:sp>
        <p:nvSpPr>
          <p:cNvPr id="13" name="Text 8"/>
          <p:cNvSpPr/>
          <p:nvPr/>
        </p:nvSpPr>
        <p:spPr>
          <a:xfrm>
            <a:off x="9360218" y="5297805"/>
            <a:ext cx="3349466" cy="1580198"/>
          </a:xfrm>
          <a:prstGeom prst="rect">
            <a:avLst/>
          </a:prstGeom>
          <a:noFill/>
          <a:ln/>
        </p:spPr>
        <p:txBody>
          <a:bodyPr wrap="square" lIns="91440" tIns="45720" rIns="91440" bIns="45720" rtlCol="0" anchor="t"/>
          <a:lstStyle/>
          <a:p>
            <a:pPr algn="ctr">
              <a:lnSpc>
                <a:spcPts val="3110"/>
              </a:lnSpc>
            </a:pPr>
            <a:r>
              <a:rPr lang="en-US" sz="1900">
                <a:solidFill>
                  <a:srgbClr val="383838"/>
                </a:solidFill>
                <a:latin typeface="Heebo"/>
                <a:ea typeface="Patrick Hand" pitchFamily="34" charset="-122"/>
                <a:cs typeface="Patrick Hand" pitchFamily="34" charset="-120"/>
              </a:rPr>
              <a:t> Exigences, </a:t>
            </a:r>
            <a:r>
              <a:rPr lang="en-US" sz="1900" err="1">
                <a:solidFill>
                  <a:srgbClr val="383838"/>
                </a:solidFill>
                <a:latin typeface="Heebo"/>
                <a:ea typeface="Patrick Hand" pitchFamily="34" charset="-122"/>
                <a:cs typeface="Patrick Hand" pitchFamily="34" charset="-120"/>
              </a:rPr>
              <a:t>spécifications</a:t>
            </a:r>
            <a:r>
              <a:rPr lang="en-US" sz="1900">
                <a:solidFill>
                  <a:srgbClr val="383838"/>
                </a:solidFill>
                <a:latin typeface="Heebo"/>
                <a:ea typeface="Patrick Hand" pitchFamily="34" charset="-122"/>
                <a:cs typeface="Patrick Hand" pitchFamily="34" charset="-120"/>
              </a:rPr>
              <a:t> techniques, </a:t>
            </a:r>
            <a:r>
              <a:rPr lang="en-US" sz="1900" err="1">
                <a:solidFill>
                  <a:srgbClr val="383838"/>
                </a:solidFill>
                <a:latin typeface="Heebo"/>
                <a:ea typeface="Patrick Hand" pitchFamily="34" charset="-122"/>
                <a:cs typeface="Patrick Hand" pitchFamily="34" charset="-120"/>
              </a:rPr>
              <a:t>diagrammes</a:t>
            </a:r>
            <a:r>
              <a:rPr lang="en-US" sz="1900">
                <a:solidFill>
                  <a:srgbClr val="383838"/>
                </a:solidFill>
                <a:latin typeface="Heebo"/>
                <a:ea typeface="Patrick Hand" pitchFamily="34" charset="-122"/>
                <a:cs typeface="Patrick Hand" pitchFamily="34" charset="-120"/>
              </a:rPr>
              <a:t> de conception.</a:t>
            </a:r>
            <a:endParaRPr lang="en-US" sz="1900">
              <a:latin typeface="Heebo"/>
              <a:cs typeface="Heebo"/>
            </a:endParaRPr>
          </a:p>
        </p:txBody>
      </p: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0</TotalTime>
  <Words>4412</Words>
  <Application>Microsoft Office PowerPoint</Application>
  <PresentationFormat>Custom</PresentationFormat>
  <Paragraphs>878</Paragraphs>
  <Slides>56</Slides>
  <Notes>56</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56</vt:i4>
      </vt:variant>
    </vt:vector>
  </HeadingPairs>
  <TitlesOfParts>
    <vt:vector size="74" baseType="lpstr">
      <vt:lpstr>Arial</vt:lpstr>
      <vt:lpstr>Barlow</vt:lpstr>
      <vt:lpstr>Calibri</vt:lpstr>
      <vt:lpstr>Consolas</vt:lpstr>
      <vt:lpstr>Courier New</vt:lpstr>
      <vt:lpstr>Heebo</vt:lpstr>
      <vt:lpstr>Inter</vt:lpstr>
      <vt:lpstr>Montserrat</vt:lpstr>
      <vt:lpstr>Noto Sans TC</vt:lpstr>
      <vt:lpstr>Overpass</vt:lpstr>
      <vt:lpstr>Patrick Hand</vt:lpstr>
      <vt:lpstr>Roboto</vt:lpstr>
      <vt:lpstr>Roboto Mono</vt:lpstr>
      <vt:lpstr>Sora</vt:lpstr>
      <vt:lpstr>Syne</vt:lpstr>
      <vt:lpstr>Trebuchet MS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Christopher Alfred</cp:lastModifiedBy>
  <cp:revision>4</cp:revision>
  <dcterms:created xsi:type="dcterms:W3CDTF">2024-07-08T17:54:56Z</dcterms:created>
  <dcterms:modified xsi:type="dcterms:W3CDTF">2024-07-10T12:04:19Z</dcterms:modified>
</cp:coreProperties>
</file>